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5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1"/>
  </p:notesMasterIdLst>
  <p:sldIdLst>
    <p:sldId id="256" r:id="rId2"/>
    <p:sldId id="259" r:id="rId3"/>
    <p:sldId id="278" r:id="rId4"/>
    <p:sldId id="260" r:id="rId5"/>
    <p:sldId id="263" r:id="rId6"/>
    <p:sldId id="261" r:id="rId7"/>
    <p:sldId id="262" r:id="rId8"/>
    <p:sldId id="276" r:id="rId9"/>
    <p:sldId id="277" r:id="rId10"/>
    <p:sldId id="258" r:id="rId11"/>
    <p:sldId id="279" r:id="rId12"/>
    <p:sldId id="265" r:id="rId13"/>
    <p:sldId id="266" r:id="rId14"/>
    <p:sldId id="267" r:id="rId15"/>
    <p:sldId id="280" r:id="rId16"/>
    <p:sldId id="268" r:id="rId17"/>
    <p:sldId id="269" r:id="rId18"/>
    <p:sldId id="270" r:id="rId19"/>
    <p:sldId id="275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1B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A78EE4-6E3C-4523-B461-A8C4208EFBD3}" v="28" dt="2025-04-03T18:16:30.4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643"/>
  </p:normalViewPr>
  <p:slideViewPr>
    <p:cSldViewPr snapToGrid="0">
      <p:cViewPr varScale="1">
        <p:scale>
          <a:sx n="67" d="100"/>
          <a:sy n="67" d="100"/>
        </p:scale>
        <p:origin x="54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ata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svg"/><Relationship Id="rId1" Type="http://schemas.openxmlformats.org/officeDocument/2006/relationships/image" Target="../media/image45.png"/><Relationship Id="rId4" Type="http://schemas.openxmlformats.org/officeDocument/2006/relationships/image" Target="../media/image48.svg"/></Relationships>
</file>

<file path=ppt/diagrams/_rels/data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svg"/><Relationship Id="rId1" Type="http://schemas.openxmlformats.org/officeDocument/2006/relationships/image" Target="../media/image49.png"/><Relationship Id="rId4" Type="http://schemas.openxmlformats.org/officeDocument/2006/relationships/image" Target="../media/image52.svg"/></Relationships>
</file>

<file path=ppt/diagrams/_rels/data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svg"/><Relationship Id="rId1" Type="http://schemas.openxmlformats.org/officeDocument/2006/relationships/image" Target="../media/image53.png"/></Relationships>
</file>

<file path=ppt/diagrams/_rels/data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svg"/><Relationship Id="rId1" Type="http://schemas.openxmlformats.org/officeDocument/2006/relationships/image" Target="../media/image55.png"/></Relationships>
</file>

<file path=ppt/diagrams/_rels/data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svg"/><Relationship Id="rId1" Type="http://schemas.openxmlformats.org/officeDocument/2006/relationships/image" Target="../media/image57.png"/></Relationships>
</file>

<file path=ppt/diagrams/_rels/data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.svg"/><Relationship Id="rId1" Type="http://schemas.openxmlformats.org/officeDocument/2006/relationships/image" Target="../media/image59.png"/><Relationship Id="rId4" Type="http://schemas.openxmlformats.org/officeDocument/2006/relationships/image" Target="../media/image62.svg"/></Relationships>
</file>

<file path=ppt/diagrams/_rels/data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64.svg"/><Relationship Id="rId1" Type="http://schemas.openxmlformats.org/officeDocument/2006/relationships/image" Target="../media/image63.png"/><Relationship Id="rId6" Type="http://schemas.openxmlformats.org/officeDocument/2006/relationships/image" Target="../media/image68.svg"/><Relationship Id="rId5" Type="http://schemas.openxmlformats.org/officeDocument/2006/relationships/image" Target="../media/image67.png"/><Relationship Id="rId4" Type="http://schemas.openxmlformats.org/officeDocument/2006/relationships/image" Target="../media/image66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ata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3" Type="http://schemas.openxmlformats.org/officeDocument/2006/relationships/image" Target="../media/image20.png"/><Relationship Id="rId7" Type="http://schemas.openxmlformats.org/officeDocument/2006/relationships/image" Target="../media/image23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6" Type="http://schemas.openxmlformats.org/officeDocument/2006/relationships/image" Target="../media/image22.svg"/><Relationship Id="rId5" Type="http://schemas.openxmlformats.org/officeDocument/2006/relationships/image" Target="../media/image16.png"/><Relationship Id="rId4" Type="http://schemas.openxmlformats.org/officeDocument/2006/relationships/image" Target="../media/image21.svg"/></Relationships>
</file>

<file path=ppt/diagrams/_rels/data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sv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6" Type="http://schemas.openxmlformats.org/officeDocument/2006/relationships/image" Target="../media/image30.svg"/><Relationship Id="rId5" Type="http://schemas.openxmlformats.org/officeDocument/2006/relationships/image" Target="../media/image29.png"/><Relationship Id="rId4" Type="http://schemas.openxmlformats.org/officeDocument/2006/relationships/image" Target="../media/image28.svg"/></Relationships>
</file>

<file path=ppt/diagrams/_rels/data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svg"/><Relationship Id="rId1" Type="http://schemas.openxmlformats.org/officeDocument/2006/relationships/image" Target="../media/image41.png"/><Relationship Id="rId4" Type="http://schemas.openxmlformats.org/officeDocument/2006/relationships/image" Target="../media/image4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svg"/><Relationship Id="rId1" Type="http://schemas.openxmlformats.org/officeDocument/2006/relationships/image" Target="../media/image45.png"/><Relationship Id="rId4" Type="http://schemas.openxmlformats.org/officeDocument/2006/relationships/image" Target="../media/image48.svg"/></Relationships>
</file>

<file path=ppt/diagrams/_rels/drawing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svg"/><Relationship Id="rId1" Type="http://schemas.openxmlformats.org/officeDocument/2006/relationships/image" Target="../media/image49.png"/><Relationship Id="rId4" Type="http://schemas.openxmlformats.org/officeDocument/2006/relationships/image" Target="../media/image52.svg"/></Relationships>
</file>

<file path=ppt/diagrams/_rels/drawing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svg"/><Relationship Id="rId1" Type="http://schemas.openxmlformats.org/officeDocument/2006/relationships/image" Target="../media/image53.png"/></Relationships>
</file>

<file path=ppt/diagrams/_rels/drawing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svg"/><Relationship Id="rId1" Type="http://schemas.openxmlformats.org/officeDocument/2006/relationships/image" Target="../media/image55.png"/></Relationships>
</file>

<file path=ppt/diagrams/_rels/drawing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svg"/><Relationship Id="rId1" Type="http://schemas.openxmlformats.org/officeDocument/2006/relationships/image" Target="../media/image57.png"/></Relationships>
</file>

<file path=ppt/diagrams/_rels/drawing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60.svg"/><Relationship Id="rId1" Type="http://schemas.openxmlformats.org/officeDocument/2006/relationships/image" Target="../media/image59.png"/><Relationship Id="rId4" Type="http://schemas.openxmlformats.org/officeDocument/2006/relationships/image" Target="../media/image62.svg"/></Relationships>
</file>

<file path=ppt/diagrams/_rels/drawing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64.svg"/><Relationship Id="rId1" Type="http://schemas.openxmlformats.org/officeDocument/2006/relationships/image" Target="../media/image63.png"/><Relationship Id="rId6" Type="http://schemas.openxmlformats.org/officeDocument/2006/relationships/image" Target="../media/image68.svg"/><Relationship Id="rId5" Type="http://schemas.openxmlformats.org/officeDocument/2006/relationships/image" Target="../media/image67.png"/><Relationship Id="rId4" Type="http://schemas.openxmlformats.org/officeDocument/2006/relationships/image" Target="../media/image66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9.svg"/></Relationships>
</file>

<file path=ppt/diagrams/_rels/drawing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svg"/><Relationship Id="rId1" Type="http://schemas.openxmlformats.org/officeDocument/2006/relationships/image" Target="../media/image12.png"/><Relationship Id="rId6" Type="http://schemas.openxmlformats.org/officeDocument/2006/relationships/image" Target="../media/image17.svg"/><Relationship Id="rId5" Type="http://schemas.openxmlformats.org/officeDocument/2006/relationships/image" Target="../media/image16.png"/><Relationship Id="rId4" Type="http://schemas.openxmlformats.org/officeDocument/2006/relationships/image" Target="../media/image15.sv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3" Type="http://schemas.openxmlformats.org/officeDocument/2006/relationships/image" Target="../media/image20.png"/><Relationship Id="rId7" Type="http://schemas.openxmlformats.org/officeDocument/2006/relationships/image" Target="../media/image23.png"/><Relationship Id="rId2" Type="http://schemas.openxmlformats.org/officeDocument/2006/relationships/image" Target="../media/image19.svg"/><Relationship Id="rId1" Type="http://schemas.openxmlformats.org/officeDocument/2006/relationships/image" Target="../media/image18.png"/><Relationship Id="rId6" Type="http://schemas.openxmlformats.org/officeDocument/2006/relationships/image" Target="../media/image22.svg"/><Relationship Id="rId5" Type="http://schemas.openxmlformats.org/officeDocument/2006/relationships/image" Target="../media/image16.png"/><Relationship Id="rId4" Type="http://schemas.openxmlformats.org/officeDocument/2006/relationships/image" Target="../media/image21.svg"/></Relationships>
</file>

<file path=ppt/diagrams/_rels/drawing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sv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svg"/><Relationship Id="rId1" Type="http://schemas.openxmlformats.org/officeDocument/2006/relationships/image" Target="../media/image25.png"/><Relationship Id="rId6" Type="http://schemas.openxmlformats.org/officeDocument/2006/relationships/image" Target="../media/image30.svg"/><Relationship Id="rId5" Type="http://schemas.openxmlformats.org/officeDocument/2006/relationships/image" Target="../media/image29.png"/><Relationship Id="rId4" Type="http://schemas.openxmlformats.org/officeDocument/2006/relationships/image" Target="../media/image28.svg"/></Relationships>
</file>

<file path=ppt/diagrams/_rels/drawing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svg"/><Relationship Id="rId1" Type="http://schemas.openxmlformats.org/officeDocument/2006/relationships/image" Target="../media/image41.png"/><Relationship Id="rId4" Type="http://schemas.openxmlformats.org/officeDocument/2006/relationships/image" Target="../media/image4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37BE6F-A593-45FE-BB2A-7128C64D5C0B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D39BDB4-79F5-4BA1-B930-FEAD11363781}">
      <dgm:prSet/>
      <dgm:spPr/>
      <dgm:t>
        <a:bodyPr/>
        <a:lstStyle/>
        <a:p>
          <a:r>
            <a:rPr lang="en-US"/>
            <a:t>Retention keeps our fraternity alive.</a:t>
          </a:r>
        </a:p>
      </dgm:t>
    </dgm:pt>
    <dgm:pt modelId="{57A97029-4B2F-4619-A679-D0DE3553E50C}" type="parTrans" cxnId="{8555A786-7213-4949-AD87-BA4D75CA7843}">
      <dgm:prSet/>
      <dgm:spPr/>
      <dgm:t>
        <a:bodyPr/>
        <a:lstStyle/>
        <a:p>
          <a:endParaRPr lang="en-US"/>
        </a:p>
      </dgm:t>
    </dgm:pt>
    <dgm:pt modelId="{15F01BFF-ED5B-4DA7-988C-20074F0A28B5}" type="sibTrans" cxnId="{8555A786-7213-4949-AD87-BA4D75CA7843}">
      <dgm:prSet/>
      <dgm:spPr/>
      <dgm:t>
        <a:bodyPr/>
        <a:lstStyle/>
        <a:p>
          <a:endParaRPr lang="en-US"/>
        </a:p>
      </dgm:t>
    </dgm:pt>
    <dgm:pt modelId="{289E1187-3BA2-4FB7-93AC-0AF58F2766E5}">
      <dgm:prSet/>
      <dgm:spPr/>
      <dgm:t>
        <a:bodyPr/>
        <a:lstStyle/>
        <a:p>
          <a:r>
            <a:rPr lang="en-US"/>
            <a:t>Use available systems and services to support members.</a:t>
          </a:r>
        </a:p>
      </dgm:t>
    </dgm:pt>
    <dgm:pt modelId="{8436F38A-214C-40DB-9FB3-2460E24909A3}" type="parTrans" cxnId="{55BBD3AD-7EDA-4813-8F53-A5B1A8B1BE97}">
      <dgm:prSet/>
      <dgm:spPr/>
      <dgm:t>
        <a:bodyPr/>
        <a:lstStyle/>
        <a:p>
          <a:endParaRPr lang="en-US"/>
        </a:p>
      </dgm:t>
    </dgm:pt>
    <dgm:pt modelId="{F056305F-E462-48E9-9D37-7852FD24689F}" type="sibTrans" cxnId="{55BBD3AD-7EDA-4813-8F53-A5B1A8B1BE97}">
      <dgm:prSet/>
      <dgm:spPr/>
      <dgm:t>
        <a:bodyPr/>
        <a:lstStyle/>
        <a:p>
          <a:endParaRPr lang="en-US"/>
        </a:p>
      </dgm:t>
    </dgm:pt>
    <dgm:pt modelId="{9937FE40-D8CB-4644-A201-F04085973C69}" type="pres">
      <dgm:prSet presAssocID="{B137BE6F-A593-45FE-BB2A-7128C64D5C0B}" presName="root" presStyleCnt="0">
        <dgm:presLayoutVars>
          <dgm:dir/>
          <dgm:resizeHandles val="exact"/>
        </dgm:presLayoutVars>
      </dgm:prSet>
      <dgm:spPr/>
    </dgm:pt>
    <dgm:pt modelId="{C20F11B5-D61D-4AFD-99C7-11377FD32398}" type="pres">
      <dgm:prSet presAssocID="{AD39BDB4-79F5-4BA1-B930-FEAD11363781}" presName="compNode" presStyleCnt="0"/>
      <dgm:spPr/>
    </dgm:pt>
    <dgm:pt modelId="{FEA78045-5DB0-4B4E-9C22-A83C12AAAD6C}" type="pres">
      <dgm:prSet presAssocID="{AD39BDB4-79F5-4BA1-B930-FEAD11363781}" presName="bgRect" presStyleLbl="bgShp" presStyleIdx="0" presStyleCnt="2"/>
      <dgm:spPr/>
    </dgm:pt>
    <dgm:pt modelId="{E44166BB-513E-4039-BF97-1B2CA6FEDD73}" type="pres">
      <dgm:prSet presAssocID="{AD39BDB4-79F5-4BA1-B930-FEAD1136378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ycle with People"/>
        </a:ext>
      </dgm:extLst>
    </dgm:pt>
    <dgm:pt modelId="{61BEC563-C827-430F-8FA5-3ADD5791A8C5}" type="pres">
      <dgm:prSet presAssocID="{AD39BDB4-79F5-4BA1-B930-FEAD11363781}" presName="spaceRect" presStyleCnt="0"/>
      <dgm:spPr/>
    </dgm:pt>
    <dgm:pt modelId="{BA492B54-05A8-4A9B-B965-43FF469733DA}" type="pres">
      <dgm:prSet presAssocID="{AD39BDB4-79F5-4BA1-B930-FEAD11363781}" presName="parTx" presStyleLbl="revTx" presStyleIdx="0" presStyleCnt="2">
        <dgm:presLayoutVars>
          <dgm:chMax val="0"/>
          <dgm:chPref val="0"/>
        </dgm:presLayoutVars>
      </dgm:prSet>
      <dgm:spPr/>
    </dgm:pt>
    <dgm:pt modelId="{F8AAE658-6505-48CC-BB77-55D7AF632221}" type="pres">
      <dgm:prSet presAssocID="{15F01BFF-ED5B-4DA7-988C-20074F0A28B5}" presName="sibTrans" presStyleCnt="0"/>
      <dgm:spPr/>
    </dgm:pt>
    <dgm:pt modelId="{C18C46D3-0B0B-4D8D-9FEE-7BC8127397E3}" type="pres">
      <dgm:prSet presAssocID="{289E1187-3BA2-4FB7-93AC-0AF58F2766E5}" presName="compNode" presStyleCnt="0"/>
      <dgm:spPr/>
    </dgm:pt>
    <dgm:pt modelId="{9648C98B-CA19-433E-A04D-B09F9DFE3F5E}" type="pres">
      <dgm:prSet presAssocID="{289E1187-3BA2-4FB7-93AC-0AF58F2766E5}" presName="bgRect" presStyleLbl="bgShp" presStyleIdx="1" presStyleCnt="2"/>
      <dgm:spPr/>
    </dgm:pt>
    <dgm:pt modelId="{E652592B-2241-4E1E-90A7-34AE3A2FD9C9}" type="pres">
      <dgm:prSet presAssocID="{289E1187-3BA2-4FB7-93AC-0AF58F2766E5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all center"/>
        </a:ext>
      </dgm:extLst>
    </dgm:pt>
    <dgm:pt modelId="{C7167F67-5BF8-4B97-9C4E-DCFFD1B56BA2}" type="pres">
      <dgm:prSet presAssocID="{289E1187-3BA2-4FB7-93AC-0AF58F2766E5}" presName="spaceRect" presStyleCnt="0"/>
      <dgm:spPr/>
    </dgm:pt>
    <dgm:pt modelId="{10B145B5-1D30-410D-B473-1E7FABC6F9F7}" type="pres">
      <dgm:prSet presAssocID="{289E1187-3BA2-4FB7-93AC-0AF58F2766E5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A11E6A5D-50C8-459D-9092-5C9C1C12D6AC}" type="presOf" srcId="{289E1187-3BA2-4FB7-93AC-0AF58F2766E5}" destId="{10B145B5-1D30-410D-B473-1E7FABC6F9F7}" srcOrd="0" destOrd="0" presId="urn:microsoft.com/office/officeart/2018/2/layout/IconVerticalSolidList"/>
    <dgm:cxn modelId="{8555A786-7213-4949-AD87-BA4D75CA7843}" srcId="{B137BE6F-A593-45FE-BB2A-7128C64D5C0B}" destId="{AD39BDB4-79F5-4BA1-B930-FEAD11363781}" srcOrd="0" destOrd="0" parTransId="{57A97029-4B2F-4619-A679-D0DE3553E50C}" sibTransId="{15F01BFF-ED5B-4DA7-988C-20074F0A28B5}"/>
    <dgm:cxn modelId="{74FDD69D-7653-4936-B790-E5E9CE53EB9E}" type="presOf" srcId="{B137BE6F-A593-45FE-BB2A-7128C64D5C0B}" destId="{9937FE40-D8CB-4644-A201-F04085973C69}" srcOrd="0" destOrd="0" presId="urn:microsoft.com/office/officeart/2018/2/layout/IconVerticalSolidList"/>
    <dgm:cxn modelId="{55BBD3AD-7EDA-4813-8F53-A5B1A8B1BE97}" srcId="{B137BE6F-A593-45FE-BB2A-7128C64D5C0B}" destId="{289E1187-3BA2-4FB7-93AC-0AF58F2766E5}" srcOrd="1" destOrd="0" parTransId="{8436F38A-214C-40DB-9FB3-2460E24909A3}" sibTransId="{F056305F-E462-48E9-9D37-7852FD24689F}"/>
    <dgm:cxn modelId="{F1F51AEC-4830-4E52-968E-D2E5C0DC9850}" type="presOf" srcId="{AD39BDB4-79F5-4BA1-B930-FEAD11363781}" destId="{BA492B54-05A8-4A9B-B965-43FF469733DA}" srcOrd="0" destOrd="0" presId="urn:microsoft.com/office/officeart/2018/2/layout/IconVerticalSolidList"/>
    <dgm:cxn modelId="{7A094DF5-F09F-4D87-8940-354430E92E30}" type="presParOf" srcId="{9937FE40-D8CB-4644-A201-F04085973C69}" destId="{C20F11B5-D61D-4AFD-99C7-11377FD32398}" srcOrd="0" destOrd="0" presId="urn:microsoft.com/office/officeart/2018/2/layout/IconVerticalSolidList"/>
    <dgm:cxn modelId="{703A2F95-0DD3-4796-BCE2-B14A34F244C7}" type="presParOf" srcId="{C20F11B5-D61D-4AFD-99C7-11377FD32398}" destId="{FEA78045-5DB0-4B4E-9C22-A83C12AAAD6C}" srcOrd="0" destOrd="0" presId="urn:microsoft.com/office/officeart/2018/2/layout/IconVerticalSolidList"/>
    <dgm:cxn modelId="{56C712F1-89AF-4CB4-AA2E-252DBEC7E44A}" type="presParOf" srcId="{C20F11B5-D61D-4AFD-99C7-11377FD32398}" destId="{E44166BB-513E-4039-BF97-1B2CA6FEDD73}" srcOrd="1" destOrd="0" presId="urn:microsoft.com/office/officeart/2018/2/layout/IconVerticalSolidList"/>
    <dgm:cxn modelId="{1CD5DB75-A4AB-404D-92BA-2515D1A26C9B}" type="presParOf" srcId="{C20F11B5-D61D-4AFD-99C7-11377FD32398}" destId="{61BEC563-C827-430F-8FA5-3ADD5791A8C5}" srcOrd="2" destOrd="0" presId="urn:microsoft.com/office/officeart/2018/2/layout/IconVerticalSolidList"/>
    <dgm:cxn modelId="{8EF88E90-A1A4-4A0D-BD4E-FC42135F63F2}" type="presParOf" srcId="{C20F11B5-D61D-4AFD-99C7-11377FD32398}" destId="{BA492B54-05A8-4A9B-B965-43FF469733DA}" srcOrd="3" destOrd="0" presId="urn:microsoft.com/office/officeart/2018/2/layout/IconVerticalSolidList"/>
    <dgm:cxn modelId="{AEC82F6B-BBB8-46E5-B04A-0698878AE73E}" type="presParOf" srcId="{9937FE40-D8CB-4644-A201-F04085973C69}" destId="{F8AAE658-6505-48CC-BB77-55D7AF632221}" srcOrd="1" destOrd="0" presId="urn:microsoft.com/office/officeart/2018/2/layout/IconVerticalSolidList"/>
    <dgm:cxn modelId="{B0AD0C05-1773-409D-822F-70207A404EBA}" type="presParOf" srcId="{9937FE40-D8CB-4644-A201-F04085973C69}" destId="{C18C46D3-0B0B-4D8D-9FEE-7BC8127397E3}" srcOrd="2" destOrd="0" presId="urn:microsoft.com/office/officeart/2018/2/layout/IconVerticalSolidList"/>
    <dgm:cxn modelId="{D4C9B1E7-9F5D-407E-A8CD-61DE784BC315}" type="presParOf" srcId="{C18C46D3-0B0B-4D8D-9FEE-7BC8127397E3}" destId="{9648C98B-CA19-433E-A04D-B09F9DFE3F5E}" srcOrd="0" destOrd="0" presId="urn:microsoft.com/office/officeart/2018/2/layout/IconVerticalSolidList"/>
    <dgm:cxn modelId="{61FA5443-57C4-44CD-8B92-6E2771B56D68}" type="presParOf" srcId="{C18C46D3-0B0B-4D8D-9FEE-7BC8127397E3}" destId="{E652592B-2241-4E1E-90A7-34AE3A2FD9C9}" srcOrd="1" destOrd="0" presId="urn:microsoft.com/office/officeart/2018/2/layout/IconVerticalSolidList"/>
    <dgm:cxn modelId="{A2405047-00E5-42C9-ADA9-CF5F3591FF74}" type="presParOf" srcId="{C18C46D3-0B0B-4D8D-9FEE-7BC8127397E3}" destId="{C7167F67-5BF8-4B97-9C4E-DCFFD1B56BA2}" srcOrd="2" destOrd="0" presId="urn:microsoft.com/office/officeart/2018/2/layout/IconVerticalSolidList"/>
    <dgm:cxn modelId="{38F402C7-3879-4197-929D-C250F37CE64D}" type="presParOf" srcId="{C18C46D3-0B0B-4D8D-9FEE-7BC8127397E3}" destId="{10B145B5-1D30-410D-B473-1E7FABC6F9F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5816F88-6976-4C8A-8138-DDC24A4EE033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44F9006-0786-456F-AF39-E385D408720D}">
      <dgm:prSet/>
      <dgm:spPr/>
      <dgm:t>
        <a:bodyPr/>
        <a:lstStyle/>
        <a:p>
          <a:pPr>
            <a:defRPr cap="all"/>
          </a:pPr>
          <a:r>
            <a:rPr lang="en-US"/>
            <a:t>Gentle honesty &gt; rigid formality.</a:t>
          </a:r>
        </a:p>
      </dgm:t>
    </dgm:pt>
    <dgm:pt modelId="{B13B01B0-E0BB-46B2-9208-070DD1C102AD}" type="parTrans" cxnId="{05D664C2-AEEC-41B6-A27F-A5C790F3D217}">
      <dgm:prSet/>
      <dgm:spPr/>
      <dgm:t>
        <a:bodyPr/>
        <a:lstStyle/>
        <a:p>
          <a:endParaRPr lang="en-US"/>
        </a:p>
      </dgm:t>
    </dgm:pt>
    <dgm:pt modelId="{F1AB0138-96C2-4192-9AAA-630924B9A153}" type="sibTrans" cxnId="{05D664C2-AEEC-41B6-A27F-A5C790F3D217}">
      <dgm:prSet/>
      <dgm:spPr/>
      <dgm:t>
        <a:bodyPr/>
        <a:lstStyle/>
        <a:p>
          <a:endParaRPr lang="en-US"/>
        </a:p>
      </dgm:t>
    </dgm:pt>
    <dgm:pt modelId="{ABEDF086-33D6-4AD9-A020-95DCCAF26E53}">
      <dgm:prSet/>
      <dgm:spPr/>
      <dgm:t>
        <a:bodyPr/>
        <a:lstStyle/>
        <a:p>
          <a:pPr>
            <a:defRPr cap="all"/>
          </a:pPr>
          <a:r>
            <a:rPr lang="en-US"/>
            <a:t>Let members feel seen—not scolded.</a:t>
          </a:r>
        </a:p>
      </dgm:t>
    </dgm:pt>
    <dgm:pt modelId="{DBF98E68-AD4C-40EB-A738-3C5544064BF4}" type="parTrans" cxnId="{E8764B1D-5DC3-4492-BBCF-8DCB0860D773}">
      <dgm:prSet/>
      <dgm:spPr/>
      <dgm:t>
        <a:bodyPr/>
        <a:lstStyle/>
        <a:p>
          <a:endParaRPr lang="en-US"/>
        </a:p>
      </dgm:t>
    </dgm:pt>
    <dgm:pt modelId="{BAD90BC8-83A2-4A36-AC48-F84593E77A82}" type="sibTrans" cxnId="{E8764B1D-5DC3-4492-BBCF-8DCB0860D773}">
      <dgm:prSet/>
      <dgm:spPr/>
      <dgm:t>
        <a:bodyPr/>
        <a:lstStyle/>
        <a:p>
          <a:endParaRPr lang="en-US"/>
        </a:p>
      </dgm:t>
    </dgm:pt>
    <dgm:pt modelId="{B8BCC1B6-68EF-4891-90E0-7A6DB2568CD0}" type="pres">
      <dgm:prSet presAssocID="{65816F88-6976-4C8A-8138-DDC24A4EE033}" presName="root" presStyleCnt="0">
        <dgm:presLayoutVars>
          <dgm:dir/>
          <dgm:resizeHandles val="exact"/>
        </dgm:presLayoutVars>
      </dgm:prSet>
      <dgm:spPr/>
    </dgm:pt>
    <dgm:pt modelId="{9CB98EBC-303F-4891-87E6-9999A1DBA745}" type="pres">
      <dgm:prSet presAssocID="{144F9006-0786-456F-AF39-E385D408720D}" presName="compNode" presStyleCnt="0"/>
      <dgm:spPr/>
    </dgm:pt>
    <dgm:pt modelId="{B3F69886-5157-4410-8902-0D1A9E3E7339}" type="pres">
      <dgm:prSet presAssocID="{144F9006-0786-456F-AF39-E385D408720D}" presName="iconBgRect" presStyleLbl="bgShp" presStyleIdx="0" presStyleCnt="2"/>
      <dgm:spPr/>
    </dgm:pt>
    <dgm:pt modelId="{82088532-2F17-4D66-8F62-8258236CD55A}" type="pres">
      <dgm:prSet presAssocID="{144F9006-0786-456F-AF39-E385D408720D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umbs Up Sign"/>
        </a:ext>
      </dgm:extLst>
    </dgm:pt>
    <dgm:pt modelId="{EF247164-9D16-45C4-B844-513DE3C3AD92}" type="pres">
      <dgm:prSet presAssocID="{144F9006-0786-456F-AF39-E385D408720D}" presName="spaceRect" presStyleCnt="0"/>
      <dgm:spPr/>
    </dgm:pt>
    <dgm:pt modelId="{220804F9-BBAE-444B-A41A-47D49CA2AECB}" type="pres">
      <dgm:prSet presAssocID="{144F9006-0786-456F-AF39-E385D408720D}" presName="textRect" presStyleLbl="revTx" presStyleIdx="0" presStyleCnt="2">
        <dgm:presLayoutVars>
          <dgm:chMax val="1"/>
          <dgm:chPref val="1"/>
        </dgm:presLayoutVars>
      </dgm:prSet>
      <dgm:spPr/>
    </dgm:pt>
    <dgm:pt modelId="{67F86B31-BA00-4B5A-83D4-646C0E046840}" type="pres">
      <dgm:prSet presAssocID="{F1AB0138-96C2-4192-9AAA-630924B9A153}" presName="sibTrans" presStyleCnt="0"/>
      <dgm:spPr/>
    </dgm:pt>
    <dgm:pt modelId="{68EC6B7E-9729-4304-9685-47E6813C8758}" type="pres">
      <dgm:prSet presAssocID="{ABEDF086-33D6-4AD9-A020-95DCCAF26E53}" presName="compNode" presStyleCnt="0"/>
      <dgm:spPr/>
    </dgm:pt>
    <dgm:pt modelId="{85F873BD-30CA-4761-822F-669DE00C05E0}" type="pres">
      <dgm:prSet presAssocID="{ABEDF086-33D6-4AD9-A020-95DCCAF26E53}" presName="iconBgRect" presStyleLbl="bgShp" presStyleIdx="1" presStyleCnt="2"/>
      <dgm:spPr/>
    </dgm:pt>
    <dgm:pt modelId="{1FF837CC-3362-4DE5-9FB0-5BA0109BA6B7}" type="pres">
      <dgm:prSet presAssocID="{ABEDF086-33D6-4AD9-A020-95DCCAF26E53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yes"/>
        </a:ext>
      </dgm:extLst>
    </dgm:pt>
    <dgm:pt modelId="{47C1E674-953C-4BD3-BF47-74AA3579C723}" type="pres">
      <dgm:prSet presAssocID="{ABEDF086-33D6-4AD9-A020-95DCCAF26E53}" presName="spaceRect" presStyleCnt="0"/>
      <dgm:spPr/>
    </dgm:pt>
    <dgm:pt modelId="{D96E9ADC-320D-4C4D-BCB2-28334DC3D8CA}" type="pres">
      <dgm:prSet presAssocID="{ABEDF086-33D6-4AD9-A020-95DCCAF26E53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2422ED02-E164-428D-88FC-CB586C20CC5F}" type="presOf" srcId="{65816F88-6976-4C8A-8138-DDC24A4EE033}" destId="{B8BCC1B6-68EF-4891-90E0-7A6DB2568CD0}" srcOrd="0" destOrd="0" presId="urn:microsoft.com/office/officeart/2018/5/layout/IconCircleLabelList"/>
    <dgm:cxn modelId="{B9B8C911-FEA9-40F8-B6D0-3DE2CE06CAC5}" type="presOf" srcId="{144F9006-0786-456F-AF39-E385D408720D}" destId="{220804F9-BBAE-444B-A41A-47D49CA2AECB}" srcOrd="0" destOrd="0" presId="urn:microsoft.com/office/officeart/2018/5/layout/IconCircleLabelList"/>
    <dgm:cxn modelId="{E8764B1D-5DC3-4492-BBCF-8DCB0860D773}" srcId="{65816F88-6976-4C8A-8138-DDC24A4EE033}" destId="{ABEDF086-33D6-4AD9-A020-95DCCAF26E53}" srcOrd="1" destOrd="0" parTransId="{DBF98E68-AD4C-40EB-A738-3C5544064BF4}" sibTransId="{BAD90BC8-83A2-4A36-AC48-F84593E77A82}"/>
    <dgm:cxn modelId="{0C2D0E80-3776-4CF6-AE1A-5976242EDCE4}" type="presOf" srcId="{ABEDF086-33D6-4AD9-A020-95DCCAF26E53}" destId="{D96E9ADC-320D-4C4D-BCB2-28334DC3D8CA}" srcOrd="0" destOrd="0" presId="urn:microsoft.com/office/officeart/2018/5/layout/IconCircleLabelList"/>
    <dgm:cxn modelId="{05D664C2-AEEC-41B6-A27F-A5C790F3D217}" srcId="{65816F88-6976-4C8A-8138-DDC24A4EE033}" destId="{144F9006-0786-456F-AF39-E385D408720D}" srcOrd="0" destOrd="0" parTransId="{B13B01B0-E0BB-46B2-9208-070DD1C102AD}" sibTransId="{F1AB0138-96C2-4192-9AAA-630924B9A153}"/>
    <dgm:cxn modelId="{C36DD8DE-5661-442F-871C-010DDC1AB81D}" type="presParOf" srcId="{B8BCC1B6-68EF-4891-90E0-7A6DB2568CD0}" destId="{9CB98EBC-303F-4891-87E6-9999A1DBA745}" srcOrd="0" destOrd="0" presId="urn:microsoft.com/office/officeart/2018/5/layout/IconCircleLabelList"/>
    <dgm:cxn modelId="{29755E09-D5E2-4F4D-9EFB-2C9C1DC3C7DA}" type="presParOf" srcId="{9CB98EBC-303F-4891-87E6-9999A1DBA745}" destId="{B3F69886-5157-4410-8902-0D1A9E3E7339}" srcOrd="0" destOrd="0" presId="urn:microsoft.com/office/officeart/2018/5/layout/IconCircleLabelList"/>
    <dgm:cxn modelId="{BB4FE554-92A3-4400-8068-06C9AD9F9EBF}" type="presParOf" srcId="{9CB98EBC-303F-4891-87E6-9999A1DBA745}" destId="{82088532-2F17-4D66-8F62-8258236CD55A}" srcOrd="1" destOrd="0" presId="urn:microsoft.com/office/officeart/2018/5/layout/IconCircleLabelList"/>
    <dgm:cxn modelId="{32AEAF1F-71EE-41B4-9292-FC13B40EDA0F}" type="presParOf" srcId="{9CB98EBC-303F-4891-87E6-9999A1DBA745}" destId="{EF247164-9D16-45C4-B844-513DE3C3AD92}" srcOrd="2" destOrd="0" presId="urn:microsoft.com/office/officeart/2018/5/layout/IconCircleLabelList"/>
    <dgm:cxn modelId="{E59E0DFA-CEDE-41A9-904A-77459514A318}" type="presParOf" srcId="{9CB98EBC-303F-4891-87E6-9999A1DBA745}" destId="{220804F9-BBAE-444B-A41A-47D49CA2AECB}" srcOrd="3" destOrd="0" presId="urn:microsoft.com/office/officeart/2018/5/layout/IconCircleLabelList"/>
    <dgm:cxn modelId="{E074FDB6-96B6-4C3B-986E-CC14F5D7DD7B}" type="presParOf" srcId="{B8BCC1B6-68EF-4891-90E0-7A6DB2568CD0}" destId="{67F86B31-BA00-4B5A-83D4-646C0E046840}" srcOrd="1" destOrd="0" presId="urn:microsoft.com/office/officeart/2018/5/layout/IconCircleLabelList"/>
    <dgm:cxn modelId="{8B9A1BA1-3B46-48B2-80EC-2C81E32CD821}" type="presParOf" srcId="{B8BCC1B6-68EF-4891-90E0-7A6DB2568CD0}" destId="{68EC6B7E-9729-4304-9685-47E6813C8758}" srcOrd="2" destOrd="0" presId="urn:microsoft.com/office/officeart/2018/5/layout/IconCircleLabelList"/>
    <dgm:cxn modelId="{F04A512F-5461-474B-B478-696B1A2E55DF}" type="presParOf" srcId="{68EC6B7E-9729-4304-9685-47E6813C8758}" destId="{85F873BD-30CA-4761-822F-669DE00C05E0}" srcOrd="0" destOrd="0" presId="urn:microsoft.com/office/officeart/2018/5/layout/IconCircleLabelList"/>
    <dgm:cxn modelId="{A29FF322-63DA-4CB6-8826-2BBB7C3D99FB}" type="presParOf" srcId="{68EC6B7E-9729-4304-9685-47E6813C8758}" destId="{1FF837CC-3362-4DE5-9FB0-5BA0109BA6B7}" srcOrd="1" destOrd="0" presId="urn:microsoft.com/office/officeart/2018/5/layout/IconCircleLabelList"/>
    <dgm:cxn modelId="{798DA8A3-50ED-4F39-A18F-A0A924D3884B}" type="presParOf" srcId="{68EC6B7E-9729-4304-9685-47E6813C8758}" destId="{47C1E674-953C-4BD3-BF47-74AA3579C723}" srcOrd="2" destOrd="0" presId="urn:microsoft.com/office/officeart/2018/5/layout/IconCircleLabelList"/>
    <dgm:cxn modelId="{13D12AC6-9E6C-4688-A5ED-B8A17A0BAD1D}" type="presParOf" srcId="{68EC6B7E-9729-4304-9685-47E6813C8758}" destId="{D96E9ADC-320D-4C4D-BCB2-28334DC3D8CA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4B128F4-34BB-4B68-AD1C-D5B40EA95D17}" type="doc">
      <dgm:prSet loTypeId="urn:microsoft.com/office/officeart/2018/2/layout/IconLabelList" loCatId="icon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23D3F65-02C6-4288-B8B3-0A604A4268E1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Reach out before dues season.</a:t>
          </a:r>
        </a:p>
      </dgm:t>
    </dgm:pt>
    <dgm:pt modelId="{B5CE27D0-4A97-4273-9133-5281D147CFE0}" type="parTrans" cxnId="{F3A5F0B0-EE4F-42BD-9A98-679E56F30BAE}">
      <dgm:prSet/>
      <dgm:spPr/>
      <dgm:t>
        <a:bodyPr/>
        <a:lstStyle/>
        <a:p>
          <a:endParaRPr lang="en-US"/>
        </a:p>
      </dgm:t>
    </dgm:pt>
    <dgm:pt modelId="{75402567-D1EC-408A-9A3F-DC70FC7C0FC1}" type="sibTrans" cxnId="{F3A5F0B0-EE4F-42BD-9A98-679E56F30BAE}">
      <dgm:prSet/>
      <dgm:spPr/>
      <dgm:t>
        <a:bodyPr/>
        <a:lstStyle/>
        <a:p>
          <a:endParaRPr lang="en-US"/>
        </a:p>
      </dgm:t>
    </dgm:pt>
    <dgm:pt modelId="{23EE752F-F109-4BBF-BAAE-D35E5381CA4E}">
      <dgm:prSet/>
      <dgm:spPr/>
      <dgm:t>
        <a:bodyPr/>
        <a:lstStyle/>
        <a:p>
          <a:pPr rtl="0">
            <a:lnSpc>
              <a:spcPct val="100000"/>
            </a:lnSpc>
          </a:pPr>
          <a:r>
            <a:rPr lang="en-US" dirty="0">
              <a:latin typeface="Century Gothic" panose="020F0302020204030204"/>
            </a:rPr>
            <a:t>Year-round check-ins</a:t>
          </a:r>
          <a:r>
            <a:rPr lang="en-US" dirty="0"/>
            <a:t> matter.</a:t>
          </a:r>
        </a:p>
      </dgm:t>
    </dgm:pt>
    <dgm:pt modelId="{76011506-91E1-4E19-B4D7-20B58839FA33}" type="parTrans" cxnId="{F69A48EF-ABB3-48C1-8D2D-3F491EB8FD42}">
      <dgm:prSet/>
      <dgm:spPr/>
      <dgm:t>
        <a:bodyPr/>
        <a:lstStyle/>
        <a:p>
          <a:endParaRPr lang="en-US"/>
        </a:p>
      </dgm:t>
    </dgm:pt>
    <dgm:pt modelId="{DA575CAE-4DB6-4CA9-A723-7936DA2CDFAE}" type="sibTrans" cxnId="{F69A48EF-ABB3-48C1-8D2D-3F491EB8FD42}">
      <dgm:prSet/>
      <dgm:spPr/>
      <dgm:t>
        <a:bodyPr/>
        <a:lstStyle/>
        <a:p>
          <a:endParaRPr lang="en-US"/>
        </a:p>
      </dgm:t>
    </dgm:pt>
    <dgm:pt modelId="{9DF1780F-8ACB-49F2-B861-2E7FE89C8619}" type="pres">
      <dgm:prSet presAssocID="{B4B128F4-34BB-4B68-AD1C-D5B40EA95D17}" presName="root" presStyleCnt="0">
        <dgm:presLayoutVars>
          <dgm:dir/>
          <dgm:resizeHandles val="exact"/>
        </dgm:presLayoutVars>
      </dgm:prSet>
      <dgm:spPr/>
    </dgm:pt>
    <dgm:pt modelId="{C6F6F56A-DB9D-4684-9DA3-7EDB755C2B64}" type="pres">
      <dgm:prSet presAssocID="{523D3F65-02C6-4288-B8B3-0A604A4268E1}" presName="compNode" presStyleCnt="0"/>
      <dgm:spPr/>
    </dgm:pt>
    <dgm:pt modelId="{FA1E71DA-48FA-4F17-9DE4-2DA259E4A336}" type="pres">
      <dgm:prSet presAssocID="{523D3F65-02C6-4288-B8B3-0A604A4268E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un"/>
        </a:ext>
      </dgm:extLst>
    </dgm:pt>
    <dgm:pt modelId="{EBDD390E-FF3D-44AB-B7FB-ADD3F593EAA6}" type="pres">
      <dgm:prSet presAssocID="{523D3F65-02C6-4288-B8B3-0A604A4268E1}" presName="spaceRect" presStyleCnt="0"/>
      <dgm:spPr/>
    </dgm:pt>
    <dgm:pt modelId="{1D656F2F-73EF-4C39-B42F-68CECF67EFC4}" type="pres">
      <dgm:prSet presAssocID="{523D3F65-02C6-4288-B8B3-0A604A4268E1}" presName="textRect" presStyleLbl="revTx" presStyleIdx="0" presStyleCnt="2">
        <dgm:presLayoutVars>
          <dgm:chMax val="1"/>
          <dgm:chPref val="1"/>
        </dgm:presLayoutVars>
      </dgm:prSet>
      <dgm:spPr/>
    </dgm:pt>
    <dgm:pt modelId="{2BB02802-71E4-4368-BE8B-ABE312C7A413}" type="pres">
      <dgm:prSet presAssocID="{75402567-D1EC-408A-9A3F-DC70FC7C0FC1}" presName="sibTrans" presStyleCnt="0"/>
      <dgm:spPr/>
    </dgm:pt>
    <dgm:pt modelId="{838331A0-3D99-4F3E-850D-90575C1B126B}" type="pres">
      <dgm:prSet presAssocID="{23EE752F-F109-4BBF-BAAE-D35E5381CA4E}" presName="compNode" presStyleCnt="0"/>
      <dgm:spPr/>
    </dgm:pt>
    <dgm:pt modelId="{D5E2DECD-C08B-40D0-86CB-BF3EB601A23C}" type="pres">
      <dgm:prSet presAssocID="{23EE752F-F109-4BBF-BAAE-D35E5381CA4E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Dice"/>
        </a:ext>
      </dgm:extLst>
    </dgm:pt>
    <dgm:pt modelId="{C4F23906-DAE4-431B-8BD0-0D09AACCF950}" type="pres">
      <dgm:prSet presAssocID="{23EE752F-F109-4BBF-BAAE-D35E5381CA4E}" presName="spaceRect" presStyleCnt="0"/>
      <dgm:spPr/>
    </dgm:pt>
    <dgm:pt modelId="{E61A17EF-C2BE-4B7C-8A4A-0E4FB3BCE4CE}" type="pres">
      <dgm:prSet presAssocID="{23EE752F-F109-4BBF-BAAE-D35E5381CA4E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DD235E36-176C-41C0-8981-DC1BCE87EA93}" type="presOf" srcId="{B4B128F4-34BB-4B68-AD1C-D5B40EA95D17}" destId="{9DF1780F-8ACB-49F2-B861-2E7FE89C8619}" srcOrd="0" destOrd="0" presId="urn:microsoft.com/office/officeart/2018/2/layout/IconLabelList"/>
    <dgm:cxn modelId="{BD56E87D-AA40-4B6B-BBE7-9AE3E8B0B37F}" type="presOf" srcId="{23EE752F-F109-4BBF-BAAE-D35E5381CA4E}" destId="{E61A17EF-C2BE-4B7C-8A4A-0E4FB3BCE4CE}" srcOrd="0" destOrd="0" presId="urn:microsoft.com/office/officeart/2018/2/layout/IconLabelList"/>
    <dgm:cxn modelId="{6A99FA98-3039-45A0-923D-0C57F56DCF23}" type="presOf" srcId="{523D3F65-02C6-4288-B8B3-0A604A4268E1}" destId="{1D656F2F-73EF-4C39-B42F-68CECF67EFC4}" srcOrd="0" destOrd="0" presId="urn:microsoft.com/office/officeart/2018/2/layout/IconLabelList"/>
    <dgm:cxn modelId="{F3A5F0B0-EE4F-42BD-9A98-679E56F30BAE}" srcId="{B4B128F4-34BB-4B68-AD1C-D5B40EA95D17}" destId="{523D3F65-02C6-4288-B8B3-0A604A4268E1}" srcOrd="0" destOrd="0" parTransId="{B5CE27D0-4A97-4273-9133-5281D147CFE0}" sibTransId="{75402567-D1EC-408A-9A3F-DC70FC7C0FC1}"/>
    <dgm:cxn modelId="{F69A48EF-ABB3-48C1-8D2D-3F491EB8FD42}" srcId="{B4B128F4-34BB-4B68-AD1C-D5B40EA95D17}" destId="{23EE752F-F109-4BBF-BAAE-D35E5381CA4E}" srcOrd="1" destOrd="0" parTransId="{76011506-91E1-4E19-B4D7-20B58839FA33}" sibTransId="{DA575CAE-4DB6-4CA9-A723-7936DA2CDFAE}"/>
    <dgm:cxn modelId="{657829EB-BB09-44EA-9D20-FCAA0E192A50}" type="presParOf" srcId="{9DF1780F-8ACB-49F2-B861-2E7FE89C8619}" destId="{C6F6F56A-DB9D-4684-9DA3-7EDB755C2B64}" srcOrd="0" destOrd="0" presId="urn:microsoft.com/office/officeart/2018/2/layout/IconLabelList"/>
    <dgm:cxn modelId="{03E00412-DDD5-4858-A076-C52B27CF4076}" type="presParOf" srcId="{C6F6F56A-DB9D-4684-9DA3-7EDB755C2B64}" destId="{FA1E71DA-48FA-4F17-9DE4-2DA259E4A336}" srcOrd="0" destOrd="0" presId="urn:microsoft.com/office/officeart/2018/2/layout/IconLabelList"/>
    <dgm:cxn modelId="{74640FC6-47F8-439D-B469-24663EDC1AA6}" type="presParOf" srcId="{C6F6F56A-DB9D-4684-9DA3-7EDB755C2B64}" destId="{EBDD390E-FF3D-44AB-B7FB-ADD3F593EAA6}" srcOrd="1" destOrd="0" presId="urn:microsoft.com/office/officeart/2018/2/layout/IconLabelList"/>
    <dgm:cxn modelId="{CEDEBC0E-B5A3-4EA5-902E-E6180B3EADBF}" type="presParOf" srcId="{C6F6F56A-DB9D-4684-9DA3-7EDB755C2B64}" destId="{1D656F2F-73EF-4C39-B42F-68CECF67EFC4}" srcOrd="2" destOrd="0" presId="urn:microsoft.com/office/officeart/2018/2/layout/IconLabelList"/>
    <dgm:cxn modelId="{B56555C7-AC51-4DE9-AD1C-EADC1E49E7DA}" type="presParOf" srcId="{9DF1780F-8ACB-49F2-B861-2E7FE89C8619}" destId="{2BB02802-71E4-4368-BE8B-ABE312C7A413}" srcOrd="1" destOrd="0" presId="urn:microsoft.com/office/officeart/2018/2/layout/IconLabelList"/>
    <dgm:cxn modelId="{7D380DE0-1E73-4D32-980D-F860AAFE8474}" type="presParOf" srcId="{9DF1780F-8ACB-49F2-B861-2E7FE89C8619}" destId="{838331A0-3D99-4F3E-850D-90575C1B126B}" srcOrd="2" destOrd="0" presId="urn:microsoft.com/office/officeart/2018/2/layout/IconLabelList"/>
    <dgm:cxn modelId="{16C7285A-630B-4435-B381-34502B787A29}" type="presParOf" srcId="{838331A0-3D99-4F3E-850D-90575C1B126B}" destId="{D5E2DECD-C08B-40D0-86CB-BF3EB601A23C}" srcOrd="0" destOrd="0" presId="urn:microsoft.com/office/officeart/2018/2/layout/IconLabelList"/>
    <dgm:cxn modelId="{5F599BD8-73CF-4AE5-9E90-D2C7E6BBEFF5}" type="presParOf" srcId="{838331A0-3D99-4F3E-850D-90575C1B126B}" destId="{C4F23906-DAE4-431B-8BD0-0D09AACCF950}" srcOrd="1" destOrd="0" presId="urn:microsoft.com/office/officeart/2018/2/layout/IconLabelList"/>
    <dgm:cxn modelId="{D82A9CEC-27D9-48BC-97F9-9C6CF91EFC43}" type="presParOf" srcId="{838331A0-3D99-4F3E-850D-90575C1B126B}" destId="{E61A17EF-C2BE-4B7C-8A4A-0E4FB3BCE4CE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0673430-CC68-40F4-BAEC-E756E5CBA9F7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A20DBC1-93F6-4690-A788-EA6D5A448F9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Turn to someone near you and share:</a:t>
          </a:r>
        </a:p>
      </dgm:t>
    </dgm:pt>
    <dgm:pt modelId="{AEA014DB-A2D8-4DAF-BCDD-E5BD0F1A349F}" type="parTrans" cxnId="{6519C9FF-7EB5-49A1-A000-9DA2FF1A02F7}">
      <dgm:prSet/>
      <dgm:spPr/>
      <dgm:t>
        <a:bodyPr/>
        <a:lstStyle/>
        <a:p>
          <a:endParaRPr lang="en-US"/>
        </a:p>
      </dgm:t>
    </dgm:pt>
    <dgm:pt modelId="{83F3A3C3-7128-4593-94EC-BE759674BEF5}" type="sibTrans" cxnId="{6519C9FF-7EB5-49A1-A000-9DA2FF1A02F7}">
      <dgm:prSet/>
      <dgm:spPr/>
      <dgm:t>
        <a:bodyPr/>
        <a:lstStyle/>
        <a:p>
          <a:endParaRPr lang="en-US"/>
        </a:p>
      </dgm:t>
    </dgm:pt>
    <dgm:pt modelId="{D6254B2E-7D20-4BAB-88B4-7CC956DBC103}" type="pres">
      <dgm:prSet presAssocID="{10673430-CC68-40F4-BAEC-E756E5CBA9F7}" presName="root" presStyleCnt="0">
        <dgm:presLayoutVars>
          <dgm:dir/>
          <dgm:resizeHandles val="exact"/>
        </dgm:presLayoutVars>
      </dgm:prSet>
      <dgm:spPr/>
    </dgm:pt>
    <dgm:pt modelId="{E32F765E-23AC-44D4-8384-BB192EB10EA8}" type="pres">
      <dgm:prSet presAssocID="{3A20DBC1-93F6-4690-A788-EA6D5A448F99}" presName="compNode" presStyleCnt="0"/>
      <dgm:spPr/>
    </dgm:pt>
    <dgm:pt modelId="{9958364C-9F94-4327-BE1C-A651D138D8B1}" type="pres">
      <dgm:prSet presAssocID="{3A20DBC1-93F6-4690-A788-EA6D5A448F99}" presName="bgRect" presStyleLbl="bgShp" presStyleIdx="0" presStyleCnt="1"/>
      <dgm:spPr/>
    </dgm:pt>
    <dgm:pt modelId="{2F898942-32E9-4034-8D47-12C09EEFE005}" type="pres">
      <dgm:prSet presAssocID="{3A20DBC1-93F6-4690-A788-EA6D5A448F99}" presName="iconRect" presStyleLbl="nod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inimize"/>
        </a:ext>
      </dgm:extLst>
    </dgm:pt>
    <dgm:pt modelId="{AA940091-3929-4E1C-8B80-69586F92364D}" type="pres">
      <dgm:prSet presAssocID="{3A20DBC1-93F6-4690-A788-EA6D5A448F99}" presName="spaceRect" presStyleCnt="0"/>
      <dgm:spPr/>
    </dgm:pt>
    <dgm:pt modelId="{F88446BA-3265-4788-B59A-60857F3AC414}" type="pres">
      <dgm:prSet presAssocID="{3A20DBC1-93F6-4690-A788-EA6D5A448F99}" presName="parTx" presStyleLbl="revTx" presStyleIdx="0" presStyleCnt="1">
        <dgm:presLayoutVars>
          <dgm:chMax val="0"/>
          <dgm:chPref val="0"/>
        </dgm:presLayoutVars>
      </dgm:prSet>
      <dgm:spPr/>
    </dgm:pt>
  </dgm:ptLst>
  <dgm:cxnLst>
    <dgm:cxn modelId="{9B0B3C60-6A07-434A-A380-E4F457DA7AE7}" type="presOf" srcId="{3A20DBC1-93F6-4690-A788-EA6D5A448F99}" destId="{F88446BA-3265-4788-B59A-60857F3AC414}" srcOrd="0" destOrd="0" presId="urn:microsoft.com/office/officeart/2018/2/layout/IconVerticalSolidList"/>
    <dgm:cxn modelId="{66043459-C02F-4EED-8431-AFC1347B9D77}" type="presOf" srcId="{10673430-CC68-40F4-BAEC-E756E5CBA9F7}" destId="{D6254B2E-7D20-4BAB-88B4-7CC956DBC103}" srcOrd="0" destOrd="0" presId="urn:microsoft.com/office/officeart/2018/2/layout/IconVerticalSolidList"/>
    <dgm:cxn modelId="{6519C9FF-7EB5-49A1-A000-9DA2FF1A02F7}" srcId="{10673430-CC68-40F4-BAEC-E756E5CBA9F7}" destId="{3A20DBC1-93F6-4690-A788-EA6D5A448F99}" srcOrd="0" destOrd="0" parTransId="{AEA014DB-A2D8-4DAF-BCDD-E5BD0F1A349F}" sibTransId="{83F3A3C3-7128-4593-94EC-BE759674BEF5}"/>
    <dgm:cxn modelId="{DB9EFD9D-CD6C-4ABE-8A1E-8D2FD2E37E90}" type="presParOf" srcId="{D6254B2E-7D20-4BAB-88B4-7CC956DBC103}" destId="{E32F765E-23AC-44D4-8384-BB192EB10EA8}" srcOrd="0" destOrd="0" presId="urn:microsoft.com/office/officeart/2018/2/layout/IconVerticalSolidList"/>
    <dgm:cxn modelId="{DC76EA2A-45A0-41FC-AFD5-8661BF871964}" type="presParOf" srcId="{E32F765E-23AC-44D4-8384-BB192EB10EA8}" destId="{9958364C-9F94-4327-BE1C-A651D138D8B1}" srcOrd="0" destOrd="0" presId="urn:microsoft.com/office/officeart/2018/2/layout/IconVerticalSolidList"/>
    <dgm:cxn modelId="{A4798683-48AC-47AB-9EFA-9B0DC8AFA06A}" type="presParOf" srcId="{E32F765E-23AC-44D4-8384-BB192EB10EA8}" destId="{2F898942-32E9-4034-8D47-12C09EEFE005}" srcOrd="1" destOrd="0" presId="urn:microsoft.com/office/officeart/2018/2/layout/IconVerticalSolidList"/>
    <dgm:cxn modelId="{B2B7D5AE-4E95-4BBB-B6EB-6BD74ACAF5BB}" type="presParOf" srcId="{E32F765E-23AC-44D4-8384-BB192EB10EA8}" destId="{AA940091-3929-4E1C-8B80-69586F92364D}" srcOrd="2" destOrd="0" presId="urn:microsoft.com/office/officeart/2018/2/layout/IconVerticalSolidList"/>
    <dgm:cxn modelId="{34736C01-724E-423C-879E-C37AB87B0150}" type="presParOf" srcId="{E32F765E-23AC-44D4-8384-BB192EB10EA8}" destId="{F88446BA-3265-4788-B59A-60857F3AC414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10673430-CC68-40F4-BAEC-E756E5CBA9F7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1A59F62-DA98-4BA9-8B63-E446D288C574}">
      <dgm:prSet/>
      <dgm:spPr>
        <a:ln>
          <a:noFill/>
        </a:ln>
      </dgm:spPr>
      <dgm:t>
        <a:bodyPr/>
        <a:lstStyle/>
        <a:p>
          <a:pPr>
            <a:lnSpc>
              <a:spcPct val="100000"/>
            </a:lnSpc>
          </a:pPr>
          <a:r>
            <a:rPr lang="en-US" dirty="0"/>
            <a:t>One thing you’d like to try this year.</a:t>
          </a:r>
        </a:p>
      </dgm:t>
    </dgm:pt>
    <dgm:pt modelId="{59FC4FC0-434D-4C11-83A9-7F2FB7C57420}" type="parTrans" cxnId="{213C7705-2939-49E1-A3E6-19D68E8408F5}">
      <dgm:prSet/>
      <dgm:spPr/>
      <dgm:t>
        <a:bodyPr/>
        <a:lstStyle/>
        <a:p>
          <a:endParaRPr lang="en-US"/>
        </a:p>
      </dgm:t>
    </dgm:pt>
    <dgm:pt modelId="{E6ECA1AB-D527-46AD-9532-E8E728C804E1}" type="sibTrans" cxnId="{213C7705-2939-49E1-A3E6-19D68E8408F5}">
      <dgm:prSet/>
      <dgm:spPr/>
      <dgm:t>
        <a:bodyPr/>
        <a:lstStyle/>
        <a:p>
          <a:endParaRPr lang="en-US"/>
        </a:p>
      </dgm:t>
    </dgm:pt>
    <dgm:pt modelId="{D6254B2E-7D20-4BAB-88B4-7CC956DBC103}" type="pres">
      <dgm:prSet presAssocID="{10673430-CC68-40F4-BAEC-E756E5CBA9F7}" presName="root" presStyleCnt="0">
        <dgm:presLayoutVars>
          <dgm:dir/>
          <dgm:resizeHandles val="exact"/>
        </dgm:presLayoutVars>
      </dgm:prSet>
      <dgm:spPr/>
    </dgm:pt>
    <dgm:pt modelId="{8A8772F8-E0A1-4D3F-97D4-3B81F3A9A703}" type="pres">
      <dgm:prSet presAssocID="{C1A59F62-DA98-4BA9-8B63-E446D288C574}" presName="compNode" presStyleCnt="0"/>
      <dgm:spPr/>
    </dgm:pt>
    <dgm:pt modelId="{6260275D-CC96-4F49-9A22-7D9F9A4F8801}" type="pres">
      <dgm:prSet presAssocID="{C1A59F62-DA98-4BA9-8B63-E446D288C574}" presName="bgRect" presStyleLbl="bgShp" presStyleIdx="0" presStyleCnt="1"/>
      <dgm:spPr>
        <a:ln>
          <a:noFill/>
        </a:ln>
      </dgm:spPr>
    </dgm:pt>
    <dgm:pt modelId="{DF1B8ABA-C114-414B-8904-78B49FF988A1}" type="pres">
      <dgm:prSet presAssocID="{C1A59F62-DA98-4BA9-8B63-E446D288C574}" presName="iconRect" presStyleLbl="nod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ngel Face Outline"/>
        </a:ext>
      </dgm:extLst>
    </dgm:pt>
    <dgm:pt modelId="{EB2B4836-E8A2-427E-A28B-D9007DD3490B}" type="pres">
      <dgm:prSet presAssocID="{C1A59F62-DA98-4BA9-8B63-E446D288C574}" presName="spaceRect" presStyleCnt="0"/>
      <dgm:spPr/>
    </dgm:pt>
    <dgm:pt modelId="{6FB5EBD5-8463-4BD3-899C-B51F5EFBF530}" type="pres">
      <dgm:prSet presAssocID="{C1A59F62-DA98-4BA9-8B63-E446D288C574}" presName="parTx" presStyleLbl="revTx" presStyleIdx="0" presStyleCnt="1">
        <dgm:presLayoutVars>
          <dgm:chMax val="0"/>
          <dgm:chPref val="0"/>
        </dgm:presLayoutVars>
      </dgm:prSet>
      <dgm:spPr/>
    </dgm:pt>
  </dgm:ptLst>
  <dgm:cxnLst>
    <dgm:cxn modelId="{213C7705-2939-49E1-A3E6-19D68E8408F5}" srcId="{10673430-CC68-40F4-BAEC-E756E5CBA9F7}" destId="{C1A59F62-DA98-4BA9-8B63-E446D288C574}" srcOrd="0" destOrd="0" parTransId="{59FC4FC0-434D-4C11-83A9-7F2FB7C57420}" sibTransId="{E6ECA1AB-D527-46AD-9532-E8E728C804E1}"/>
    <dgm:cxn modelId="{66043459-C02F-4EED-8431-AFC1347B9D77}" type="presOf" srcId="{10673430-CC68-40F4-BAEC-E756E5CBA9F7}" destId="{D6254B2E-7D20-4BAB-88B4-7CC956DBC103}" srcOrd="0" destOrd="0" presId="urn:microsoft.com/office/officeart/2018/2/layout/IconVerticalSolidList"/>
    <dgm:cxn modelId="{4F213B7A-8437-4F18-8EC1-D3490ED05E4A}" type="presOf" srcId="{C1A59F62-DA98-4BA9-8B63-E446D288C574}" destId="{6FB5EBD5-8463-4BD3-899C-B51F5EFBF530}" srcOrd="0" destOrd="0" presId="urn:microsoft.com/office/officeart/2018/2/layout/IconVerticalSolidList"/>
    <dgm:cxn modelId="{46D94FDF-4587-4DBE-B0EF-6BAA6A859165}" type="presParOf" srcId="{D6254B2E-7D20-4BAB-88B4-7CC956DBC103}" destId="{8A8772F8-E0A1-4D3F-97D4-3B81F3A9A703}" srcOrd="0" destOrd="0" presId="urn:microsoft.com/office/officeart/2018/2/layout/IconVerticalSolidList"/>
    <dgm:cxn modelId="{5700B85D-B190-4D3D-ACCF-1258C1B64529}" type="presParOf" srcId="{8A8772F8-E0A1-4D3F-97D4-3B81F3A9A703}" destId="{6260275D-CC96-4F49-9A22-7D9F9A4F8801}" srcOrd="0" destOrd="0" presId="urn:microsoft.com/office/officeart/2018/2/layout/IconVerticalSolidList"/>
    <dgm:cxn modelId="{83F336AA-BD41-400A-8B7E-1414C4DCFF12}" type="presParOf" srcId="{8A8772F8-E0A1-4D3F-97D4-3B81F3A9A703}" destId="{DF1B8ABA-C114-414B-8904-78B49FF988A1}" srcOrd="1" destOrd="0" presId="urn:microsoft.com/office/officeart/2018/2/layout/IconVerticalSolidList"/>
    <dgm:cxn modelId="{1E82823A-CBA2-4581-BCBE-94C089AB3D88}" type="presParOf" srcId="{8A8772F8-E0A1-4D3F-97D4-3B81F3A9A703}" destId="{EB2B4836-E8A2-427E-A28B-D9007DD3490B}" srcOrd="2" destOrd="0" presId="urn:microsoft.com/office/officeart/2018/2/layout/IconVerticalSolidList"/>
    <dgm:cxn modelId="{6D809746-EC00-4106-AEB2-57942FD6F5E7}" type="presParOf" srcId="{8A8772F8-E0A1-4D3F-97D4-3B81F3A9A703}" destId="{6FB5EBD5-8463-4BD3-899C-B51F5EFBF530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10673430-CC68-40F4-BAEC-E756E5CBA9F7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9F67117B-826B-40FA-B7D5-83E4C044E083}">
      <dgm:prSet/>
      <dgm:spPr>
        <a:ln>
          <a:noFill/>
        </a:ln>
      </dgm:spPr>
      <dgm:t>
        <a:bodyPr/>
        <a:lstStyle/>
        <a:p>
          <a:pPr>
            <a:lnSpc>
              <a:spcPct val="100000"/>
            </a:lnSpc>
          </a:pPr>
          <a:r>
            <a:rPr lang="en-US" dirty="0"/>
            <a:t>One thing your lodge does to retain members.</a:t>
          </a:r>
        </a:p>
      </dgm:t>
    </dgm:pt>
    <dgm:pt modelId="{9D7D5E03-2E37-46DF-827F-EF3F93C08F4F}" type="parTrans" cxnId="{4D99EC98-FE0F-45BB-8204-EF06AD3DB36D}">
      <dgm:prSet/>
      <dgm:spPr/>
      <dgm:t>
        <a:bodyPr/>
        <a:lstStyle/>
        <a:p>
          <a:endParaRPr lang="en-US"/>
        </a:p>
      </dgm:t>
    </dgm:pt>
    <dgm:pt modelId="{BBFC73FD-44F6-49B0-B39B-AC26A72C6FBC}" type="sibTrans" cxnId="{4D99EC98-FE0F-45BB-8204-EF06AD3DB36D}">
      <dgm:prSet/>
      <dgm:spPr/>
      <dgm:t>
        <a:bodyPr/>
        <a:lstStyle/>
        <a:p>
          <a:endParaRPr lang="en-US"/>
        </a:p>
      </dgm:t>
    </dgm:pt>
    <dgm:pt modelId="{D6254B2E-7D20-4BAB-88B4-7CC956DBC103}" type="pres">
      <dgm:prSet presAssocID="{10673430-CC68-40F4-BAEC-E756E5CBA9F7}" presName="root" presStyleCnt="0">
        <dgm:presLayoutVars>
          <dgm:dir/>
          <dgm:resizeHandles val="exact"/>
        </dgm:presLayoutVars>
      </dgm:prSet>
      <dgm:spPr/>
    </dgm:pt>
    <dgm:pt modelId="{F5B0A284-63FF-4197-89A5-4BA2614F4BF5}" type="pres">
      <dgm:prSet presAssocID="{9F67117B-826B-40FA-B7D5-83E4C044E083}" presName="compNode" presStyleCnt="0"/>
      <dgm:spPr/>
    </dgm:pt>
    <dgm:pt modelId="{8855A3B7-8FFB-4BC4-BC0C-BDA4BA40B636}" type="pres">
      <dgm:prSet presAssocID="{9F67117B-826B-40FA-B7D5-83E4C044E083}" presName="bgRect" presStyleLbl="bgShp" presStyleIdx="0" presStyleCnt="1" custLinFactNeighborX="10873" custLinFactNeighborY="0"/>
      <dgm:spPr>
        <a:ln>
          <a:noFill/>
        </a:ln>
      </dgm:spPr>
    </dgm:pt>
    <dgm:pt modelId="{0BC3A43F-C886-4B6F-B80B-CF1D5E102F10}" type="pres">
      <dgm:prSet presAssocID="{9F67117B-826B-40FA-B7D5-83E4C044E083}" presName="iconRect" presStyleLbl="node1" presStyleIdx="0" presStyleCnt="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ll scene"/>
        </a:ext>
      </dgm:extLst>
    </dgm:pt>
    <dgm:pt modelId="{91097488-DF82-453F-8D94-B01D5B91F6A6}" type="pres">
      <dgm:prSet presAssocID="{9F67117B-826B-40FA-B7D5-83E4C044E083}" presName="spaceRect" presStyleCnt="0"/>
      <dgm:spPr/>
    </dgm:pt>
    <dgm:pt modelId="{F12405C2-7553-43CE-BDC5-52B1DCB42831}" type="pres">
      <dgm:prSet presAssocID="{9F67117B-826B-40FA-B7D5-83E4C044E083}" presName="parTx" presStyleLbl="revTx" presStyleIdx="0" presStyleCnt="1">
        <dgm:presLayoutVars>
          <dgm:chMax val="0"/>
          <dgm:chPref val="0"/>
        </dgm:presLayoutVars>
      </dgm:prSet>
      <dgm:spPr/>
    </dgm:pt>
  </dgm:ptLst>
  <dgm:cxnLst>
    <dgm:cxn modelId="{66043459-C02F-4EED-8431-AFC1347B9D77}" type="presOf" srcId="{10673430-CC68-40F4-BAEC-E756E5CBA9F7}" destId="{D6254B2E-7D20-4BAB-88B4-7CC956DBC103}" srcOrd="0" destOrd="0" presId="urn:microsoft.com/office/officeart/2018/2/layout/IconVerticalSolidList"/>
    <dgm:cxn modelId="{35257A59-A288-458D-A399-41D8671119A4}" type="presOf" srcId="{9F67117B-826B-40FA-B7D5-83E4C044E083}" destId="{F12405C2-7553-43CE-BDC5-52B1DCB42831}" srcOrd="0" destOrd="0" presId="urn:microsoft.com/office/officeart/2018/2/layout/IconVerticalSolidList"/>
    <dgm:cxn modelId="{4D99EC98-FE0F-45BB-8204-EF06AD3DB36D}" srcId="{10673430-CC68-40F4-BAEC-E756E5CBA9F7}" destId="{9F67117B-826B-40FA-B7D5-83E4C044E083}" srcOrd="0" destOrd="0" parTransId="{9D7D5E03-2E37-46DF-827F-EF3F93C08F4F}" sibTransId="{BBFC73FD-44F6-49B0-B39B-AC26A72C6FBC}"/>
    <dgm:cxn modelId="{38B2444F-55D5-4487-845D-B1BF4621A043}" type="presParOf" srcId="{D6254B2E-7D20-4BAB-88B4-7CC956DBC103}" destId="{F5B0A284-63FF-4197-89A5-4BA2614F4BF5}" srcOrd="0" destOrd="0" presId="urn:microsoft.com/office/officeart/2018/2/layout/IconVerticalSolidList"/>
    <dgm:cxn modelId="{B99A2CC5-1A47-411F-B4EC-E1013864843A}" type="presParOf" srcId="{F5B0A284-63FF-4197-89A5-4BA2614F4BF5}" destId="{8855A3B7-8FFB-4BC4-BC0C-BDA4BA40B636}" srcOrd="0" destOrd="0" presId="urn:microsoft.com/office/officeart/2018/2/layout/IconVerticalSolidList"/>
    <dgm:cxn modelId="{6146DA35-8601-413F-ABC5-0676FB1A0CCC}" type="presParOf" srcId="{F5B0A284-63FF-4197-89A5-4BA2614F4BF5}" destId="{0BC3A43F-C886-4B6F-B80B-CF1D5E102F10}" srcOrd="1" destOrd="0" presId="urn:microsoft.com/office/officeart/2018/2/layout/IconVerticalSolidList"/>
    <dgm:cxn modelId="{852F859E-4FB7-48A5-8441-BB05DA8045EA}" type="presParOf" srcId="{F5B0A284-63FF-4197-89A5-4BA2614F4BF5}" destId="{91097488-DF82-453F-8D94-B01D5B91F6A6}" srcOrd="2" destOrd="0" presId="urn:microsoft.com/office/officeart/2018/2/layout/IconVerticalSolidList"/>
    <dgm:cxn modelId="{89213B7B-0052-48D2-9822-BC6FF07C77DD}" type="presParOf" srcId="{F5B0A284-63FF-4197-89A5-4BA2614F4BF5}" destId="{F12405C2-7553-43CE-BDC5-52B1DCB42831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0061B83C-755E-417B-8042-10EF4C18B26F}" type="doc">
      <dgm:prSet loTypeId="urn:microsoft.com/office/officeart/2018/2/layout/IconLabelList" loCatId="icon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C4AE248-3F02-46D3-9551-EC7B8626DA7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How was that conversation for you?</a:t>
          </a:r>
        </a:p>
      </dgm:t>
    </dgm:pt>
    <dgm:pt modelId="{2BC7993B-E804-46AE-A779-8A4A2EAF6BC4}" type="parTrans" cxnId="{6168DE80-A2CB-4794-9F5F-062F83A3ACBD}">
      <dgm:prSet/>
      <dgm:spPr/>
      <dgm:t>
        <a:bodyPr/>
        <a:lstStyle/>
        <a:p>
          <a:endParaRPr lang="en-US"/>
        </a:p>
      </dgm:t>
    </dgm:pt>
    <dgm:pt modelId="{3A4E2DCA-3D26-4F0B-8C16-5AFCEAC22A07}" type="sibTrans" cxnId="{6168DE80-A2CB-4794-9F5F-062F83A3ACBD}">
      <dgm:prSet/>
      <dgm:spPr/>
      <dgm:t>
        <a:bodyPr/>
        <a:lstStyle/>
        <a:p>
          <a:endParaRPr lang="en-US"/>
        </a:p>
      </dgm:t>
    </dgm:pt>
    <dgm:pt modelId="{D955FB84-7183-4775-BBC7-4F99EE26B0C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What’s one thing you’ll take back to your lodge?</a:t>
          </a:r>
        </a:p>
      </dgm:t>
    </dgm:pt>
    <dgm:pt modelId="{D3D1E8D1-0CE8-4605-A03B-E133B03F5978}" type="parTrans" cxnId="{CCAB08E8-7AB6-4796-B90C-75E589081F86}">
      <dgm:prSet/>
      <dgm:spPr/>
      <dgm:t>
        <a:bodyPr/>
        <a:lstStyle/>
        <a:p>
          <a:endParaRPr lang="en-US"/>
        </a:p>
      </dgm:t>
    </dgm:pt>
    <dgm:pt modelId="{FC2D5162-72A2-42B5-B2D4-2489C3EC97BA}" type="sibTrans" cxnId="{CCAB08E8-7AB6-4796-B90C-75E589081F86}">
      <dgm:prSet/>
      <dgm:spPr/>
      <dgm:t>
        <a:bodyPr/>
        <a:lstStyle/>
        <a:p>
          <a:endParaRPr lang="en-US"/>
        </a:p>
      </dgm:t>
    </dgm:pt>
    <dgm:pt modelId="{72DEAA74-EB58-4AF1-BEC0-BA7547C2DD16}" type="pres">
      <dgm:prSet presAssocID="{0061B83C-755E-417B-8042-10EF4C18B26F}" presName="root" presStyleCnt="0">
        <dgm:presLayoutVars>
          <dgm:dir/>
          <dgm:resizeHandles val="exact"/>
        </dgm:presLayoutVars>
      </dgm:prSet>
      <dgm:spPr/>
    </dgm:pt>
    <dgm:pt modelId="{7765D0FE-79AE-40D1-9D99-6E58A3777C6C}" type="pres">
      <dgm:prSet presAssocID="{9C4AE248-3F02-46D3-9551-EC7B8626DA70}" presName="compNode" presStyleCnt="0"/>
      <dgm:spPr/>
    </dgm:pt>
    <dgm:pt modelId="{F8CD592B-B889-43CF-8DED-6ABCBCCA0433}" type="pres">
      <dgm:prSet presAssocID="{9C4AE248-3F02-46D3-9551-EC7B8626DA70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F57CD50B-3538-4195-87EA-890811AD92B3}" type="pres">
      <dgm:prSet presAssocID="{9C4AE248-3F02-46D3-9551-EC7B8626DA70}" presName="spaceRect" presStyleCnt="0"/>
      <dgm:spPr/>
    </dgm:pt>
    <dgm:pt modelId="{B6529361-27DD-405B-92E1-9237F008DD41}" type="pres">
      <dgm:prSet presAssocID="{9C4AE248-3F02-46D3-9551-EC7B8626DA70}" presName="textRect" presStyleLbl="revTx" presStyleIdx="0" presStyleCnt="2">
        <dgm:presLayoutVars>
          <dgm:chMax val="1"/>
          <dgm:chPref val="1"/>
        </dgm:presLayoutVars>
      </dgm:prSet>
      <dgm:spPr/>
    </dgm:pt>
    <dgm:pt modelId="{4F3135A5-3D78-429F-9390-668D6A702221}" type="pres">
      <dgm:prSet presAssocID="{3A4E2DCA-3D26-4F0B-8C16-5AFCEAC22A07}" presName="sibTrans" presStyleCnt="0"/>
      <dgm:spPr/>
    </dgm:pt>
    <dgm:pt modelId="{877D4F50-1142-4E58-AF7C-151692E7E477}" type="pres">
      <dgm:prSet presAssocID="{D955FB84-7183-4775-BBC7-4F99EE26B0C2}" presName="compNode" presStyleCnt="0"/>
      <dgm:spPr/>
    </dgm:pt>
    <dgm:pt modelId="{AE7EEABE-6D77-4E4B-B9C1-55451926EDF7}" type="pres">
      <dgm:prSet presAssocID="{D955FB84-7183-4775-BBC7-4F99EE26B0C2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untain scene"/>
        </a:ext>
      </dgm:extLst>
    </dgm:pt>
    <dgm:pt modelId="{FEE79E3B-CDC9-4F30-A41E-B299DB6237D5}" type="pres">
      <dgm:prSet presAssocID="{D955FB84-7183-4775-BBC7-4F99EE26B0C2}" presName="spaceRect" presStyleCnt="0"/>
      <dgm:spPr/>
    </dgm:pt>
    <dgm:pt modelId="{801A4958-BC30-4B09-860A-4439ED2598DE}" type="pres">
      <dgm:prSet presAssocID="{D955FB84-7183-4775-BBC7-4F99EE26B0C2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8B45255D-6F83-4051-B90F-803078B739BA}" type="presOf" srcId="{D955FB84-7183-4775-BBC7-4F99EE26B0C2}" destId="{801A4958-BC30-4B09-860A-4439ED2598DE}" srcOrd="0" destOrd="0" presId="urn:microsoft.com/office/officeart/2018/2/layout/IconLabelList"/>
    <dgm:cxn modelId="{C8930259-7912-4D0D-A000-9FA64A91C383}" type="presOf" srcId="{0061B83C-755E-417B-8042-10EF4C18B26F}" destId="{72DEAA74-EB58-4AF1-BEC0-BA7547C2DD16}" srcOrd="0" destOrd="0" presId="urn:microsoft.com/office/officeart/2018/2/layout/IconLabelList"/>
    <dgm:cxn modelId="{6168DE80-A2CB-4794-9F5F-062F83A3ACBD}" srcId="{0061B83C-755E-417B-8042-10EF4C18B26F}" destId="{9C4AE248-3F02-46D3-9551-EC7B8626DA70}" srcOrd="0" destOrd="0" parTransId="{2BC7993B-E804-46AE-A779-8A4A2EAF6BC4}" sibTransId="{3A4E2DCA-3D26-4F0B-8C16-5AFCEAC22A07}"/>
    <dgm:cxn modelId="{094213A0-D065-437F-92EE-5FF7330A43C3}" type="presOf" srcId="{9C4AE248-3F02-46D3-9551-EC7B8626DA70}" destId="{B6529361-27DD-405B-92E1-9237F008DD41}" srcOrd="0" destOrd="0" presId="urn:microsoft.com/office/officeart/2018/2/layout/IconLabelList"/>
    <dgm:cxn modelId="{CCAB08E8-7AB6-4796-B90C-75E589081F86}" srcId="{0061B83C-755E-417B-8042-10EF4C18B26F}" destId="{D955FB84-7183-4775-BBC7-4F99EE26B0C2}" srcOrd="1" destOrd="0" parTransId="{D3D1E8D1-0CE8-4605-A03B-E133B03F5978}" sibTransId="{FC2D5162-72A2-42B5-B2D4-2489C3EC97BA}"/>
    <dgm:cxn modelId="{E7912DC5-BF13-409C-B5BF-21EF68FCB509}" type="presParOf" srcId="{72DEAA74-EB58-4AF1-BEC0-BA7547C2DD16}" destId="{7765D0FE-79AE-40D1-9D99-6E58A3777C6C}" srcOrd="0" destOrd="0" presId="urn:microsoft.com/office/officeart/2018/2/layout/IconLabelList"/>
    <dgm:cxn modelId="{19A4BE11-A2F1-42F0-ADC2-9BD736B64CF7}" type="presParOf" srcId="{7765D0FE-79AE-40D1-9D99-6E58A3777C6C}" destId="{F8CD592B-B889-43CF-8DED-6ABCBCCA0433}" srcOrd="0" destOrd="0" presId="urn:microsoft.com/office/officeart/2018/2/layout/IconLabelList"/>
    <dgm:cxn modelId="{36A84806-23D0-422C-8008-6FDDEC8A3DA6}" type="presParOf" srcId="{7765D0FE-79AE-40D1-9D99-6E58A3777C6C}" destId="{F57CD50B-3538-4195-87EA-890811AD92B3}" srcOrd="1" destOrd="0" presId="urn:microsoft.com/office/officeart/2018/2/layout/IconLabelList"/>
    <dgm:cxn modelId="{287402CF-5281-4C32-852A-0C781BA2FE6C}" type="presParOf" srcId="{7765D0FE-79AE-40D1-9D99-6E58A3777C6C}" destId="{B6529361-27DD-405B-92E1-9237F008DD41}" srcOrd="2" destOrd="0" presId="urn:microsoft.com/office/officeart/2018/2/layout/IconLabelList"/>
    <dgm:cxn modelId="{5154276A-84D5-4A51-B0D2-8665C044321C}" type="presParOf" srcId="{72DEAA74-EB58-4AF1-BEC0-BA7547C2DD16}" destId="{4F3135A5-3D78-429F-9390-668D6A702221}" srcOrd="1" destOrd="0" presId="urn:microsoft.com/office/officeart/2018/2/layout/IconLabelList"/>
    <dgm:cxn modelId="{9D09FF2E-DB5D-4053-AD7C-B750E69D8E64}" type="presParOf" srcId="{72DEAA74-EB58-4AF1-BEC0-BA7547C2DD16}" destId="{877D4F50-1142-4E58-AF7C-151692E7E477}" srcOrd="2" destOrd="0" presId="urn:microsoft.com/office/officeart/2018/2/layout/IconLabelList"/>
    <dgm:cxn modelId="{F70DEBCA-0A8D-4EE4-A33D-A8D6B45C118F}" type="presParOf" srcId="{877D4F50-1142-4E58-AF7C-151692E7E477}" destId="{AE7EEABE-6D77-4E4B-B9C1-55451926EDF7}" srcOrd="0" destOrd="0" presId="urn:microsoft.com/office/officeart/2018/2/layout/IconLabelList"/>
    <dgm:cxn modelId="{BB601150-A52C-4960-8B3F-260C28A58F85}" type="presParOf" srcId="{877D4F50-1142-4E58-AF7C-151692E7E477}" destId="{FEE79E3B-CDC9-4F30-A41E-B299DB6237D5}" srcOrd="1" destOrd="0" presId="urn:microsoft.com/office/officeart/2018/2/layout/IconLabelList"/>
    <dgm:cxn modelId="{0D2D5414-3807-46B9-90DF-F519DA311A27}" type="presParOf" srcId="{877D4F50-1142-4E58-AF7C-151692E7E477}" destId="{801A4958-BC30-4B09-860A-4439ED2598DE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0DC537C7-D28F-4D72-BCC0-6F027F0F3D92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3A440EF-8C73-422B-83F7-2703803DE302}">
      <dgm:prSet/>
      <dgm:spPr/>
      <dgm:t>
        <a:bodyPr/>
        <a:lstStyle/>
        <a:p>
          <a:pPr rtl="0"/>
          <a:r>
            <a:rPr lang="en-US" dirty="0"/>
            <a:t>Use Grand Lodge </a:t>
          </a:r>
          <a:r>
            <a:rPr lang="en-US" dirty="0">
              <a:latin typeface="Century Gothic" panose="020F0302020204030204"/>
            </a:rPr>
            <a:t>services </a:t>
          </a:r>
          <a:r>
            <a:rPr lang="en-US" dirty="0"/>
            <a:t>—they work.</a:t>
          </a:r>
        </a:p>
      </dgm:t>
    </dgm:pt>
    <dgm:pt modelId="{E3DF0678-9AF0-43F8-A80A-E8EB5334AF62}" type="parTrans" cxnId="{23762A7F-D50D-4FB5-ADD9-23BADD0DA485}">
      <dgm:prSet/>
      <dgm:spPr/>
      <dgm:t>
        <a:bodyPr/>
        <a:lstStyle/>
        <a:p>
          <a:endParaRPr lang="en-US"/>
        </a:p>
      </dgm:t>
    </dgm:pt>
    <dgm:pt modelId="{F10E804B-2AD5-4E9C-A6F3-0E5BAF03290F}" type="sibTrans" cxnId="{23762A7F-D50D-4FB5-ADD9-23BADD0DA485}">
      <dgm:prSet/>
      <dgm:spPr/>
      <dgm:t>
        <a:bodyPr/>
        <a:lstStyle/>
        <a:p>
          <a:endParaRPr lang="en-US"/>
        </a:p>
      </dgm:t>
    </dgm:pt>
    <dgm:pt modelId="{7BA53C70-1067-4942-97B2-4CBBE527AFC1}">
      <dgm:prSet/>
      <dgm:spPr/>
      <dgm:t>
        <a:bodyPr/>
        <a:lstStyle/>
        <a:p>
          <a:r>
            <a:rPr lang="en-US" dirty="0"/>
            <a:t>Talk to your members before it’s too late.</a:t>
          </a:r>
        </a:p>
      </dgm:t>
    </dgm:pt>
    <dgm:pt modelId="{A65B0C55-398A-4DA4-B510-A78732F33F42}" type="parTrans" cxnId="{28740DC5-8EF2-4D34-A147-5EF94D65F861}">
      <dgm:prSet/>
      <dgm:spPr/>
      <dgm:t>
        <a:bodyPr/>
        <a:lstStyle/>
        <a:p>
          <a:endParaRPr lang="en-US"/>
        </a:p>
      </dgm:t>
    </dgm:pt>
    <dgm:pt modelId="{D7967CFA-FEDF-43F9-8313-1BCC71330264}" type="sibTrans" cxnId="{28740DC5-8EF2-4D34-A147-5EF94D65F861}">
      <dgm:prSet/>
      <dgm:spPr/>
      <dgm:t>
        <a:bodyPr/>
        <a:lstStyle/>
        <a:p>
          <a:endParaRPr lang="en-US"/>
        </a:p>
      </dgm:t>
    </dgm:pt>
    <dgm:pt modelId="{9D0954EE-416F-4B93-B300-1A1A762093D6}">
      <dgm:prSet/>
      <dgm:spPr/>
      <dgm:t>
        <a:bodyPr/>
        <a:lstStyle/>
        <a:p>
          <a:r>
            <a:rPr lang="en-US" dirty="0"/>
            <a:t>Retention is about relationships, not just procedures.</a:t>
          </a:r>
        </a:p>
      </dgm:t>
    </dgm:pt>
    <dgm:pt modelId="{2205543E-E4FD-4443-BDA2-B5B23F3029E8}" type="parTrans" cxnId="{7E3E4A84-E91B-4D6F-B9BD-6F98AF76E62E}">
      <dgm:prSet/>
      <dgm:spPr/>
      <dgm:t>
        <a:bodyPr/>
        <a:lstStyle/>
        <a:p>
          <a:endParaRPr lang="en-US"/>
        </a:p>
      </dgm:t>
    </dgm:pt>
    <dgm:pt modelId="{111E1FE8-5D34-4385-B58A-CFE068ABC7A6}" type="sibTrans" cxnId="{7E3E4A84-E91B-4D6F-B9BD-6F98AF76E62E}">
      <dgm:prSet/>
      <dgm:spPr/>
      <dgm:t>
        <a:bodyPr/>
        <a:lstStyle/>
        <a:p>
          <a:endParaRPr lang="en-US"/>
        </a:p>
      </dgm:t>
    </dgm:pt>
    <dgm:pt modelId="{56741D2C-AB54-47D0-BEEB-EAAF31BCBA2E}" type="pres">
      <dgm:prSet presAssocID="{0DC537C7-D28F-4D72-BCC0-6F027F0F3D92}" presName="root" presStyleCnt="0">
        <dgm:presLayoutVars>
          <dgm:dir/>
          <dgm:resizeHandles val="exact"/>
        </dgm:presLayoutVars>
      </dgm:prSet>
      <dgm:spPr/>
    </dgm:pt>
    <dgm:pt modelId="{40E8168B-2912-496C-8E31-577723485D11}" type="pres">
      <dgm:prSet presAssocID="{C3A440EF-8C73-422B-83F7-2703803DE302}" presName="compNode" presStyleCnt="0"/>
      <dgm:spPr/>
    </dgm:pt>
    <dgm:pt modelId="{06E85159-61C0-4198-8AF3-68E214764820}" type="pres">
      <dgm:prSet presAssocID="{C3A440EF-8C73-422B-83F7-2703803DE302}" presName="bgRect" presStyleLbl="bgShp" presStyleIdx="0" presStyleCnt="3"/>
      <dgm:spPr/>
    </dgm:pt>
    <dgm:pt modelId="{1758A1C6-E45E-4B00-9F00-EAE181892B72}" type="pres">
      <dgm:prSet presAssocID="{C3A440EF-8C73-422B-83F7-2703803DE302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ll scene"/>
        </a:ext>
      </dgm:extLst>
    </dgm:pt>
    <dgm:pt modelId="{9E3707C0-9A3A-46FC-AC7B-57D53B959896}" type="pres">
      <dgm:prSet presAssocID="{C3A440EF-8C73-422B-83F7-2703803DE302}" presName="spaceRect" presStyleCnt="0"/>
      <dgm:spPr/>
    </dgm:pt>
    <dgm:pt modelId="{25C1203F-18AB-4568-876B-7D314D5CE364}" type="pres">
      <dgm:prSet presAssocID="{C3A440EF-8C73-422B-83F7-2703803DE302}" presName="parTx" presStyleLbl="revTx" presStyleIdx="0" presStyleCnt="3">
        <dgm:presLayoutVars>
          <dgm:chMax val="0"/>
          <dgm:chPref val="0"/>
        </dgm:presLayoutVars>
      </dgm:prSet>
      <dgm:spPr/>
    </dgm:pt>
    <dgm:pt modelId="{8C076700-BC45-40CE-967D-9053B84908E0}" type="pres">
      <dgm:prSet presAssocID="{F10E804B-2AD5-4E9C-A6F3-0E5BAF03290F}" presName="sibTrans" presStyleCnt="0"/>
      <dgm:spPr/>
    </dgm:pt>
    <dgm:pt modelId="{B15A93CE-23FA-44A8-AB92-7B97D6FC57BF}" type="pres">
      <dgm:prSet presAssocID="{7BA53C70-1067-4942-97B2-4CBBE527AFC1}" presName="compNode" presStyleCnt="0"/>
      <dgm:spPr/>
    </dgm:pt>
    <dgm:pt modelId="{1511305C-5BC2-483D-8C5F-ACA304982998}" type="pres">
      <dgm:prSet presAssocID="{7BA53C70-1067-4942-97B2-4CBBE527AFC1}" presName="bgRect" presStyleLbl="bgShp" presStyleIdx="1" presStyleCnt="3"/>
      <dgm:spPr/>
    </dgm:pt>
    <dgm:pt modelId="{753FB90B-667C-4352-928F-E2B1046D3F42}" type="pres">
      <dgm:prSet presAssocID="{7BA53C70-1067-4942-97B2-4CBBE527AFC1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 Bubble"/>
        </a:ext>
      </dgm:extLst>
    </dgm:pt>
    <dgm:pt modelId="{08F57E44-FDC2-44D7-B30C-0FF315B8AAF9}" type="pres">
      <dgm:prSet presAssocID="{7BA53C70-1067-4942-97B2-4CBBE527AFC1}" presName="spaceRect" presStyleCnt="0"/>
      <dgm:spPr/>
    </dgm:pt>
    <dgm:pt modelId="{3E16D445-0AE8-48D6-88C6-CF212DD07DEF}" type="pres">
      <dgm:prSet presAssocID="{7BA53C70-1067-4942-97B2-4CBBE527AFC1}" presName="parTx" presStyleLbl="revTx" presStyleIdx="1" presStyleCnt="3">
        <dgm:presLayoutVars>
          <dgm:chMax val="0"/>
          <dgm:chPref val="0"/>
        </dgm:presLayoutVars>
      </dgm:prSet>
      <dgm:spPr/>
    </dgm:pt>
    <dgm:pt modelId="{D54678D6-389A-48FD-9B1D-01042AFF6DD0}" type="pres">
      <dgm:prSet presAssocID="{D7967CFA-FEDF-43F9-8313-1BCC71330264}" presName="sibTrans" presStyleCnt="0"/>
      <dgm:spPr/>
    </dgm:pt>
    <dgm:pt modelId="{3ED66B76-8D27-45E7-9954-00A2AE076675}" type="pres">
      <dgm:prSet presAssocID="{9D0954EE-416F-4B93-B300-1A1A762093D6}" presName="compNode" presStyleCnt="0"/>
      <dgm:spPr/>
    </dgm:pt>
    <dgm:pt modelId="{13733639-B4E2-428F-8A0A-7BE641A0CB93}" type="pres">
      <dgm:prSet presAssocID="{9D0954EE-416F-4B93-B300-1A1A762093D6}" presName="bgRect" presStyleLbl="bgShp" presStyleIdx="2" presStyleCnt="3"/>
      <dgm:spPr/>
    </dgm:pt>
    <dgm:pt modelId="{249C2452-14D5-4C92-98DA-AB59B7A99699}" type="pres">
      <dgm:prSet presAssocID="{9D0954EE-416F-4B93-B300-1A1A762093D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nections"/>
        </a:ext>
      </dgm:extLst>
    </dgm:pt>
    <dgm:pt modelId="{173ADE3E-E9FC-4089-A24C-A2A7834A87FF}" type="pres">
      <dgm:prSet presAssocID="{9D0954EE-416F-4B93-B300-1A1A762093D6}" presName="spaceRect" presStyleCnt="0"/>
      <dgm:spPr/>
    </dgm:pt>
    <dgm:pt modelId="{543C3CB5-81F2-42DC-B41D-7AC1912CDD3E}" type="pres">
      <dgm:prSet presAssocID="{9D0954EE-416F-4B93-B300-1A1A762093D6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0C50D312-BE58-491A-9494-B42FF32B1F4A}" type="presOf" srcId="{C3A440EF-8C73-422B-83F7-2703803DE302}" destId="{25C1203F-18AB-4568-876B-7D314D5CE364}" srcOrd="0" destOrd="0" presId="urn:microsoft.com/office/officeart/2018/2/layout/IconVerticalSolidList"/>
    <dgm:cxn modelId="{23762A7F-D50D-4FB5-ADD9-23BADD0DA485}" srcId="{0DC537C7-D28F-4D72-BCC0-6F027F0F3D92}" destId="{C3A440EF-8C73-422B-83F7-2703803DE302}" srcOrd="0" destOrd="0" parTransId="{E3DF0678-9AF0-43F8-A80A-E8EB5334AF62}" sibTransId="{F10E804B-2AD5-4E9C-A6F3-0E5BAF03290F}"/>
    <dgm:cxn modelId="{7E3E4A84-E91B-4D6F-B9BD-6F98AF76E62E}" srcId="{0DC537C7-D28F-4D72-BCC0-6F027F0F3D92}" destId="{9D0954EE-416F-4B93-B300-1A1A762093D6}" srcOrd="2" destOrd="0" parTransId="{2205543E-E4FD-4443-BDA2-B5B23F3029E8}" sibTransId="{111E1FE8-5D34-4385-B58A-CFE068ABC7A6}"/>
    <dgm:cxn modelId="{DB96CF85-464D-4819-AC60-B033866DDB20}" type="presOf" srcId="{0DC537C7-D28F-4D72-BCC0-6F027F0F3D92}" destId="{56741D2C-AB54-47D0-BEEB-EAAF31BCBA2E}" srcOrd="0" destOrd="0" presId="urn:microsoft.com/office/officeart/2018/2/layout/IconVerticalSolidList"/>
    <dgm:cxn modelId="{DD530BA6-4ECD-489D-8357-F169A191894C}" type="presOf" srcId="{7BA53C70-1067-4942-97B2-4CBBE527AFC1}" destId="{3E16D445-0AE8-48D6-88C6-CF212DD07DEF}" srcOrd="0" destOrd="0" presId="urn:microsoft.com/office/officeart/2018/2/layout/IconVerticalSolidList"/>
    <dgm:cxn modelId="{D55AC8BF-73E1-4C3F-B74C-34333F532516}" type="presOf" srcId="{9D0954EE-416F-4B93-B300-1A1A762093D6}" destId="{543C3CB5-81F2-42DC-B41D-7AC1912CDD3E}" srcOrd="0" destOrd="0" presId="urn:microsoft.com/office/officeart/2018/2/layout/IconVerticalSolidList"/>
    <dgm:cxn modelId="{28740DC5-8EF2-4D34-A147-5EF94D65F861}" srcId="{0DC537C7-D28F-4D72-BCC0-6F027F0F3D92}" destId="{7BA53C70-1067-4942-97B2-4CBBE527AFC1}" srcOrd="1" destOrd="0" parTransId="{A65B0C55-398A-4DA4-B510-A78732F33F42}" sibTransId="{D7967CFA-FEDF-43F9-8313-1BCC71330264}"/>
    <dgm:cxn modelId="{BF784DDF-6484-45C2-96CD-7AC6BDCA8ADE}" type="presParOf" srcId="{56741D2C-AB54-47D0-BEEB-EAAF31BCBA2E}" destId="{40E8168B-2912-496C-8E31-577723485D11}" srcOrd="0" destOrd="0" presId="urn:microsoft.com/office/officeart/2018/2/layout/IconVerticalSolidList"/>
    <dgm:cxn modelId="{99602688-8C12-416E-BA86-CC2670277212}" type="presParOf" srcId="{40E8168B-2912-496C-8E31-577723485D11}" destId="{06E85159-61C0-4198-8AF3-68E214764820}" srcOrd="0" destOrd="0" presId="urn:microsoft.com/office/officeart/2018/2/layout/IconVerticalSolidList"/>
    <dgm:cxn modelId="{804465FC-67D0-490C-AE5A-31D4AA90E94A}" type="presParOf" srcId="{40E8168B-2912-496C-8E31-577723485D11}" destId="{1758A1C6-E45E-4B00-9F00-EAE181892B72}" srcOrd="1" destOrd="0" presId="urn:microsoft.com/office/officeart/2018/2/layout/IconVerticalSolidList"/>
    <dgm:cxn modelId="{414EA205-7B66-4268-9FFE-90608E971AC2}" type="presParOf" srcId="{40E8168B-2912-496C-8E31-577723485D11}" destId="{9E3707C0-9A3A-46FC-AC7B-57D53B959896}" srcOrd="2" destOrd="0" presId="urn:microsoft.com/office/officeart/2018/2/layout/IconVerticalSolidList"/>
    <dgm:cxn modelId="{4ED4A92A-C8D4-4E71-A139-B063571DEBAC}" type="presParOf" srcId="{40E8168B-2912-496C-8E31-577723485D11}" destId="{25C1203F-18AB-4568-876B-7D314D5CE364}" srcOrd="3" destOrd="0" presId="urn:microsoft.com/office/officeart/2018/2/layout/IconVerticalSolidList"/>
    <dgm:cxn modelId="{1AC3FEEC-56CD-4BB2-B894-765443CF8197}" type="presParOf" srcId="{56741D2C-AB54-47D0-BEEB-EAAF31BCBA2E}" destId="{8C076700-BC45-40CE-967D-9053B84908E0}" srcOrd="1" destOrd="0" presId="urn:microsoft.com/office/officeart/2018/2/layout/IconVerticalSolidList"/>
    <dgm:cxn modelId="{2527F995-F0B5-4127-B48D-2431D2BE690C}" type="presParOf" srcId="{56741D2C-AB54-47D0-BEEB-EAAF31BCBA2E}" destId="{B15A93CE-23FA-44A8-AB92-7B97D6FC57BF}" srcOrd="2" destOrd="0" presId="urn:microsoft.com/office/officeart/2018/2/layout/IconVerticalSolidList"/>
    <dgm:cxn modelId="{B9A803EF-40CB-4260-B4E9-F1398A835E88}" type="presParOf" srcId="{B15A93CE-23FA-44A8-AB92-7B97D6FC57BF}" destId="{1511305C-5BC2-483D-8C5F-ACA304982998}" srcOrd="0" destOrd="0" presId="urn:microsoft.com/office/officeart/2018/2/layout/IconVerticalSolidList"/>
    <dgm:cxn modelId="{AFF46A7B-EE72-4A9A-B07D-B859771319D4}" type="presParOf" srcId="{B15A93CE-23FA-44A8-AB92-7B97D6FC57BF}" destId="{753FB90B-667C-4352-928F-E2B1046D3F42}" srcOrd="1" destOrd="0" presId="urn:microsoft.com/office/officeart/2018/2/layout/IconVerticalSolidList"/>
    <dgm:cxn modelId="{5E8FE116-5AC7-4188-975E-F4D6E77D3A40}" type="presParOf" srcId="{B15A93CE-23FA-44A8-AB92-7B97D6FC57BF}" destId="{08F57E44-FDC2-44D7-B30C-0FF315B8AAF9}" srcOrd="2" destOrd="0" presId="urn:microsoft.com/office/officeart/2018/2/layout/IconVerticalSolidList"/>
    <dgm:cxn modelId="{2D486CA4-4018-43C7-BD5B-859A8BDAB986}" type="presParOf" srcId="{B15A93CE-23FA-44A8-AB92-7B97D6FC57BF}" destId="{3E16D445-0AE8-48D6-88C6-CF212DD07DEF}" srcOrd="3" destOrd="0" presId="urn:microsoft.com/office/officeart/2018/2/layout/IconVerticalSolidList"/>
    <dgm:cxn modelId="{1F7D61D8-355E-4B8D-8F2C-53270CB7CB08}" type="presParOf" srcId="{56741D2C-AB54-47D0-BEEB-EAAF31BCBA2E}" destId="{D54678D6-389A-48FD-9B1D-01042AFF6DD0}" srcOrd="3" destOrd="0" presId="urn:microsoft.com/office/officeart/2018/2/layout/IconVerticalSolidList"/>
    <dgm:cxn modelId="{74C8BFAA-29CD-4C35-89A6-4BE0525B13F3}" type="presParOf" srcId="{56741D2C-AB54-47D0-BEEB-EAAF31BCBA2E}" destId="{3ED66B76-8D27-45E7-9954-00A2AE076675}" srcOrd="4" destOrd="0" presId="urn:microsoft.com/office/officeart/2018/2/layout/IconVerticalSolidList"/>
    <dgm:cxn modelId="{A01CB8C4-B385-4C93-8E9A-C88987406543}" type="presParOf" srcId="{3ED66B76-8D27-45E7-9954-00A2AE076675}" destId="{13733639-B4E2-428F-8A0A-7BE641A0CB93}" srcOrd="0" destOrd="0" presId="urn:microsoft.com/office/officeart/2018/2/layout/IconVerticalSolidList"/>
    <dgm:cxn modelId="{B4CB7049-2A5F-4323-B2A1-4C196BD0F71B}" type="presParOf" srcId="{3ED66B76-8D27-45E7-9954-00A2AE076675}" destId="{249C2452-14D5-4C92-98DA-AB59B7A99699}" srcOrd="1" destOrd="0" presId="urn:microsoft.com/office/officeart/2018/2/layout/IconVerticalSolidList"/>
    <dgm:cxn modelId="{6EF3B34D-C5E2-4887-AE8F-16B65712F489}" type="presParOf" srcId="{3ED66B76-8D27-45E7-9954-00A2AE076675}" destId="{173ADE3E-E9FC-4089-A24C-A2A7834A87FF}" srcOrd="2" destOrd="0" presId="urn:microsoft.com/office/officeart/2018/2/layout/IconVerticalSolidList"/>
    <dgm:cxn modelId="{E540CB85-B4F2-4C1D-ABA0-929C85727D97}" type="presParOf" srcId="{3ED66B76-8D27-45E7-9954-00A2AE076675}" destId="{543C3CB5-81F2-42DC-B41D-7AC1912CDD3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6F8470-F286-42A2-8FF6-1D625711FDB2}" type="doc">
      <dgm:prSet loTypeId="urn:microsoft.com/office/officeart/2008/layout/LinedList" loCatId="list" qsTypeId="urn:microsoft.com/office/officeart/2005/8/quickstyle/simple4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6DD2B7DA-C2CF-4A00-B256-7400DF87098C}">
      <dgm:prSet/>
      <dgm:spPr/>
      <dgm:t>
        <a:bodyPr/>
        <a:lstStyle/>
        <a:p>
          <a:r>
            <a:rPr lang="en-US"/>
            <a:t>Over 20% of contacted members restored to good standing.</a:t>
          </a:r>
        </a:p>
      </dgm:t>
    </dgm:pt>
    <dgm:pt modelId="{D7007D1D-37F3-4B5F-A3D8-BB45B4E63EC8}" type="parTrans" cxnId="{FC8CEECA-8AA7-41CE-B36A-5863845072BF}">
      <dgm:prSet/>
      <dgm:spPr/>
      <dgm:t>
        <a:bodyPr/>
        <a:lstStyle/>
        <a:p>
          <a:endParaRPr lang="en-US"/>
        </a:p>
      </dgm:t>
    </dgm:pt>
    <dgm:pt modelId="{DF8B49D5-D644-4A50-A276-3E891F4C1685}" type="sibTrans" cxnId="{FC8CEECA-8AA7-41CE-B36A-5863845072BF}">
      <dgm:prSet/>
      <dgm:spPr/>
      <dgm:t>
        <a:bodyPr/>
        <a:lstStyle/>
        <a:p>
          <a:endParaRPr lang="en-US"/>
        </a:p>
      </dgm:t>
    </dgm:pt>
    <dgm:pt modelId="{5BA840D8-7AB3-4B9F-8FE1-8FE53D91CD95}">
      <dgm:prSet/>
      <dgm:spPr/>
      <dgm:t>
        <a:bodyPr/>
        <a:lstStyle/>
        <a:p>
          <a:r>
            <a:rPr lang="en-US"/>
            <a:t>Average of $11,000 in dues/restoration per lodge.</a:t>
          </a:r>
        </a:p>
      </dgm:t>
    </dgm:pt>
    <dgm:pt modelId="{565A4517-7EA0-4D9D-B34E-23114D481645}" type="parTrans" cxnId="{5F9E80DA-D199-45E8-ADFF-555A7F1F3275}">
      <dgm:prSet/>
      <dgm:spPr/>
      <dgm:t>
        <a:bodyPr/>
        <a:lstStyle/>
        <a:p>
          <a:endParaRPr lang="en-US"/>
        </a:p>
      </dgm:t>
    </dgm:pt>
    <dgm:pt modelId="{3175D028-30CA-42AF-BCF8-F17F7623D0A4}" type="sibTrans" cxnId="{5F9E80DA-D199-45E8-ADFF-555A7F1F3275}">
      <dgm:prSet/>
      <dgm:spPr/>
      <dgm:t>
        <a:bodyPr/>
        <a:lstStyle/>
        <a:p>
          <a:endParaRPr lang="en-US"/>
        </a:p>
      </dgm:t>
    </dgm:pt>
    <dgm:pt modelId="{4FC9F159-83F2-4BEA-80DA-A07C4D18F56B}">
      <dgm:prSet/>
      <dgm:spPr/>
      <dgm:t>
        <a:bodyPr/>
        <a:lstStyle/>
        <a:p>
          <a:r>
            <a:rPr lang="en-US"/>
            <a:t>Participation growing across California.</a:t>
          </a:r>
        </a:p>
      </dgm:t>
    </dgm:pt>
    <dgm:pt modelId="{FDA33C88-DACC-4EE4-AF29-D2E2755D8AFB}" type="parTrans" cxnId="{D3BCCF72-040F-4477-8B63-A56F4AD90603}">
      <dgm:prSet/>
      <dgm:spPr/>
      <dgm:t>
        <a:bodyPr/>
        <a:lstStyle/>
        <a:p>
          <a:endParaRPr lang="en-US"/>
        </a:p>
      </dgm:t>
    </dgm:pt>
    <dgm:pt modelId="{16497A03-27C1-4DC0-AF58-79C11219CFBA}" type="sibTrans" cxnId="{D3BCCF72-040F-4477-8B63-A56F4AD90603}">
      <dgm:prSet/>
      <dgm:spPr/>
      <dgm:t>
        <a:bodyPr/>
        <a:lstStyle/>
        <a:p>
          <a:endParaRPr lang="en-US"/>
        </a:p>
      </dgm:t>
    </dgm:pt>
    <dgm:pt modelId="{1B5800C6-A39F-3841-8F6B-E1DE18509A7A}" type="pres">
      <dgm:prSet presAssocID="{166F8470-F286-42A2-8FF6-1D625711FDB2}" presName="vert0" presStyleCnt="0">
        <dgm:presLayoutVars>
          <dgm:dir/>
          <dgm:animOne val="branch"/>
          <dgm:animLvl val="lvl"/>
        </dgm:presLayoutVars>
      </dgm:prSet>
      <dgm:spPr/>
    </dgm:pt>
    <dgm:pt modelId="{CE7563B3-0DC3-9C46-ACB5-0BDD9B435EB7}" type="pres">
      <dgm:prSet presAssocID="{6DD2B7DA-C2CF-4A00-B256-7400DF87098C}" presName="thickLine" presStyleLbl="alignNode1" presStyleIdx="0" presStyleCnt="3"/>
      <dgm:spPr/>
    </dgm:pt>
    <dgm:pt modelId="{3C23F5B6-7811-AD45-8D72-A74DBD42D131}" type="pres">
      <dgm:prSet presAssocID="{6DD2B7DA-C2CF-4A00-B256-7400DF87098C}" presName="horz1" presStyleCnt="0"/>
      <dgm:spPr/>
    </dgm:pt>
    <dgm:pt modelId="{28518D8F-14FB-F244-8E44-54C904A43A67}" type="pres">
      <dgm:prSet presAssocID="{6DD2B7DA-C2CF-4A00-B256-7400DF87098C}" presName="tx1" presStyleLbl="revTx" presStyleIdx="0" presStyleCnt="3"/>
      <dgm:spPr/>
    </dgm:pt>
    <dgm:pt modelId="{3F57DF83-FABC-5B43-B892-E94484944C35}" type="pres">
      <dgm:prSet presAssocID="{6DD2B7DA-C2CF-4A00-B256-7400DF87098C}" presName="vert1" presStyleCnt="0"/>
      <dgm:spPr/>
    </dgm:pt>
    <dgm:pt modelId="{3F81E250-3490-CB43-9E89-1541A4A2CC4A}" type="pres">
      <dgm:prSet presAssocID="{5BA840D8-7AB3-4B9F-8FE1-8FE53D91CD95}" presName="thickLine" presStyleLbl="alignNode1" presStyleIdx="1" presStyleCnt="3"/>
      <dgm:spPr/>
    </dgm:pt>
    <dgm:pt modelId="{C24E8138-6D3F-5046-B72D-6AABF328BD71}" type="pres">
      <dgm:prSet presAssocID="{5BA840D8-7AB3-4B9F-8FE1-8FE53D91CD95}" presName="horz1" presStyleCnt="0"/>
      <dgm:spPr/>
    </dgm:pt>
    <dgm:pt modelId="{A46ACDCD-3050-3F4E-B396-2973B92AAA6F}" type="pres">
      <dgm:prSet presAssocID="{5BA840D8-7AB3-4B9F-8FE1-8FE53D91CD95}" presName="tx1" presStyleLbl="revTx" presStyleIdx="1" presStyleCnt="3"/>
      <dgm:spPr/>
    </dgm:pt>
    <dgm:pt modelId="{A28A37D7-984A-BC47-8405-780812751027}" type="pres">
      <dgm:prSet presAssocID="{5BA840D8-7AB3-4B9F-8FE1-8FE53D91CD95}" presName="vert1" presStyleCnt="0"/>
      <dgm:spPr/>
    </dgm:pt>
    <dgm:pt modelId="{F338DAE2-B03C-F140-A99D-923A9FC954AA}" type="pres">
      <dgm:prSet presAssocID="{4FC9F159-83F2-4BEA-80DA-A07C4D18F56B}" presName="thickLine" presStyleLbl="alignNode1" presStyleIdx="2" presStyleCnt="3"/>
      <dgm:spPr/>
    </dgm:pt>
    <dgm:pt modelId="{A96781E9-8AE7-D04D-879F-E967DF9068B0}" type="pres">
      <dgm:prSet presAssocID="{4FC9F159-83F2-4BEA-80DA-A07C4D18F56B}" presName="horz1" presStyleCnt="0"/>
      <dgm:spPr/>
    </dgm:pt>
    <dgm:pt modelId="{F696188F-6A92-9646-8985-BCFA767A830B}" type="pres">
      <dgm:prSet presAssocID="{4FC9F159-83F2-4BEA-80DA-A07C4D18F56B}" presName="tx1" presStyleLbl="revTx" presStyleIdx="2" presStyleCnt="3"/>
      <dgm:spPr/>
    </dgm:pt>
    <dgm:pt modelId="{832C7BB6-BE96-4A47-ADB1-4ABA4CBE1379}" type="pres">
      <dgm:prSet presAssocID="{4FC9F159-83F2-4BEA-80DA-A07C4D18F56B}" presName="vert1" presStyleCnt="0"/>
      <dgm:spPr/>
    </dgm:pt>
  </dgm:ptLst>
  <dgm:cxnLst>
    <dgm:cxn modelId="{790E5D26-CF6A-F247-84DF-A4A30105EB47}" type="presOf" srcId="{6DD2B7DA-C2CF-4A00-B256-7400DF87098C}" destId="{28518D8F-14FB-F244-8E44-54C904A43A67}" srcOrd="0" destOrd="0" presId="urn:microsoft.com/office/officeart/2008/layout/LinedList"/>
    <dgm:cxn modelId="{D3BCCF72-040F-4477-8B63-A56F4AD90603}" srcId="{166F8470-F286-42A2-8FF6-1D625711FDB2}" destId="{4FC9F159-83F2-4BEA-80DA-A07C4D18F56B}" srcOrd="2" destOrd="0" parTransId="{FDA33C88-DACC-4EE4-AF29-D2E2755D8AFB}" sibTransId="{16497A03-27C1-4DC0-AF58-79C11219CFBA}"/>
    <dgm:cxn modelId="{4D354C8C-0B5A-B34A-B712-51AD1A8374F1}" type="presOf" srcId="{166F8470-F286-42A2-8FF6-1D625711FDB2}" destId="{1B5800C6-A39F-3841-8F6B-E1DE18509A7A}" srcOrd="0" destOrd="0" presId="urn:microsoft.com/office/officeart/2008/layout/LinedList"/>
    <dgm:cxn modelId="{1A08E4AD-6234-B242-B972-8AEC52C91F36}" type="presOf" srcId="{5BA840D8-7AB3-4B9F-8FE1-8FE53D91CD95}" destId="{A46ACDCD-3050-3F4E-B396-2973B92AAA6F}" srcOrd="0" destOrd="0" presId="urn:microsoft.com/office/officeart/2008/layout/LinedList"/>
    <dgm:cxn modelId="{0784E9BD-C0A3-7842-AB49-691665AE0989}" type="presOf" srcId="{4FC9F159-83F2-4BEA-80DA-A07C4D18F56B}" destId="{F696188F-6A92-9646-8985-BCFA767A830B}" srcOrd="0" destOrd="0" presId="urn:microsoft.com/office/officeart/2008/layout/LinedList"/>
    <dgm:cxn modelId="{FC8CEECA-8AA7-41CE-B36A-5863845072BF}" srcId="{166F8470-F286-42A2-8FF6-1D625711FDB2}" destId="{6DD2B7DA-C2CF-4A00-B256-7400DF87098C}" srcOrd="0" destOrd="0" parTransId="{D7007D1D-37F3-4B5F-A3D8-BB45B4E63EC8}" sibTransId="{DF8B49D5-D644-4A50-A276-3E891F4C1685}"/>
    <dgm:cxn modelId="{5F9E80DA-D199-45E8-ADFF-555A7F1F3275}" srcId="{166F8470-F286-42A2-8FF6-1D625711FDB2}" destId="{5BA840D8-7AB3-4B9F-8FE1-8FE53D91CD95}" srcOrd="1" destOrd="0" parTransId="{565A4517-7EA0-4D9D-B34E-23114D481645}" sibTransId="{3175D028-30CA-42AF-BCF8-F17F7623D0A4}"/>
    <dgm:cxn modelId="{31DA31D7-C24E-904C-9851-90DDC607488F}" type="presParOf" srcId="{1B5800C6-A39F-3841-8F6B-E1DE18509A7A}" destId="{CE7563B3-0DC3-9C46-ACB5-0BDD9B435EB7}" srcOrd="0" destOrd="0" presId="urn:microsoft.com/office/officeart/2008/layout/LinedList"/>
    <dgm:cxn modelId="{CEBED33D-938D-8C48-97CA-B94F5020979E}" type="presParOf" srcId="{1B5800C6-A39F-3841-8F6B-E1DE18509A7A}" destId="{3C23F5B6-7811-AD45-8D72-A74DBD42D131}" srcOrd="1" destOrd="0" presId="urn:microsoft.com/office/officeart/2008/layout/LinedList"/>
    <dgm:cxn modelId="{AAA64E13-0380-434A-A81E-BFB08998DA5F}" type="presParOf" srcId="{3C23F5B6-7811-AD45-8D72-A74DBD42D131}" destId="{28518D8F-14FB-F244-8E44-54C904A43A67}" srcOrd="0" destOrd="0" presId="urn:microsoft.com/office/officeart/2008/layout/LinedList"/>
    <dgm:cxn modelId="{DFBDCDD3-CF80-874C-9955-11C962DA4DB8}" type="presParOf" srcId="{3C23F5B6-7811-AD45-8D72-A74DBD42D131}" destId="{3F57DF83-FABC-5B43-B892-E94484944C35}" srcOrd="1" destOrd="0" presId="urn:microsoft.com/office/officeart/2008/layout/LinedList"/>
    <dgm:cxn modelId="{C9058EDD-E4C0-1E4E-90B2-25457F4D34AB}" type="presParOf" srcId="{1B5800C6-A39F-3841-8F6B-E1DE18509A7A}" destId="{3F81E250-3490-CB43-9E89-1541A4A2CC4A}" srcOrd="2" destOrd="0" presId="urn:microsoft.com/office/officeart/2008/layout/LinedList"/>
    <dgm:cxn modelId="{71A241D5-5818-6148-AE02-D9F5BCEC0A95}" type="presParOf" srcId="{1B5800C6-A39F-3841-8F6B-E1DE18509A7A}" destId="{C24E8138-6D3F-5046-B72D-6AABF328BD71}" srcOrd="3" destOrd="0" presId="urn:microsoft.com/office/officeart/2008/layout/LinedList"/>
    <dgm:cxn modelId="{649F102F-AD6A-E342-B2A5-6C6DCB5FC67F}" type="presParOf" srcId="{C24E8138-6D3F-5046-B72D-6AABF328BD71}" destId="{A46ACDCD-3050-3F4E-B396-2973B92AAA6F}" srcOrd="0" destOrd="0" presId="urn:microsoft.com/office/officeart/2008/layout/LinedList"/>
    <dgm:cxn modelId="{5D3A760E-9D26-6946-9383-B406DFAC1B79}" type="presParOf" srcId="{C24E8138-6D3F-5046-B72D-6AABF328BD71}" destId="{A28A37D7-984A-BC47-8405-780812751027}" srcOrd="1" destOrd="0" presId="urn:microsoft.com/office/officeart/2008/layout/LinedList"/>
    <dgm:cxn modelId="{56A9D258-3B43-454A-95B6-AD86B5A14435}" type="presParOf" srcId="{1B5800C6-A39F-3841-8F6B-E1DE18509A7A}" destId="{F338DAE2-B03C-F140-A99D-923A9FC954AA}" srcOrd="4" destOrd="0" presId="urn:microsoft.com/office/officeart/2008/layout/LinedList"/>
    <dgm:cxn modelId="{A2921C9D-5330-F047-A332-4EAFDD1EE100}" type="presParOf" srcId="{1B5800C6-A39F-3841-8F6B-E1DE18509A7A}" destId="{A96781E9-8AE7-D04D-879F-E967DF9068B0}" srcOrd="5" destOrd="0" presId="urn:microsoft.com/office/officeart/2008/layout/LinedList"/>
    <dgm:cxn modelId="{BE86F5E9-4756-2047-8873-D1B3CC381BCB}" type="presParOf" srcId="{A96781E9-8AE7-D04D-879F-E967DF9068B0}" destId="{F696188F-6A92-9646-8985-BCFA767A830B}" srcOrd="0" destOrd="0" presId="urn:microsoft.com/office/officeart/2008/layout/LinedList"/>
    <dgm:cxn modelId="{3272C3C0-F872-824B-AF9F-D2BDB6350CEA}" type="presParOf" srcId="{A96781E9-8AE7-D04D-879F-E967DF9068B0}" destId="{832C7BB6-BE96-4A47-ADB1-4ABA4CBE1379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6C89395-20D1-4BC9-9083-582DB539E694}" type="doc">
      <dgm:prSet loTypeId="urn:microsoft.com/office/officeart/2018/2/layout/IconLabelList" loCatId="icon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346F1B9D-0799-4ACE-88B9-9036F556A7A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$100 flat fee restores membership.</a:t>
          </a:r>
        </a:p>
      </dgm:t>
    </dgm:pt>
    <dgm:pt modelId="{8F536889-15D3-4788-8394-64E6A1E24838}" type="parTrans" cxnId="{60F0CC37-3D8F-4616-9A4E-A94B447D8BA2}">
      <dgm:prSet/>
      <dgm:spPr/>
      <dgm:t>
        <a:bodyPr/>
        <a:lstStyle/>
        <a:p>
          <a:endParaRPr lang="en-US"/>
        </a:p>
      </dgm:t>
    </dgm:pt>
    <dgm:pt modelId="{CCF0234D-6113-4097-AEFC-902E4D2C9E7A}" type="sibTrans" cxnId="{60F0CC37-3D8F-4616-9A4E-A94B447D8BA2}">
      <dgm:prSet/>
      <dgm:spPr/>
      <dgm:t>
        <a:bodyPr/>
        <a:lstStyle/>
        <a:p>
          <a:endParaRPr lang="en-US"/>
        </a:p>
      </dgm:t>
    </dgm:pt>
    <dgm:pt modelId="{C7719D2D-705E-41B1-A4CA-826CD7890429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Lodge adopts resolution and submits list.</a:t>
          </a:r>
        </a:p>
      </dgm:t>
    </dgm:pt>
    <dgm:pt modelId="{3DAF68B1-9DE7-46DD-ADA8-4CD4E1C19B19}" type="parTrans" cxnId="{4CE0CE3A-9AAA-4B5C-A581-12074548BA78}">
      <dgm:prSet/>
      <dgm:spPr/>
      <dgm:t>
        <a:bodyPr/>
        <a:lstStyle/>
        <a:p>
          <a:endParaRPr lang="en-US"/>
        </a:p>
      </dgm:t>
    </dgm:pt>
    <dgm:pt modelId="{4D5E2C94-0873-4489-9CAD-B0DFF3FE83F0}" type="sibTrans" cxnId="{4CE0CE3A-9AAA-4B5C-A581-12074548BA78}">
      <dgm:prSet/>
      <dgm:spPr/>
      <dgm:t>
        <a:bodyPr/>
        <a:lstStyle/>
        <a:p>
          <a:endParaRPr lang="en-US"/>
        </a:p>
      </dgm:t>
    </dgm:pt>
    <dgm:pt modelId="{8EC1A273-A4D5-49B6-A9B5-167F03044BC6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Grand Lodge performs outreach and processing.</a:t>
          </a:r>
        </a:p>
      </dgm:t>
    </dgm:pt>
    <dgm:pt modelId="{F93AE7F9-CDEA-4924-BEFC-3B428AD21968}" type="parTrans" cxnId="{DD8D8256-B890-4FEB-ADBD-CB062EAE6217}">
      <dgm:prSet/>
      <dgm:spPr/>
      <dgm:t>
        <a:bodyPr/>
        <a:lstStyle/>
        <a:p>
          <a:endParaRPr lang="en-US"/>
        </a:p>
      </dgm:t>
    </dgm:pt>
    <dgm:pt modelId="{C0756807-408F-4401-B9D5-92F894A091C0}" type="sibTrans" cxnId="{DD8D8256-B890-4FEB-ADBD-CB062EAE6217}">
      <dgm:prSet/>
      <dgm:spPr/>
      <dgm:t>
        <a:bodyPr/>
        <a:lstStyle/>
        <a:p>
          <a:endParaRPr lang="en-US"/>
        </a:p>
      </dgm:t>
    </dgm:pt>
    <dgm:pt modelId="{81C3745B-2BF1-4315-8578-240DBA91E623}" type="pres">
      <dgm:prSet presAssocID="{46C89395-20D1-4BC9-9083-582DB539E694}" presName="root" presStyleCnt="0">
        <dgm:presLayoutVars>
          <dgm:dir/>
          <dgm:resizeHandles val="exact"/>
        </dgm:presLayoutVars>
      </dgm:prSet>
      <dgm:spPr/>
    </dgm:pt>
    <dgm:pt modelId="{320DF967-3962-4E5C-A90C-47900BA56B33}" type="pres">
      <dgm:prSet presAssocID="{346F1B9D-0799-4ACE-88B9-9036F556A7A6}" presName="compNode" presStyleCnt="0"/>
      <dgm:spPr/>
    </dgm:pt>
    <dgm:pt modelId="{07977A93-6EE2-4366-8B28-148F8AB5CD0F}" type="pres">
      <dgm:prSet presAssocID="{346F1B9D-0799-4ACE-88B9-9036F556A7A6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3DD1712D-6F84-446E-808A-C3AC262D38F1}" type="pres">
      <dgm:prSet presAssocID="{346F1B9D-0799-4ACE-88B9-9036F556A7A6}" presName="spaceRect" presStyleCnt="0"/>
      <dgm:spPr/>
    </dgm:pt>
    <dgm:pt modelId="{75309FED-2AD0-4EF8-B6FD-C668182F5AA4}" type="pres">
      <dgm:prSet presAssocID="{346F1B9D-0799-4ACE-88B9-9036F556A7A6}" presName="textRect" presStyleLbl="revTx" presStyleIdx="0" presStyleCnt="3">
        <dgm:presLayoutVars>
          <dgm:chMax val="1"/>
          <dgm:chPref val="1"/>
        </dgm:presLayoutVars>
      </dgm:prSet>
      <dgm:spPr/>
    </dgm:pt>
    <dgm:pt modelId="{D765536D-EB64-49A7-B39D-8CFDBE93285C}" type="pres">
      <dgm:prSet presAssocID="{CCF0234D-6113-4097-AEFC-902E4D2C9E7A}" presName="sibTrans" presStyleCnt="0"/>
      <dgm:spPr/>
    </dgm:pt>
    <dgm:pt modelId="{2473A8E5-5455-4B09-8490-815A9C6D0A6E}" type="pres">
      <dgm:prSet presAssocID="{C7719D2D-705E-41B1-A4CA-826CD7890429}" presName="compNode" presStyleCnt="0"/>
      <dgm:spPr/>
    </dgm:pt>
    <dgm:pt modelId="{4A472103-9E67-4CAC-A7DF-5E9C6D0C4889}" type="pres">
      <dgm:prSet presAssocID="{C7719D2D-705E-41B1-A4CA-826CD7890429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13F30572-74A9-49FC-8117-2046993A984D}" type="pres">
      <dgm:prSet presAssocID="{C7719D2D-705E-41B1-A4CA-826CD7890429}" presName="spaceRect" presStyleCnt="0"/>
      <dgm:spPr/>
    </dgm:pt>
    <dgm:pt modelId="{103C3F9B-2473-4135-9110-77656ECC02D0}" type="pres">
      <dgm:prSet presAssocID="{C7719D2D-705E-41B1-A4CA-826CD7890429}" presName="textRect" presStyleLbl="revTx" presStyleIdx="1" presStyleCnt="3">
        <dgm:presLayoutVars>
          <dgm:chMax val="1"/>
          <dgm:chPref val="1"/>
        </dgm:presLayoutVars>
      </dgm:prSet>
      <dgm:spPr/>
    </dgm:pt>
    <dgm:pt modelId="{B774E8B7-2BA9-41D0-9838-56BCFB6B89FB}" type="pres">
      <dgm:prSet presAssocID="{4D5E2C94-0873-4489-9CAD-B0DFF3FE83F0}" presName="sibTrans" presStyleCnt="0"/>
      <dgm:spPr/>
    </dgm:pt>
    <dgm:pt modelId="{FEEA6CE4-180A-4375-8C31-8BB303C95CA3}" type="pres">
      <dgm:prSet presAssocID="{8EC1A273-A4D5-49B6-A9B5-167F03044BC6}" presName="compNode" presStyleCnt="0"/>
      <dgm:spPr/>
    </dgm:pt>
    <dgm:pt modelId="{055CD734-A9B2-4B5E-8B2F-55ABEDE973B3}" type="pres">
      <dgm:prSet presAssocID="{8EC1A273-A4D5-49B6-A9B5-167F03044BC6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vered plate"/>
        </a:ext>
      </dgm:extLst>
    </dgm:pt>
    <dgm:pt modelId="{9963A244-85AF-448E-8A70-3F85B5C40B48}" type="pres">
      <dgm:prSet presAssocID="{8EC1A273-A4D5-49B6-A9B5-167F03044BC6}" presName="spaceRect" presStyleCnt="0"/>
      <dgm:spPr/>
    </dgm:pt>
    <dgm:pt modelId="{D5D08796-E38C-4190-A03F-BC9982FA3716}" type="pres">
      <dgm:prSet presAssocID="{8EC1A273-A4D5-49B6-A9B5-167F03044BC6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A56BBA16-F6F7-4FA5-9542-D84BEA6D3E5D}" type="presOf" srcId="{8EC1A273-A4D5-49B6-A9B5-167F03044BC6}" destId="{D5D08796-E38C-4190-A03F-BC9982FA3716}" srcOrd="0" destOrd="0" presId="urn:microsoft.com/office/officeart/2018/2/layout/IconLabelList"/>
    <dgm:cxn modelId="{3D485423-5EA7-44F9-945A-ABD1390BB987}" type="presOf" srcId="{346F1B9D-0799-4ACE-88B9-9036F556A7A6}" destId="{75309FED-2AD0-4EF8-B6FD-C668182F5AA4}" srcOrd="0" destOrd="0" presId="urn:microsoft.com/office/officeart/2018/2/layout/IconLabelList"/>
    <dgm:cxn modelId="{60F0CC37-3D8F-4616-9A4E-A94B447D8BA2}" srcId="{46C89395-20D1-4BC9-9083-582DB539E694}" destId="{346F1B9D-0799-4ACE-88B9-9036F556A7A6}" srcOrd="0" destOrd="0" parTransId="{8F536889-15D3-4788-8394-64E6A1E24838}" sibTransId="{CCF0234D-6113-4097-AEFC-902E4D2C9E7A}"/>
    <dgm:cxn modelId="{4CE0CE3A-9AAA-4B5C-A581-12074548BA78}" srcId="{46C89395-20D1-4BC9-9083-582DB539E694}" destId="{C7719D2D-705E-41B1-A4CA-826CD7890429}" srcOrd="1" destOrd="0" parTransId="{3DAF68B1-9DE7-46DD-ADA8-4CD4E1C19B19}" sibTransId="{4D5E2C94-0873-4489-9CAD-B0DFF3FE83F0}"/>
    <dgm:cxn modelId="{DD8D8256-B890-4FEB-ADBD-CB062EAE6217}" srcId="{46C89395-20D1-4BC9-9083-582DB539E694}" destId="{8EC1A273-A4D5-49B6-A9B5-167F03044BC6}" srcOrd="2" destOrd="0" parTransId="{F93AE7F9-CDEA-4924-BEFC-3B428AD21968}" sibTransId="{C0756807-408F-4401-B9D5-92F894A091C0}"/>
    <dgm:cxn modelId="{D32AD2A7-5829-4583-8878-3A4836708260}" type="presOf" srcId="{46C89395-20D1-4BC9-9083-582DB539E694}" destId="{81C3745B-2BF1-4315-8578-240DBA91E623}" srcOrd="0" destOrd="0" presId="urn:microsoft.com/office/officeart/2018/2/layout/IconLabelList"/>
    <dgm:cxn modelId="{228E92BC-7433-4025-86BC-88E4C1608A29}" type="presOf" srcId="{C7719D2D-705E-41B1-A4CA-826CD7890429}" destId="{103C3F9B-2473-4135-9110-77656ECC02D0}" srcOrd="0" destOrd="0" presId="urn:microsoft.com/office/officeart/2018/2/layout/IconLabelList"/>
    <dgm:cxn modelId="{381CA3B5-1F1C-48B0-85B9-9850CF745138}" type="presParOf" srcId="{81C3745B-2BF1-4315-8578-240DBA91E623}" destId="{320DF967-3962-4E5C-A90C-47900BA56B33}" srcOrd="0" destOrd="0" presId="urn:microsoft.com/office/officeart/2018/2/layout/IconLabelList"/>
    <dgm:cxn modelId="{21F515C0-6E0B-428F-9B2C-5BACD6011AD6}" type="presParOf" srcId="{320DF967-3962-4E5C-A90C-47900BA56B33}" destId="{07977A93-6EE2-4366-8B28-148F8AB5CD0F}" srcOrd="0" destOrd="0" presId="urn:microsoft.com/office/officeart/2018/2/layout/IconLabelList"/>
    <dgm:cxn modelId="{8F35DF5A-AF60-45AD-9580-B65A55B7315F}" type="presParOf" srcId="{320DF967-3962-4E5C-A90C-47900BA56B33}" destId="{3DD1712D-6F84-446E-808A-C3AC262D38F1}" srcOrd="1" destOrd="0" presId="urn:microsoft.com/office/officeart/2018/2/layout/IconLabelList"/>
    <dgm:cxn modelId="{F44C843B-3483-435C-A290-5C610FA9BCF1}" type="presParOf" srcId="{320DF967-3962-4E5C-A90C-47900BA56B33}" destId="{75309FED-2AD0-4EF8-B6FD-C668182F5AA4}" srcOrd="2" destOrd="0" presId="urn:microsoft.com/office/officeart/2018/2/layout/IconLabelList"/>
    <dgm:cxn modelId="{637E24FE-C6C7-46FE-947D-B2EB3B2122F1}" type="presParOf" srcId="{81C3745B-2BF1-4315-8578-240DBA91E623}" destId="{D765536D-EB64-49A7-B39D-8CFDBE93285C}" srcOrd="1" destOrd="0" presId="urn:microsoft.com/office/officeart/2018/2/layout/IconLabelList"/>
    <dgm:cxn modelId="{86DA052E-C4C1-4C0E-9D22-A71818E60F56}" type="presParOf" srcId="{81C3745B-2BF1-4315-8578-240DBA91E623}" destId="{2473A8E5-5455-4B09-8490-815A9C6D0A6E}" srcOrd="2" destOrd="0" presId="urn:microsoft.com/office/officeart/2018/2/layout/IconLabelList"/>
    <dgm:cxn modelId="{32978CCD-BD9C-4843-A803-D8FB64760727}" type="presParOf" srcId="{2473A8E5-5455-4B09-8490-815A9C6D0A6E}" destId="{4A472103-9E67-4CAC-A7DF-5E9C6D0C4889}" srcOrd="0" destOrd="0" presId="urn:microsoft.com/office/officeart/2018/2/layout/IconLabelList"/>
    <dgm:cxn modelId="{B8295AE5-8945-4EE3-88D6-1246F30ADC1A}" type="presParOf" srcId="{2473A8E5-5455-4B09-8490-815A9C6D0A6E}" destId="{13F30572-74A9-49FC-8117-2046993A984D}" srcOrd="1" destOrd="0" presId="urn:microsoft.com/office/officeart/2018/2/layout/IconLabelList"/>
    <dgm:cxn modelId="{A0523F36-0A71-4B4B-A6AF-E0FA652C2B91}" type="presParOf" srcId="{2473A8E5-5455-4B09-8490-815A9C6D0A6E}" destId="{103C3F9B-2473-4135-9110-77656ECC02D0}" srcOrd="2" destOrd="0" presId="urn:microsoft.com/office/officeart/2018/2/layout/IconLabelList"/>
    <dgm:cxn modelId="{6AFD99A5-675F-4E76-AE0D-BA33B0CB104C}" type="presParOf" srcId="{81C3745B-2BF1-4315-8578-240DBA91E623}" destId="{B774E8B7-2BA9-41D0-9838-56BCFB6B89FB}" srcOrd="3" destOrd="0" presId="urn:microsoft.com/office/officeart/2018/2/layout/IconLabelList"/>
    <dgm:cxn modelId="{52B5A5BE-BB5E-43B5-B1B3-42E98F0F5498}" type="presParOf" srcId="{81C3745B-2BF1-4315-8578-240DBA91E623}" destId="{FEEA6CE4-180A-4375-8C31-8BB303C95CA3}" srcOrd="4" destOrd="0" presId="urn:microsoft.com/office/officeart/2018/2/layout/IconLabelList"/>
    <dgm:cxn modelId="{56BB63D3-4C7A-4247-8954-033563241641}" type="presParOf" srcId="{FEEA6CE4-180A-4375-8C31-8BB303C95CA3}" destId="{055CD734-A9B2-4B5E-8B2F-55ABEDE973B3}" srcOrd="0" destOrd="0" presId="urn:microsoft.com/office/officeart/2018/2/layout/IconLabelList"/>
    <dgm:cxn modelId="{3C19E246-21F5-4832-B847-84A271D01F99}" type="presParOf" srcId="{FEEA6CE4-180A-4375-8C31-8BB303C95CA3}" destId="{9963A244-85AF-448E-8A70-3F85B5C40B48}" srcOrd="1" destOrd="0" presId="urn:microsoft.com/office/officeart/2018/2/layout/IconLabelList"/>
    <dgm:cxn modelId="{66C4EA4C-F5C6-4734-99E0-430C28547BA2}" type="presParOf" srcId="{FEEA6CE4-180A-4375-8C31-8BB303C95CA3}" destId="{D5D08796-E38C-4190-A03F-BC9982FA3716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C0C67E7-0080-43EC-8759-D225D18FE226}" type="doc">
      <dgm:prSet loTypeId="urn:microsoft.com/office/officeart/2005/8/layout/hierarchy1" loCatId="hierarchy" qsTypeId="urn:microsoft.com/office/officeart/2005/8/quickstyle/simple2" qsCatId="simple" csTypeId="urn:microsoft.com/office/officeart/2005/8/colors/accent2_2" csCatId="accent2"/>
      <dgm:spPr/>
      <dgm:t>
        <a:bodyPr/>
        <a:lstStyle/>
        <a:p>
          <a:endParaRPr lang="en-US"/>
        </a:p>
      </dgm:t>
    </dgm:pt>
    <dgm:pt modelId="{361CABD4-F005-4CED-8793-FDD4D6B3402D}">
      <dgm:prSet/>
      <dgm:spPr/>
      <dgm:t>
        <a:bodyPr/>
        <a:lstStyle/>
        <a:p>
          <a:r>
            <a:rPr lang="en-US"/>
            <a:t>30+ touchpoints: letters, emails, reminders.</a:t>
          </a:r>
        </a:p>
      </dgm:t>
    </dgm:pt>
    <dgm:pt modelId="{F8947256-D2FA-43E7-B274-981241F7353A}" type="parTrans" cxnId="{1CB27381-B422-460F-9EAF-9B3E97435B01}">
      <dgm:prSet/>
      <dgm:spPr/>
      <dgm:t>
        <a:bodyPr/>
        <a:lstStyle/>
        <a:p>
          <a:endParaRPr lang="en-US"/>
        </a:p>
      </dgm:t>
    </dgm:pt>
    <dgm:pt modelId="{5521A337-81DF-4231-8518-DC86180465C5}" type="sibTrans" cxnId="{1CB27381-B422-460F-9EAF-9B3E97435B01}">
      <dgm:prSet/>
      <dgm:spPr/>
      <dgm:t>
        <a:bodyPr/>
        <a:lstStyle/>
        <a:p>
          <a:endParaRPr lang="en-US"/>
        </a:p>
      </dgm:t>
    </dgm:pt>
    <dgm:pt modelId="{419EA8C3-A3AD-4674-ACE2-4A8C39F20CCE}">
      <dgm:prSet/>
      <dgm:spPr/>
      <dgm:t>
        <a:bodyPr/>
        <a:lstStyle/>
        <a:p>
          <a:r>
            <a:rPr lang="en-US"/>
            <a:t>90% retention rate for participating lodges.</a:t>
          </a:r>
        </a:p>
      </dgm:t>
    </dgm:pt>
    <dgm:pt modelId="{7FECD742-FF1C-4D0D-B92A-9926C42A92B0}" type="parTrans" cxnId="{2652505A-7DC5-457F-A32D-E8AEF29CA712}">
      <dgm:prSet/>
      <dgm:spPr/>
      <dgm:t>
        <a:bodyPr/>
        <a:lstStyle/>
        <a:p>
          <a:endParaRPr lang="en-US"/>
        </a:p>
      </dgm:t>
    </dgm:pt>
    <dgm:pt modelId="{CF067427-345E-4F56-BA59-D263449C112B}" type="sibTrans" cxnId="{2652505A-7DC5-457F-A32D-E8AEF29CA712}">
      <dgm:prSet/>
      <dgm:spPr/>
      <dgm:t>
        <a:bodyPr/>
        <a:lstStyle/>
        <a:p>
          <a:endParaRPr lang="en-US"/>
        </a:p>
      </dgm:t>
    </dgm:pt>
    <dgm:pt modelId="{F28AEB7C-7029-421A-B182-C39484A7D994}">
      <dgm:prSet/>
      <dgm:spPr/>
      <dgm:t>
        <a:bodyPr/>
        <a:lstStyle/>
        <a:p>
          <a:r>
            <a:rPr lang="en-US"/>
            <a:t>Compared to 80% for self-managed lodges.</a:t>
          </a:r>
        </a:p>
      </dgm:t>
    </dgm:pt>
    <dgm:pt modelId="{2578FEC2-AFF8-420D-B6A3-A12DBF7BD0FC}" type="parTrans" cxnId="{915D6B43-412A-4E40-B44A-F00C01C5008E}">
      <dgm:prSet/>
      <dgm:spPr/>
      <dgm:t>
        <a:bodyPr/>
        <a:lstStyle/>
        <a:p>
          <a:endParaRPr lang="en-US"/>
        </a:p>
      </dgm:t>
    </dgm:pt>
    <dgm:pt modelId="{15CCB828-919A-4CBA-9117-3FC9BA45EB68}" type="sibTrans" cxnId="{915D6B43-412A-4E40-B44A-F00C01C5008E}">
      <dgm:prSet/>
      <dgm:spPr/>
      <dgm:t>
        <a:bodyPr/>
        <a:lstStyle/>
        <a:p>
          <a:endParaRPr lang="en-US"/>
        </a:p>
      </dgm:t>
    </dgm:pt>
    <dgm:pt modelId="{C7A0DE98-7FCC-DC43-8462-B0579ED20765}" type="pres">
      <dgm:prSet presAssocID="{BC0C67E7-0080-43EC-8759-D225D18FE22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3B48E7B-9038-BB41-9286-7B0984312797}" type="pres">
      <dgm:prSet presAssocID="{361CABD4-F005-4CED-8793-FDD4D6B3402D}" presName="hierRoot1" presStyleCnt="0"/>
      <dgm:spPr/>
    </dgm:pt>
    <dgm:pt modelId="{F04B6103-A8A8-C94D-A422-F11F9426D68F}" type="pres">
      <dgm:prSet presAssocID="{361CABD4-F005-4CED-8793-FDD4D6B3402D}" presName="composite" presStyleCnt="0"/>
      <dgm:spPr/>
    </dgm:pt>
    <dgm:pt modelId="{E06A1DDE-96D8-B64B-8945-1EB2CFEDDF85}" type="pres">
      <dgm:prSet presAssocID="{361CABD4-F005-4CED-8793-FDD4D6B3402D}" presName="background" presStyleLbl="node0" presStyleIdx="0" presStyleCnt="3"/>
      <dgm:spPr/>
    </dgm:pt>
    <dgm:pt modelId="{BCE73147-FDDE-7340-A079-F852C040BE7D}" type="pres">
      <dgm:prSet presAssocID="{361CABD4-F005-4CED-8793-FDD4D6B3402D}" presName="text" presStyleLbl="fgAcc0" presStyleIdx="0" presStyleCnt="3">
        <dgm:presLayoutVars>
          <dgm:chPref val="3"/>
        </dgm:presLayoutVars>
      </dgm:prSet>
      <dgm:spPr/>
    </dgm:pt>
    <dgm:pt modelId="{91615FFF-D55F-E648-AF07-BB8CC2C80A5B}" type="pres">
      <dgm:prSet presAssocID="{361CABD4-F005-4CED-8793-FDD4D6B3402D}" presName="hierChild2" presStyleCnt="0"/>
      <dgm:spPr/>
    </dgm:pt>
    <dgm:pt modelId="{D14090EB-7774-3948-9370-198FEF542F9E}" type="pres">
      <dgm:prSet presAssocID="{419EA8C3-A3AD-4674-ACE2-4A8C39F20CCE}" presName="hierRoot1" presStyleCnt="0"/>
      <dgm:spPr/>
    </dgm:pt>
    <dgm:pt modelId="{466DF0E0-A138-5A40-9396-EABA5F95DF73}" type="pres">
      <dgm:prSet presAssocID="{419EA8C3-A3AD-4674-ACE2-4A8C39F20CCE}" presName="composite" presStyleCnt="0"/>
      <dgm:spPr/>
    </dgm:pt>
    <dgm:pt modelId="{F0718D8C-5E49-B040-B50B-A67B91E89801}" type="pres">
      <dgm:prSet presAssocID="{419EA8C3-A3AD-4674-ACE2-4A8C39F20CCE}" presName="background" presStyleLbl="node0" presStyleIdx="1" presStyleCnt="3"/>
      <dgm:spPr/>
    </dgm:pt>
    <dgm:pt modelId="{DE1CB0AC-3F61-434A-B6D6-B99F16FF9BF6}" type="pres">
      <dgm:prSet presAssocID="{419EA8C3-A3AD-4674-ACE2-4A8C39F20CCE}" presName="text" presStyleLbl="fgAcc0" presStyleIdx="1" presStyleCnt="3">
        <dgm:presLayoutVars>
          <dgm:chPref val="3"/>
        </dgm:presLayoutVars>
      </dgm:prSet>
      <dgm:spPr/>
    </dgm:pt>
    <dgm:pt modelId="{0F04E4C9-31E1-8547-B1D7-781737D1B5B4}" type="pres">
      <dgm:prSet presAssocID="{419EA8C3-A3AD-4674-ACE2-4A8C39F20CCE}" presName="hierChild2" presStyleCnt="0"/>
      <dgm:spPr/>
    </dgm:pt>
    <dgm:pt modelId="{3389E19B-9002-3B49-97F4-90AE1AD9615A}" type="pres">
      <dgm:prSet presAssocID="{F28AEB7C-7029-421A-B182-C39484A7D994}" presName="hierRoot1" presStyleCnt="0"/>
      <dgm:spPr/>
    </dgm:pt>
    <dgm:pt modelId="{7E28DC6F-4288-1E44-8E2E-CF1365B31DF7}" type="pres">
      <dgm:prSet presAssocID="{F28AEB7C-7029-421A-B182-C39484A7D994}" presName="composite" presStyleCnt="0"/>
      <dgm:spPr/>
    </dgm:pt>
    <dgm:pt modelId="{D1EA9D7C-1744-F543-AF87-37FDB24A7116}" type="pres">
      <dgm:prSet presAssocID="{F28AEB7C-7029-421A-B182-C39484A7D994}" presName="background" presStyleLbl="node0" presStyleIdx="2" presStyleCnt="3"/>
      <dgm:spPr/>
    </dgm:pt>
    <dgm:pt modelId="{CC96E3BB-E9B1-BF4E-B12F-76DE495345C8}" type="pres">
      <dgm:prSet presAssocID="{F28AEB7C-7029-421A-B182-C39484A7D994}" presName="text" presStyleLbl="fgAcc0" presStyleIdx="2" presStyleCnt="3">
        <dgm:presLayoutVars>
          <dgm:chPref val="3"/>
        </dgm:presLayoutVars>
      </dgm:prSet>
      <dgm:spPr/>
    </dgm:pt>
    <dgm:pt modelId="{F79BB8D4-E832-FA4C-B5C8-2CAF9FCB3F8C}" type="pres">
      <dgm:prSet presAssocID="{F28AEB7C-7029-421A-B182-C39484A7D994}" presName="hierChild2" presStyleCnt="0"/>
      <dgm:spPr/>
    </dgm:pt>
  </dgm:ptLst>
  <dgm:cxnLst>
    <dgm:cxn modelId="{8CC1DB02-C65C-C548-ADAB-D56E77DBBCE5}" type="presOf" srcId="{F28AEB7C-7029-421A-B182-C39484A7D994}" destId="{CC96E3BB-E9B1-BF4E-B12F-76DE495345C8}" srcOrd="0" destOrd="0" presId="urn:microsoft.com/office/officeart/2005/8/layout/hierarchy1"/>
    <dgm:cxn modelId="{915D6B43-412A-4E40-B44A-F00C01C5008E}" srcId="{BC0C67E7-0080-43EC-8759-D225D18FE226}" destId="{F28AEB7C-7029-421A-B182-C39484A7D994}" srcOrd="2" destOrd="0" parTransId="{2578FEC2-AFF8-420D-B6A3-A12DBF7BD0FC}" sibTransId="{15CCB828-919A-4CBA-9117-3FC9BA45EB68}"/>
    <dgm:cxn modelId="{2652505A-7DC5-457F-A32D-E8AEF29CA712}" srcId="{BC0C67E7-0080-43EC-8759-D225D18FE226}" destId="{419EA8C3-A3AD-4674-ACE2-4A8C39F20CCE}" srcOrd="1" destOrd="0" parTransId="{7FECD742-FF1C-4D0D-B92A-9926C42A92B0}" sibTransId="{CF067427-345E-4F56-BA59-D263449C112B}"/>
    <dgm:cxn modelId="{FFD4B77C-3404-F642-8FBC-9B616DD37344}" type="presOf" srcId="{361CABD4-F005-4CED-8793-FDD4D6B3402D}" destId="{BCE73147-FDDE-7340-A079-F852C040BE7D}" srcOrd="0" destOrd="0" presId="urn:microsoft.com/office/officeart/2005/8/layout/hierarchy1"/>
    <dgm:cxn modelId="{2611C67F-E5E6-0544-9878-D276E3100A52}" type="presOf" srcId="{419EA8C3-A3AD-4674-ACE2-4A8C39F20CCE}" destId="{DE1CB0AC-3F61-434A-B6D6-B99F16FF9BF6}" srcOrd="0" destOrd="0" presId="urn:microsoft.com/office/officeart/2005/8/layout/hierarchy1"/>
    <dgm:cxn modelId="{1CB27381-B422-460F-9EAF-9B3E97435B01}" srcId="{BC0C67E7-0080-43EC-8759-D225D18FE226}" destId="{361CABD4-F005-4CED-8793-FDD4D6B3402D}" srcOrd="0" destOrd="0" parTransId="{F8947256-D2FA-43E7-B274-981241F7353A}" sibTransId="{5521A337-81DF-4231-8518-DC86180465C5}"/>
    <dgm:cxn modelId="{6D6AE3C8-A05D-A048-8A82-0C48FBAA851C}" type="presOf" srcId="{BC0C67E7-0080-43EC-8759-D225D18FE226}" destId="{C7A0DE98-7FCC-DC43-8462-B0579ED20765}" srcOrd="0" destOrd="0" presId="urn:microsoft.com/office/officeart/2005/8/layout/hierarchy1"/>
    <dgm:cxn modelId="{6BE4CCA9-DF1A-0B4B-A45D-0554C128B46C}" type="presParOf" srcId="{C7A0DE98-7FCC-DC43-8462-B0579ED20765}" destId="{B3B48E7B-9038-BB41-9286-7B0984312797}" srcOrd="0" destOrd="0" presId="urn:microsoft.com/office/officeart/2005/8/layout/hierarchy1"/>
    <dgm:cxn modelId="{486DD67E-BBA0-5B46-A8BD-AECDFE97BB66}" type="presParOf" srcId="{B3B48E7B-9038-BB41-9286-7B0984312797}" destId="{F04B6103-A8A8-C94D-A422-F11F9426D68F}" srcOrd="0" destOrd="0" presId="urn:microsoft.com/office/officeart/2005/8/layout/hierarchy1"/>
    <dgm:cxn modelId="{BAA5FD6E-39CC-3744-B688-CE4786CF057C}" type="presParOf" srcId="{F04B6103-A8A8-C94D-A422-F11F9426D68F}" destId="{E06A1DDE-96D8-B64B-8945-1EB2CFEDDF85}" srcOrd="0" destOrd="0" presId="urn:microsoft.com/office/officeart/2005/8/layout/hierarchy1"/>
    <dgm:cxn modelId="{EE0EAF74-C4D7-C446-A474-C6041AC73648}" type="presParOf" srcId="{F04B6103-A8A8-C94D-A422-F11F9426D68F}" destId="{BCE73147-FDDE-7340-A079-F852C040BE7D}" srcOrd="1" destOrd="0" presId="urn:microsoft.com/office/officeart/2005/8/layout/hierarchy1"/>
    <dgm:cxn modelId="{6F2EB538-EB8E-6148-999D-29487E4A0FBE}" type="presParOf" srcId="{B3B48E7B-9038-BB41-9286-7B0984312797}" destId="{91615FFF-D55F-E648-AF07-BB8CC2C80A5B}" srcOrd="1" destOrd="0" presId="urn:microsoft.com/office/officeart/2005/8/layout/hierarchy1"/>
    <dgm:cxn modelId="{31E02382-32AF-1C42-A3B4-7692DD6FE639}" type="presParOf" srcId="{C7A0DE98-7FCC-DC43-8462-B0579ED20765}" destId="{D14090EB-7774-3948-9370-198FEF542F9E}" srcOrd="1" destOrd="0" presId="urn:microsoft.com/office/officeart/2005/8/layout/hierarchy1"/>
    <dgm:cxn modelId="{0DBB8EDE-E9D9-0145-B876-25B79A645D6E}" type="presParOf" srcId="{D14090EB-7774-3948-9370-198FEF542F9E}" destId="{466DF0E0-A138-5A40-9396-EABA5F95DF73}" srcOrd="0" destOrd="0" presId="urn:microsoft.com/office/officeart/2005/8/layout/hierarchy1"/>
    <dgm:cxn modelId="{857BE0B7-A398-6D46-A658-E296047B7531}" type="presParOf" srcId="{466DF0E0-A138-5A40-9396-EABA5F95DF73}" destId="{F0718D8C-5E49-B040-B50B-A67B91E89801}" srcOrd="0" destOrd="0" presId="urn:microsoft.com/office/officeart/2005/8/layout/hierarchy1"/>
    <dgm:cxn modelId="{08E4B58A-B36B-1F40-9600-F72C3F5D95EB}" type="presParOf" srcId="{466DF0E0-A138-5A40-9396-EABA5F95DF73}" destId="{DE1CB0AC-3F61-434A-B6D6-B99F16FF9BF6}" srcOrd="1" destOrd="0" presId="urn:microsoft.com/office/officeart/2005/8/layout/hierarchy1"/>
    <dgm:cxn modelId="{2A57E2B6-D60D-D841-9DCD-23DD37CDAE51}" type="presParOf" srcId="{D14090EB-7774-3948-9370-198FEF542F9E}" destId="{0F04E4C9-31E1-8547-B1D7-781737D1B5B4}" srcOrd="1" destOrd="0" presId="urn:microsoft.com/office/officeart/2005/8/layout/hierarchy1"/>
    <dgm:cxn modelId="{C4BCEA11-ADF9-6F4E-B893-002CEB2D42A7}" type="presParOf" srcId="{C7A0DE98-7FCC-DC43-8462-B0579ED20765}" destId="{3389E19B-9002-3B49-97F4-90AE1AD9615A}" srcOrd="2" destOrd="0" presId="urn:microsoft.com/office/officeart/2005/8/layout/hierarchy1"/>
    <dgm:cxn modelId="{1DDE7B81-5C95-A045-99B4-2C4DA371D7B7}" type="presParOf" srcId="{3389E19B-9002-3B49-97F4-90AE1AD9615A}" destId="{7E28DC6F-4288-1E44-8E2E-CF1365B31DF7}" srcOrd="0" destOrd="0" presId="urn:microsoft.com/office/officeart/2005/8/layout/hierarchy1"/>
    <dgm:cxn modelId="{459F55E7-029A-BC4E-932D-DA00DB50C0CB}" type="presParOf" srcId="{7E28DC6F-4288-1E44-8E2E-CF1365B31DF7}" destId="{D1EA9D7C-1744-F543-AF87-37FDB24A7116}" srcOrd="0" destOrd="0" presId="urn:microsoft.com/office/officeart/2005/8/layout/hierarchy1"/>
    <dgm:cxn modelId="{9329E1FE-2E70-134C-876A-FEDED3387FB8}" type="presParOf" srcId="{7E28DC6F-4288-1E44-8E2E-CF1365B31DF7}" destId="{CC96E3BB-E9B1-BF4E-B12F-76DE495345C8}" srcOrd="1" destOrd="0" presId="urn:microsoft.com/office/officeart/2005/8/layout/hierarchy1"/>
    <dgm:cxn modelId="{D053DE42-F257-BF45-BAE0-1085CC1F934B}" type="presParOf" srcId="{3389E19B-9002-3B49-97F4-90AE1AD9615A}" destId="{F79BB8D4-E832-FA4C-B5C8-2CAF9FCB3F8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4B2F37D-1190-4F42-A0D5-1DBDB99C3331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14E2FDFF-EC5D-4C59-8498-52DEAA47DD6C}">
      <dgm:prSet/>
      <dgm:spPr/>
      <dgm:t>
        <a:bodyPr/>
        <a:lstStyle/>
        <a:p>
          <a:r>
            <a:rPr lang="en-US"/>
            <a:t>Lodge opts in to invoicing.</a:t>
          </a:r>
        </a:p>
      </dgm:t>
    </dgm:pt>
    <dgm:pt modelId="{8818F2AF-6C2D-4C36-A4F3-0E38FC917756}" type="parTrans" cxnId="{D99748EB-F787-4EB2-9D55-6439641BAA41}">
      <dgm:prSet/>
      <dgm:spPr/>
      <dgm:t>
        <a:bodyPr/>
        <a:lstStyle/>
        <a:p>
          <a:endParaRPr lang="en-US"/>
        </a:p>
      </dgm:t>
    </dgm:pt>
    <dgm:pt modelId="{3FCE4F9E-3F66-49DE-A364-61C84842D8DE}" type="sibTrans" cxnId="{D99748EB-F787-4EB2-9D55-6439641BAA41}">
      <dgm:prSet/>
      <dgm:spPr/>
      <dgm:t>
        <a:bodyPr/>
        <a:lstStyle/>
        <a:p>
          <a:endParaRPr lang="en-US"/>
        </a:p>
      </dgm:t>
    </dgm:pt>
    <dgm:pt modelId="{CBFD438A-23EA-4969-9FFC-23DF122B6081}">
      <dgm:prSet/>
      <dgm:spPr/>
      <dgm:t>
        <a:bodyPr/>
        <a:lstStyle/>
        <a:p>
          <a:r>
            <a:rPr lang="en-US"/>
            <a:t>Grand Lodge manages outreach and payment collection.</a:t>
          </a:r>
        </a:p>
      </dgm:t>
    </dgm:pt>
    <dgm:pt modelId="{35F0E5D3-9E8A-4ECE-AFCB-1F20B4B0F09A}" type="parTrans" cxnId="{43FBB28A-5E52-4F8B-9522-65A4FD3F5B31}">
      <dgm:prSet/>
      <dgm:spPr/>
      <dgm:t>
        <a:bodyPr/>
        <a:lstStyle/>
        <a:p>
          <a:endParaRPr lang="en-US"/>
        </a:p>
      </dgm:t>
    </dgm:pt>
    <dgm:pt modelId="{810F0735-0327-4083-9502-FE6B43AE2CA3}" type="sibTrans" cxnId="{43FBB28A-5E52-4F8B-9522-65A4FD3F5B31}">
      <dgm:prSet/>
      <dgm:spPr/>
      <dgm:t>
        <a:bodyPr/>
        <a:lstStyle/>
        <a:p>
          <a:endParaRPr lang="en-US"/>
        </a:p>
      </dgm:t>
    </dgm:pt>
    <dgm:pt modelId="{5A3D4C29-CB37-4B3F-B63D-0388C364B79C}">
      <dgm:prSet/>
      <dgm:spPr/>
      <dgm:t>
        <a:bodyPr/>
        <a:lstStyle/>
        <a:p>
          <a:r>
            <a:rPr lang="en-US"/>
            <a:t>Secretaries receive regular updates.</a:t>
          </a:r>
        </a:p>
      </dgm:t>
    </dgm:pt>
    <dgm:pt modelId="{723BAABA-AA31-4FF6-9103-69D14BF01B7D}" type="parTrans" cxnId="{206DDA31-E0B3-4617-8427-C26FB5F9B133}">
      <dgm:prSet/>
      <dgm:spPr/>
      <dgm:t>
        <a:bodyPr/>
        <a:lstStyle/>
        <a:p>
          <a:endParaRPr lang="en-US"/>
        </a:p>
      </dgm:t>
    </dgm:pt>
    <dgm:pt modelId="{C3C0A7B5-8F7D-4ACE-85D4-8F95D40E8613}" type="sibTrans" cxnId="{206DDA31-E0B3-4617-8427-C26FB5F9B133}">
      <dgm:prSet/>
      <dgm:spPr/>
      <dgm:t>
        <a:bodyPr/>
        <a:lstStyle/>
        <a:p>
          <a:endParaRPr lang="en-US"/>
        </a:p>
      </dgm:t>
    </dgm:pt>
    <dgm:pt modelId="{3B97D24C-D4D9-4F10-8F48-113B3A9C428B}" type="pres">
      <dgm:prSet presAssocID="{B4B2F37D-1190-4F42-A0D5-1DBDB99C3331}" presName="root" presStyleCnt="0">
        <dgm:presLayoutVars>
          <dgm:dir/>
          <dgm:resizeHandles val="exact"/>
        </dgm:presLayoutVars>
      </dgm:prSet>
      <dgm:spPr/>
    </dgm:pt>
    <dgm:pt modelId="{14C1E8E3-9A8F-4C72-A5E5-EF1107324A16}" type="pres">
      <dgm:prSet presAssocID="{14E2FDFF-EC5D-4C59-8498-52DEAA47DD6C}" presName="compNode" presStyleCnt="0"/>
      <dgm:spPr/>
    </dgm:pt>
    <dgm:pt modelId="{3D62BE73-3574-4A3C-B47B-723B4CD3FBBF}" type="pres">
      <dgm:prSet presAssocID="{14E2FDFF-EC5D-4C59-8498-52DEAA47DD6C}" presName="bgRect" presStyleLbl="bgShp" presStyleIdx="0" presStyleCnt="3"/>
      <dgm:spPr/>
    </dgm:pt>
    <dgm:pt modelId="{56573AFD-0F54-4E6A-9373-C136254D83F4}" type="pres">
      <dgm:prSet presAssocID="{14E2FDFF-EC5D-4C59-8498-52DEAA47DD6C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oney"/>
        </a:ext>
      </dgm:extLst>
    </dgm:pt>
    <dgm:pt modelId="{D498CF3C-2C53-4F0F-A091-347FE757DB3C}" type="pres">
      <dgm:prSet presAssocID="{14E2FDFF-EC5D-4C59-8498-52DEAA47DD6C}" presName="spaceRect" presStyleCnt="0"/>
      <dgm:spPr/>
    </dgm:pt>
    <dgm:pt modelId="{0F00C76B-ECD6-4FB6-8230-90F1CBF31BA2}" type="pres">
      <dgm:prSet presAssocID="{14E2FDFF-EC5D-4C59-8498-52DEAA47DD6C}" presName="parTx" presStyleLbl="revTx" presStyleIdx="0" presStyleCnt="3">
        <dgm:presLayoutVars>
          <dgm:chMax val="0"/>
          <dgm:chPref val="0"/>
        </dgm:presLayoutVars>
      </dgm:prSet>
      <dgm:spPr/>
    </dgm:pt>
    <dgm:pt modelId="{562F3AA2-4177-4A37-8514-673FCEC74A67}" type="pres">
      <dgm:prSet presAssocID="{3FCE4F9E-3F66-49DE-A364-61C84842D8DE}" presName="sibTrans" presStyleCnt="0"/>
      <dgm:spPr/>
    </dgm:pt>
    <dgm:pt modelId="{2E4D7718-E802-46CC-943C-DB770DBD9385}" type="pres">
      <dgm:prSet presAssocID="{CBFD438A-23EA-4969-9FFC-23DF122B6081}" presName="compNode" presStyleCnt="0"/>
      <dgm:spPr/>
    </dgm:pt>
    <dgm:pt modelId="{D24CC9D0-8B94-4828-ABD9-B600DFDE3C17}" type="pres">
      <dgm:prSet presAssocID="{CBFD438A-23EA-4969-9FFC-23DF122B6081}" presName="bgRect" presStyleLbl="bgShp" presStyleIdx="1" presStyleCnt="3"/>
      <dgm:spPr/>
    </dgm:pt>
    <dgm:pt modelId="{A2589602-B391-47C6-96C9-A827D7C692FD}" type="pres">
      <dgm:prSet presAssocID="{CBFD438A-23EA-4969-9FFC-23DF122B6081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ore"/>
        </a:ext>
      </dgm:extLst>
    </dgm:pt>
    <dgm:pt modelId="{9405BCDE-672E-45EF-B07D-C2334A71158F}" type="pres">
      <dgm:prSet presAssocID="{CBFD438A-23EA-4969-9FFC-23DF122B6081}" presName="spaceRect" presStyleCnt="0"/>
      <dgm:spPr/>
    </dgm:pt>
    <dgm:pt modelId="{0BBD925E-E0D4-4EB7-A1C3-01162792FC98}" type="pres">
      <dgm:prSet presAssocID="{CBFD438A-23EA-4969-9FFC-23DF122B6081}" presName="parTx" presStyleLbl="revTx" presStyleIdx="1" presStyleCnt="3">
        <dgm:presLayoutVars>
          <dgm:chMax val="0"/>
          <dgm:chPref val="0"/>
        </dgm:presLayoutVars>
      </dgm:prSet>
      <dgm:spPr/>
    </dgm:pt>
    <dgm:pt modelId="{2CFADEA5-33A4-4569-8B0D-79903C2510D0}" type="pres">
      <dgm:prSet presAssocID="{810F0735-0327-4083-9502-FE6B43AE2CA3}" presName="sibTrans" presStyleCnt="0"/>
      <dgm:spPr/>
    </dgm:pt>
    <dgm:pt modelId="{1FB102D6-4139-4B41-A9E8-BDD98BF10BB8}" type="pres">
      <dgm:prSet presAssocID="{5A3D4C29-CB37-4B3F-B63D-0388C364B79C}" presName="compNode" presStyleCnt="0"/>
      <dgm:spPr/>
    </dgm:pt>
    <dgm:pt modelId="{6665E90E-3B5E-42AD-B4A0-A910E80B47CD}" type="pres">
      <dgm:prSet presAssocID="{5A3D4C29-CB37-4B3F-B63D-0388C364B79C}" presName="bgRect" presStyleLbl="bgShp" presStyleIdx="2" presStyleCnt="3"/>
      <dgm:spPr/>
    </dgm:pt>
    <dgm:pt modelId="{65D33710-E5EB-44E8-A9FF-66BA456821C6}" type="pres">
      <dgm:prSet presAssocID="{5A3D4C29-CB37-4B3F-B63D-0388C364B79C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nvelope"/>
        </a:ext>
      </dgm:extLst>
    </dgm:pt>
    <dgm:pt modelId="{FAC83095-1B96-4635-A615-7014A5FE4CB9}" type="pres">
      <dgm:prSet presAssocID="{5A3D4C29-CB37-4B3F-B63D-0388C364B79C}" presName="spaceRect" presStyleCnt="0"/>
      <dgm:spPr/>
    </dgm:pt>
    <dgm:pt modelId="{0C3F94D4-0B74-439E-AD44-358C7FC21783}" type="pres">
      <dgm:prSet presAssocID="{5A3D4C29-CB37-4B3F-B63D-0388C364B79C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906A631A-BBDF-4D3B-8B16-976609566D18}" type="presOf" srcId="{B4B2F37D-1190-4F42-A0D5-1DBDB99C3331}" destId="{3B97D24C-D4D9-4F10-8F48-113B3A9C428B}" srcOrd="0" destOrd="0" presId="urn:microsoft.com/office/officeart/2018/2/layout/IconVerticalSolidList"/>
    <dgm:cxn modelId="{206DDA31-E0B3-4617-8427-C26FB5F9B133}" srcId="{B4B2F37D-1190-4F42-A0D5-1DBDB99C3331}" destId="{5A3D4C29-CB37-4B3F-B63D-0388C364B79C}" srcOrd="2" destOrd="0" parTransId="{723BAABA-AA31-4FF6-9103-69D14BF01B7D}" sibTransId="{C3C0A7B5-8F7D-4ACE-85D4-8F95D40E8613}"/>
    <dgm:cxn modelId="{1A764D78-BAEA-4818-BE0F-2CB8FF196B72}" type="presOf" srcId="{14E2FDFF-EC5D-4C59-8498-52DEAA47DD6C}" destId="{0F00C76B-ECD6-4FB6-8230-90F1CBF31BA2}" srcOrd="0" destOrd="0" presId="urn:microsoft.com/office/officeart/2018/2/layout/IconVerticalSolidList"/>
    <dgm:cxn modelId="{43FBB28A-5E52-4F8B-9522-65A4FD3F5B31}" srcId="{B4B2F37D-1190-4F42-A0D5-1DBDB99C3331}" destId="{CBFD438A-23EA-4969-9FFC-23DF122B6081}" srcOrd="1" destOrd="0" parTransId="{35F0E5D3-9E8A-4ECE-AFCB-1F20B4B0F09A}" sibTransId="{810F0735-0327-4083-9502-FE6B43AE2CA3}"/>
    <dgm:cxn modelId="{44E7B6D1-D73A-4C8B-AE43-E353019E2A10}" type="presOf" srcId="{5A3D4C29-CB37-4B3F-B63D-0388C364B79C}" destId="{0C3F94D4-0B74-439E-AD44-358C7FC21783}" srcOrd="0" destOrd="0" presId="urn:microsoft.com/office/officeart/2018/2/layout/IconVerticalSolidList"/>
    <dgm:cxn modelId="{D99748EB-F787-4EB2-9D55-6439641BAA41}" srcId="{B4B2F37D-1190-4F42-A0D5-1DBDB99C3331}" destId="{14E2FDFF-EC5D-4C59-8498-52DEAA47DD6C}" srcOrd="0" destOrd="0" parTransId="{8818F2AF-6C2D-4C36-A4F3-0E38FC917756}" sibTransId="{3FCE4F9E-3F66-49DE-A364-61C84842D8DE}"/>
    <dgm:cxn modelId="{609384F8-9EFD-4168-A906-A2FC7B511E36}" type="presOf" srcId="{CBFD438A-23EA-4969-9FFC-23DF122B6081}" destId="{0BBD925E-E0D4-4EB7-A1C3-01162792FC98}" srcOrd="0" destOrd="0" presId="urn:microsoft.com/office/officeart/2018/2/layout/IconVerticalSolidList"/>
    <dgm:cxn modelId="{CB9599E8-ACAB-411B-8602-DFE618640814}" type="presParOf" srcId="{3B97D24C-D4D9-4F10-8F48-113B3A9C428B}" destId="{14C1E8E3-9A8F-4C72-A5E5-EF1107324A16}" srcOrd="0" destOrd="0" presId="urn:microsoft.com/office/officeart/2018/2/layout/IconVerticalSolidList"/>
    <dgm:cxn modelId="{5E517A87-2946-41C6-9A70-9CBF016634D9}" type="presParOf" srcId="{14C1E8E3-9A8F-4C72-A5E5-EF1107324A16}" destId="{3D62BE73-3574-4A3C-B47B-723B4CD3FBBF}" srcOrd="0" destOrd="0" presId="urn:microsoft.com/office/officeart/2018/2/layout/IconVerticalSolidList"/>
    <dgm:cxn modelId="{2101567B-0E44-442E-AD35-BF9A8EE35DC9}" type="presParOf" srcId="{14C1E8E3-9A8F-4C72-A5E5-EF1107324A16}" destId="{56573AFD-0F54-4E6A-9373-C136254D83F4}" srcOrd="1" destOrd="0" presId="urn:microsoft.com/office/officeart/2018/2/layout/IconVerticalSolidList"/>
    <dgm:cxn modelId="{3EE753C9-5B21-4A77-A46A-A079E1F82FD2}" type="presParOf" srcId="{14C1E8E3-9A8F-4C72-A5E5-EF1107324A16}" destId="{D498CF3C-2C53-4F0F-A091-347FE757DB3C}" srcOrd="2" destOrd="0" presId="urn:microsoft.com/office/officeart/2018/2/layout/IconVerticalSolidList"/>
    <dgm:cxn modelId="{CF4C6623-75B1-46A9-8955-4901475CA465}" type="presParOf" srcId="{14C1E8E3-9A8F-4C72-A5E5-EF1107324A16}" destId="{0F00C76B-ECD6-4FB6-8230-90F1CBF31BA2}" srcOrd="3" destOrd="0" presId="urn:microsoft.com/office/officeart/2018/2/layout/IconVerticalSolidList"/>
    <dgm:cxn modelId="{C0921309-B9E7-4FDA-8AD7-84E8C0706FFF}" type="presParOf" srcId="{3B97D24C-D4D9-4F10-8F48-113B3A9C428B}" destId="{562F3AA2-4177-4A37-8514-673FCEC74A67}" srcOrd="1" destOrd="0" presId="urn:microsoft.com/office/officeart/2018/2/layout/IconVerticalSolidList"/>
    <dgm:cxn modelId="{CE0C6B13-49C2-4283-87A9-536FCFA7CF52}" type="presParOf" srcId="{3B97D24C-D4D9-4F10-8F48-113B3A9C428B}" destId="{2E4D7718-E802-46CC-943C-DB770DBD9385}" srcOrd="2" destOrd="0" presId="urn:microsoft.com/office/officeart/2018/2/layout/IconVerticalSolidList"/>
    <dgm:cxn modelId="{DFCD7AB8-B596-4D04-9C7C-128F563C3982}" type="presParOf" srcId="{2E4D7718-E802-46CC-943C-DB770DBD9385}" destId="{D24CC9D0-8B94-4828-ABD9-B600DFDE3C17}" srcOrd="0" destOrd="0" presId="urn:microsoft.com/office/officeart/2018/2/layout/IconVerticalSolidList"/>
    <dgm:cxn modelId="{C841604A-39F1-439B-8F9E-1DF68CBD0F9C}" type="presParOf" srcId="{2E4D7718-E802-46CC-943C-DB770DBD9385}" destId="{A2589602-B391-47C6-96C9-A827D7C692FD}" srcOrd="1" destOrd="0" presId="urn:microsoft.com/office/officeart/2018/2/layout/IconVerticalSolidList"/>
    <dgm:cxn modelId="{A34DDD1B-7F67-427B-88BF-EDD5CA4D0E18}" type="presParOf" srcId="{2E4D7718-E802-46CC-943C-DB770DBD9385}" destId="{9405BCDE-672E-45EF-B07D-C2334A71158F}" srcOrd="2" destOrd="0" presId="urn:microsoft.com/office/officeart/2018/2/layout/IconVerticalSolidList"/>
    <dgm:cxn modelId="{5EB1224E-3796-433B-86D6-44808E2F2519}" type="presParOf" srcId="{2E4D7718-E802-46CC-943C-DB770DBD9385}" destId="{0BBD925E-E0D4-4EB7-A1C3-01162792FC98}" srcOrd="3" destOrd="0" presId="urn:microsoft.com/office/officeart/2018/2/layout/IconVerticalSolidList"/>
    <dgm:cxn modelId="{8C8423DC-DF5C-4985-91D2-0DB518D1B65A}" type="presParOf" srcId="{3B97D24C-D4D9-4F10-8F48-113B3A9C428B}" destId="{2CFADEA5-33A4-4569-8B0D-79903C2510D0}" srcOrd="3" destOrd="0" presId="urn:microsoft.com/office/officeart/2018/2/layout/IconVerticalSolidList"/>
    <dgm:cxn modelId="{EFFACA88-71BF-4359-8AC8-01028F1CE272}" type="presParOf" srcId="{3B97D24C-D4D9-4F10-8F48-113B3A9C428B}" destId="{1FB102D6-4139-4B41-A9E8-BDD98BF10BB8}" srcOrd="4" destOrd="0" presId="urn:microsoft.com/office/officeart/2018/2/layout/IconVerticalSolidList"/>
    <dgm:cxn modelId="{28EBB227-37AF-4395-89D3-2C6B6280274F}" type="presParOf" srcId="{1FB102D6-4139-4B41-A9E8-BDD98BF10BB8}" destId="{6665E90E-3B5E-42AD-B4A0-A910E80B47CD}" srcOrd="0" destOrd="0" presId="urn:microsoft.com/office/officeart/2018/2/layout/IconVerticalSolidList"/>
    <dgm:cxn modelId="{D0459DE6-F9E9-4B2E-A5F9-D65E8EBA8260}" type="presParOf" srcId="{1FB102D6-4139-4B41-A9E8-BDD98BF10BB8}" destId="{65D33710-E5EB-44E8-A9FF-66BA456821C6}" srcOrd="1" destOrd="0" presId="urn:microsoft.com/office/officeart/2018/2/layout/IconVerticalSolidList"/>
    <dgm:cxn modelId="{563B9985-13CD-4D72-A7B8-7903A8D9010B}" type="presParOf" srcId="{1FB102D6-4139-4B41-A9E8-BDD98BF10BB8}" destId="{FAC83095-1B96-4635-A615-7014A5FE4CB9}" srcOrd="2" destOrd="0" presId="urn:microsoft.com/office/officeart/2018/2/layout/IconVerticalSolidList"/>
    <dgm:cxn modelId="{3FBA9601-9F34-4B99-99CD-B56E8B1592A7}" type="presParOf" srcId="{1FB102D6-4139-4B41-A9E8-BDD98BF10BB8}" destId="{0C3F94D4-0B74-439E-AD44-358C7FC21783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D28B5AA-C778-4483-ACAA-2742201A6C3F}" type="doc">
      <dgm:prSet loTypeId="urn:microsoft.com/office/officeart/2018/2/layout/IconVerticalSolidList" loCatId="icon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0A6722E5-D917-4171-B099-858712A6CE1F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Personal outreach doubled retention rates</a:t>
          </a:r>
        </a:p>
      </dgm:t>
    </dgm:pt>
    <dgm:pt modelId="{9CB16EF9-6525-448A-BAFF-A8218C07EAF1}" type="parTrans" cxnId="{50054242-EC2D-494B-8DA8-92F9A8E1B1F4}">
      <dgm:prSet/>
      <dgm:spPr/>
      <dgm:t>
        <a:bodyPr/>
        <a:lstStyle/>
        <a:p>
          <a:endParaRPr lang="en-US"/>
        </a:p>
      </dgm:t>
    </dgm:pt>
    <dgm:pt modelId="{38EF15DB-6121-4EC5-A797-38A54F9267E1}" type="sibTrans" cxnId="{50054242-EC2D-494B-8DA8-92F9A8E1B1F4}">
      <dgm:prSet/>
      <dgm:spPr/>
      <dgm:t>
        <a:bodyPr/>
        <a:lstStyle/>
        <a:p>
          <a:endParaRPr lang="en-US"/>
        </a:p>
      </dgm:t>
    </dgm:pt>
    <dgm:pt modelId="{0D2078D2-EDD3-41E8-B3A4-1BFDEB1FF63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Text messaging was the most effective method</a:t>
          </a:r>
        </a:p>
      </dgm:t>
    </dgm:pt>
    <dgm:pt modelId="{FB5F2B27-4943-4712-ADD7-750F75C87C87}" type="parTrans" cxnId="{683C17D2-DBE8-430E-964E-A3B08DF46E3A}">
      <dgm:prSet/>
      <dgm:spPr/>
      <dgm:t>
        <a:bodyPr/>
        <a:lstStyle/>
        <a:p>
          <a:endParaRPr lang="en-US"/>
        </a:p>
      </dgm:t>
    </dgm:pt>
    <dgm:pt modelId="{608DC1DE-1198-484F-B0EC-1502AB5F52BA}" type="sibTrans" cxnId="{683C17D2-DBE8-430E-964E-A3B08DF46E3A}">
      <dgm:prSet/>
      <dgm:spPr/>
      <dgm:t>
        <a:bodyPr/>
        <a:lstStyle/>
        <a:p>
          <a:endParaRPr lang="en-US"/>
        </a:p>
      </dgm:t>
    </dgm:pt>
    <dgm:pt modelId="{C8EB58F3-0464-44B7-AB79-F1F3AABAB1B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Half of those contacted beyond the certified letter remained in good standing</a:t>
          </a:r>
        </a:p>
      </dgm:t>
    </dgm:pt>
    <dgm:pt modelId="{B64655DF-8DBB-4E9A-94B3-220AB702B900}" type="parTrans" cxnId="{FDD16A64-B3CB-4174-AE73-09AA66E27E18}">
      <dgm:prSet/>
      <dgm:spPr/>
      <dgm:t>
        <a:bodyPr/>
        <a:lstStyle/>
        <a:p>
          <a:endParaRPr lang="en-US"/>
        </a:p>
      </dgm:t>
    </dgm:pt>
    <dgm:pt modelId="{7F92DB32-06AB-41A6-875A-1A068BEC2A26}" type="sibTrans" cxnId="{FDD16A64-B3CB-4174-AE73-09AA66E27E18}">
      <dgm:prSet/>
      <dgm:spPr/>
      <dgm:t>
        <a:bodyPr/>
        <a:lstStyle/>
        <a:p>
          <a:endParaRPr lang="en-US"/>
        </a:p>
      </dgm:t>
    </dgm:pt>
    <dgm:pt modelId="{4FA9BA32-427A-46A1-B00C-951A74821C3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Human connection matters more than policy</a:t>
          </a:r>
        </a:p>
      </dgm:t>
    </dgm:pt>
    <dgm:pt modelId="{51014C78-58A5-4A14-B2CE-D9B3EBBDE58D}" type="parTrans" cxnId="{60B7022D-92A3-4165-98A8-AE30A5EFBC10}">
      <dgm:prSet/>
      <dgm:spPr/>
      <dgm:t>
        <a:bodyPr/>
        <a:lstStyle/>
        <a:p>
          <a:endParaRPr lang="en-US"/>
        </a:p>
      </dgm:t>
    </dgm:pt>
    <dgm:pt modelId="{18B8311A-C51F-461A-BD85-FCA079D93667}" type="sibTrans" cxnId="{60B7022D-92A3-4165-98A8-AE30A5EFBC10}">
      <dgm:prSet/>
      <dgm:spPr/>
      <dgm:t>
        <a:bodyPr/>
        <a:lstStyle/>
        <a:p>
          <a:endParaRPr lang="en-US"/>
        </a:p>
      </dgm:t>
    </dgm:pt>
    <dgm:pt modelId="{F2AC7839-B03E-4BE6-A357-B91A972A9FBD}" type="pres">
      <dgm:prSet presAssocID="{1D28B5AA-C778-4483-ACAA-2742201A6C3F}" presName="root" presStyleCnt="0">
        <dgm:presLayoutVars>
          <dgm:dir/>
          <dgm:resizeHandles val="exact"/>
        </dgm:presLayoutVars>
      </dgm:prSet>
      <dgm:spPr/>
    </dgm:pt>
    <dgm:pt modelId="{6C7E563E-6FCE-4B9F-A833-61601BBFF07A}" type="pres">
      <dgm:prSet presAssocID="{0A6722E5-D917-4171-B099-858712A6CE1F}" presName="compNode" presStyleCnt="0"/>
      <dgm:spPr/>
    </dgm:pt>
    <dgm:pt modelId="{1F023B79-243E-46C1-88EA-A5087481662C}" type="pres">
      <dgm:prSet presAssocID="{0A6722E5-D917-4171-B099-858712A6CE1F}" presName="bgRect" presStyleLbl="bgShp" presStyleIdx="0" presStyleCnt="4"/>
      <dgm:spPr/>
    </dgm:pt>
    <dgm:pt modelId="{2066190F-4AE5-4216-9255-08137ADB298F}" type="pres">
      <dgm:prSet presAssocID="{0A6722E5-D917-4171-B099-858712A6CE1F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8560E990-2EA5-40FB-8FF1-30AA0F05A0A7}" type="pres">
      <dgm:prSet presAssocID="{0A6722E5-D917-4171-B099-858712A6CE1F}" presName="spaceRect" presStyleCnt="0"/>
      <dgm:spPr/>
    </dgm:pt>
    <dgm:pt modelId="{C7D0EBAD-386C-4F28-B69C-62909E8868F1}" type="pres">
      <dgm:prSet presAssocID="{0A6722E5-D917-4171-B099-858712A6CE1F}" presName="parTx" presStyleLbl="revTx" presStyleIdx="0" presStyleCnt="4">
        <dgm:presLayoutVars>
          <dgm:chMax val="0"/>
          <dgm:chPref val="0"/>
        </dgm:presLayoutVars>
      </dgm:prSet>
      <dgm:spPr/>
    </dgm:pt>
    <dgm:pt modelId="{DA29336C-03EB-48D9-BC3C-D56196921D88}" type="pres">
      <dgm:prSet presAssocID="{38EF15DB-6121-4EC5-A797-38A54F9267E1}" presName="sibTrans" presStyleCnt="0"/>
      <dgm:spPr/>
    </dgm:pt>
    <dgm:pt modelId="{0031FF57-699A-41AC-B040-6CB29C5E89B9}" type="pres">
      <dgm:prSet presAssocID="{0D2078D2-EDD3-41E8-B3A4-1BFDEB1FF63C}" presName="compNode" presStyleCnt="0"/>
      <dgm:spPr/>
    </dgm:pt>
    <dgm:pt modelId="{BF7D4CBD-F0FD-46B0-ABBF-D3F9BDD9ECF7}" type="pres">
      <dgm:prSet presAssocID="{0D2078D2-EDD3-41E8-B3A4-1BFDEB1FF63C}" presName="bgRect" presStyleLbl="bgShp" presStyleIdx="1" presStyleCnt="4"/>
      <dgm:spPr/>
    </dgm:pt>
    <dgm:pt modelId="{55ED6CC0-0EFE-424D-B8FF-291F2AA1FD25}" type="pres">
      <dgm:prSet presAssocID="{0D2078D2-EDD3-41E8-B3A4-1BFDEB1FF63C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at"/>
        </a:ext>
      </dgm:extLst>
    </dgm:pt>
    <dgm:pt modelId="{BB96D76D-C613-44B3-8507-5923DB38D89E}" type="pres">
      <dgm:prSet presAssocID="{0D2078D2-EDD3-41E8-B3A4-1BFDEB1FF63C}" presName="spaceRect" presStyleCnt="0"/>
      <dgm:spPr/>
    </dgm:pt>
    <dgm:pt modelId="{9202030C-C4DC-4564-9707-49567F3FC028}" type="pres">
      <dgm:prSet presAssocID="{0D2078D2-EDD3-41E8-B3A4-1BFDEB1FF63C}" presName="parTx" presStyleLbl="revTx" presStyleIdx="1" presStyleCnt="4">
        <dgm:presLayoutVars>
          <dgm:chMax val="0"/>
          <dgm:chPref val="0"/>
        </dgm:presLayoutVars>
      </dgm:prSet>
      <dgm:spPr/>
    </dgm:pt>
    <dgm:pt modelId="{C18FC47B-F86F-4085-8D4F-DD01DF7A34BD}" type="pres">
      <dgm:prSet presAssocID="{608DC1DE-1198-484F-B0EC-1502AB5F52BA}" presName="sibTrans" presStyleCnt="0"/>
      <dgm:spPr/>
    </dgm:pt>
    <dgm:pt modelId="{48704F5F-FFD8-4D6E-B31B-19C462100C2D}" type="pres">
      <dgm:prSet presAssocID="{C8EB58F3-0464-44B7-AB79-F1F3AABAB1B8}" presName="compNode" presStyleCnt="0"/>
      <dgm:spPr/>
    </dgm:pt>
    <dgm:pt modelId="{F4364D30-39EA-47D2-A5EA-27AC87C80983}" type="pres">
      <dgm:prSet presAssocID="{C8EB58F3-0464-44B7-AB79-F1F3AABAB1B8}" presName="bgRect" presStyleLbl="bgShp" presStyleIdx="2" presStyleCnt="4"/>
      <dgm:spPr/>
    </dgm:pt>
    <dgm:pt modelId="{9FFC9020-2036-401B-81A9-C162A5103A53}" type="pres">
      <dgm:prSet presAssocID="{C8EB58F3-0464-44B7-AB79-F1F3AABAB1B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nvelope"/>
        </a:ext>
      </dgm:extLst>
    </dgm:pt>
    <dgm:pt modelId="{71537D44-C8FE-448B-AC55-4B6F2E38213B}" type="pres">
      <dgm:prSet presAssocID="{C8EB58F3-0464-44B7-AB79-F1F3AABAB1B8}" presName="spaceRect" presStyleCnt="0"/>
      <dgm:spPr/>
    </dgm:pt>
    <dgm:pt modelId="{E07439B0-3506-4B2F-AF6B-169D137DD3F8}" type="pres">
      <dgm:prSet presAssocID="{C8EB58F3-0464-44B7-AB79-F1F3AABAB1B8}" presName="parTx" presStyleLbl="revTx" presStyleIdx="2" presStyleCnt="4">
        <dgm:presLayoutVars>
          <dgm:chMax val="0"/>
          <dgm:chPref val="0"/>
        </dgm:presLayoutVars>
      </dgm:prSet>
      <dgm:spPr/>
    </dgm:pt>
    <dgm:pt modelId="{794DE861-5002-4FB6-8D0B-6D69C70592E4}" type="pres">
      <dgm:prSet presAssocID="{7F92DB32-06AB-41A6-875A-1A068BEC2A26}" presName="sibTrans" presStyleCnt="0"/>
      <dgm:spPr/>
    </dgm:pt>
    <dgm:pt modelId="{473DE7BF-95B6-4F83-B380-B3418F6A9AA5}" type="pres">
      <dgm:prSet presAssocID="{4FA9BA32-427A-46A1-B00C-951A74821C38}" presName="compNode" presStyleCnt="0"/>
      <dgm:spPr/>
    </dgm:pt>
    <dgm:pt modelId="{CD694851-74B4-461C-9A83-E635DC8D924D}" type="pres">
      <dgm:prSet presAssocID="{4FA9BA32-427A-46A1-B00C-951A74821C38}" presName="bgRect" presStyleLbl="bgShp" presStyleIdx="3" presStyleCnt="4"/>
      <dgm:spPr/>
    </dgm:pt>
    <dgm:pt modelId="{24E05914-6CED-490F-BB9E-02B9D6FD0B94}" type="pres">
      <dgm:prSet presAssocID="{4FA9BA32-427A-46A1-B00C-951A74821C38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20421166-4241-43D9-B96C-F1243305F42B}" type="pres">
      <dgm:prSet presAssocID="{4FA9BA32-427A-46A1-B00C-951A74821C38}" presName="spaceRect" presStyleCnt="0"/>
      <dgm:spPr/>
    </dgm:pt>
    <dgm:pt modelId="{25D4E6A8-5680-4A2C-A709-BFE768C6011A}" type="pres">
      <dgm:prSet presAssocID="{4FA9BA32-427A-46A1-B00C-951A74821C38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60B7022D-92A3-4165-98A8-AE30A5EFBC10}" srcId="{1D28B5AA-C778-4483-ACAA-2742201A6C3F}" destId="{4FA9BA32-427A-46A1-B00C-951A74821C38}" srcOrd="3" destOrd="0" parTransId="{51014C78-58A5-4A14-B2CE-D9B3EBBDE58D}" sibTransId="{18B8311A-C51F-461A-BD85-FCA079D93667}"/>
    <dgm:cxn modelId="{35CEA35F-6024-4BCC-A2F6-51DE81ED2A37}" type="presOf" srcId="{4FA9BA32-427A-46A1-B00C-951A74821C38}" destId="{25D4E6A8-5680-4A2C-A709-BFE768C6011A}" srcOrd="0" destOrd="0" presId="urn:microsoft.com/office/officeart/2018/2/layout/IconVerticalSolidList"/>
    <dgm:cxn modelId="{50054242-EC2D-494B-8DA8-92F9A8E1B1F4}" srcId="{1D28B5AA-C778-4483-ACAA-2742201A6C3F}" destId="{0A6722E5-D917-4171-B099-858712A6CE1F}" srcOrd="0" destOrd="0" parTransId="{9CB16EF9-6525-448A-BAFF-A8218C07EAF1}" sibTransId="{38EF15DB-6121-4EC5-A797-38A54F9267E1}"/>
    <dgm:cxn modelId="{FDD16A64-B3CB-4174-AE73-09AA66E27E18}" srcId="{1D28B5AA-C778-4483-ACAA-2742201A6C3F}" destId="{C8EB58F3-0464-44B7-AB79-F1F3AABAB1B8}" srcOrd="2" destOrd="0" parTransId="{B64655DF-8DBB-4E9A-94B3-220AB702B900}" sibTransId="{7F92DB32-06AB-41A6-875A-1A068BEC2A26}"/>
    <dgm:cxn modelId="{6BBEDD44-29E0-4544-86E8-E48DF107EABC}" type="presOf" srcId="{0D2078D2-EDD3-41E8-B3A4-1BFDEB1FF63C}" destId="{9202030C-C4DC-4564-9707-49567F3FC028}" srcOrd="0" destOrd="0" presId="urn:microsoft.com/office/officeart/2018/2/layout/IconVerticalSolidList"/>
    <dgm:cxn modelId="{8A976FB5-0046-46C3-8613-AD835999AB32}" type="presOf" srcId="{1D28B5AA-C778-4483-ACAA-2742201A6C3F}" destId="{F2AC7839-B03E-4BE6-A357-B91A972A9FBD}" srcOrd="0" destOrd="0" presId="urn:microsoft.com/office/officeart/2018/2/layout/IconVerticalSolidList"/>
    <dgm:cxn modelId="{683C17D2-DBE8-430E-964E-A3B08DF46E3A}" srcId="{1D28B5AA-C778-4483-ACAA-2742201A6C3F}" destId="{0D2078D2-EDD3-41E8-B3A4-1BFDEB1FF63C}" srcOrd="1" destOrd="0" parTransId="{FB5F2B27-4943-4712-ADD7-750F75C87C87}" sibTransId="{608DC1DE-1198-484F-B0EC-1502AB5F52BA}"/>
    <dgm:cxn modelId="{6C6D79D2-04F4-47FC-8A14-9D17C10220C5}" type="presOf" srcId="{C8EB58F3-0464-44B7-AB79-F1F3AABAB1B8}" destId="{E07439B0-3506-4B2F-AF6B-169D137DD3F8}" srcOrd="0" destOrd="0" presId="urn:microsoft.com/office/officeart/2018/2/layout/IconVerticalSolidList"/>
    <dgm:cxn modelId="{0E71F3DE-2869-4FF8-8840-39A338F692D0}" type="presOf" srcId="{0A6722E5-D917-4171-B099-858712A6CE1F}" destId="{C7D0EBAD-386C-4F28-B69C-62909E8868F1}" srcOrd="0" destOrd="0" presId="urn:microsoft.com/office/officeart/2018/2/layout/IconVerticalSolidList"/>
    <dgm:cxn modelId="{F097D696-8A68-44DF-8819-F57B44D8CB8B}" type="presParOf" srcId="{F2AC7839-B03E-4BE6-A357-B91A972A9FBD}" destId="{6C7E563E-6FCE-4B9F-A833-61601BBFF07A}" srcOrd="0" destOrd="0" presId="urn:microsoft.com/office/officeart/2018/2/layout/IconVerticalSolidList"/>
    <dgm:cxn modelId="{E9F63FD3-4DD7-4A2E-9C5D-944AEE377B6D}" type="presParOf" srcId="{6C7E563E-6FCE-4B9F-A833-61601BBFF07A}" destId="{1F023B79-243E-46C1-88EA-A5087481662C}" srcOrd="0" destOrd="0" presId="urn:microsoft.com/office/officeart/2018/2/layout/IconVerticalSolidList"/>
    <dgm:cxn modelId="{FAB4087B-43F8-41E7-9FCF-F0465306CA3F}" type="presParOf" srcId="{6C7E563E-6FCE-4B9F-A833-61601BBFF07A}" destId="{2066190F-4AE5-4216-9255-08137ADB298F}" srcOrd="1" destOrd="0" presId="urn:microsoft.com/office/officeart/2018/2/layout/IconVerticalSolidList"/>
    <dgm:cxn modelId="{31853F82-3A83-4BB0-9A85-F3B00A8B2D76}" type="presParOf" srcId="{6C7E563E-6FCE-4B9F-A833-61601BBFF07A}" destId="{8560E990-2EA5-40FB-8FF1-30AA0F05A0A7}" srcOrd="2" destOrd="0" presId="urn:microsoft.com/office/officeart/2018/2/layout/IconVerticalSolidList"/>
    <dgm:cxn modelId="{D4B1E345-8173-42CF-835D-7D7577B84AD1}" type="presParOf" srcId="{6C7E563E-6FCE-4B9F-A833-61601BBFF07A}" destId="{C7D0EBAD-386C-4F28-B69C-62909E8868F1}" srcOrd="3" destOrd="0" presId="urn:microsoft.com/office/officeart/2018/2/layout/IconVerticalSolidList"/>
    <dgm:cxn modelId="{E89F7BDC-96D6-47F4-BBCA-3083C41B46D7}" type="presParOf" srcId="{F2AC7839-B03E-4BE6-A357-B91A972A9FBD}" destId="{DA29336C-03EB-48D9-BC3C-D56196921D88}" srcOrd="1" destOrd="0" presId="urn:microsoft.com/office/officeart/2018/2/layout/IconVerticalSolidList"/>
    <dgm:cxn modelId="{17B665E6-8CF0-4A1A-9300-AA1F414328D2}" type="presParOf" srcId="{F2AC7839-B03E-4BE6-A357-B91A972A9FBD}" destId="{0031FF57-699A-41AC-B040-6CB29C5E89B9}" srcOrd="2" destOrd="0" presId="urn:microsoft.com/office/officeart/2018/2/layout/IconVerticalSolidList"/>
    <dgm:cxn modelId="{914C3050-C4D2-4001-98C3-DB0093823E25}" type="presParOf" srcId="{0031FF57-699A-41AC-B040-6CB29C5E89B9}" destId="{BF7D4CBD-F0FD-46B0-ABBF-D3F9BDD9ECF7}" srcOrd="0" destOrd="0" presId="urn:microsoft.com/office/officeart/2018/2/layout/IconVerticalSolidList"/>
    <dgm:cxn modelId="{877305D7-BFBB-4A2D-8D23-30F065477D4D}" type="presParOf" srcId="{0031FF57-699A-41AC-B040-6CB29C5E89B9}" destId="{55ED6CC0-0EFE-424D-B8FF-291F2AA1FD25}" srcOrd="1" destOrd="0" presId="urn:microsoft.com/office/officeart/2018/2/layout/IconVerticalSolidList"/>
    <dgm:cxn modelId="{E7C91022-5E90-48AC-81C5-24DD3911AE19}" type="presParOf" srcId="{0031FF57-699A-41AC-B040-6CB29C5E89B9}" destId="{BB96D76D-C613-44B3-8507-5923DB38D89E}" srcOrd="2" destOrd="0" presId="urn:microsoft.com/office/officeart/2018/2/layout/IconVerticalSolidList"/>
    <dgm:cxn modelId="{4A69E143-88EB-478A-BE47-C2270E603F4A}" type="presParOf" srcId="{0031FF57-699A-41AC-B040-6CB29C5E89B9}" destId="{9202030C-C4DC-4564-9707-49567F3FC028}" srcOrd="3" destOrd="0" presId="urn:microsoft.com/office/officeart/2018/2/layout/IconVerticalSolidList"/>
    <dgm:cxn modelId="{B6048ED7-FA52-4E42-8FCF-CEB16444405E}" type="presParOf" srcId="{F2AC7839-B03E-4BE6-A357-B91A972A9FBD}" destId="{C18FC47B-F86F-4085-8D4F-DD01DF7A34BD}" srcOrd="3" destOrd="0" presId="urn:microsoft.com/office/officeart/2018/2/layout/IconVerticalSolidList"/>
    <dgm:cxn modelId="{E3160960-C7A4-4911-BE54-C234938EA062}" type="presParOf" srcId="{F2AC7839-B03E-4BE6-A357-B91A972A9FBD}" destId="{48704F5F-FFD8-4D6E-B31B-19C462100C2D}" srcOrd="4" destOrd="0" presId="urn:microsoft.com/office/officeart/2018/2/layout/IconVerticalSolidList"/>
    <dgm:cxn modelId="{BE90D4C5-9370-4DB3-9D05-725A51A7E1F4}" type="presParOf" srcId="{48704F5F-FFD8-4D6E-B31B-19C462100C2D}" destId="{F4364D30-39EA-47D2-A5EA-27AC87C80983}" srcOrd="0" destOrd="0" presId="urn:microsoft.com/office/officeart/2018/2/layout/IconVerticalSolidList"/>
    <dgm:cxn modelId="{E7922FA7-777D-4D9F-B30A-F33B91A7C414}" type="presParOf" srcId="{48704F5F-FFD8-4D6E-B31B-19C462100C2D}" destId="{9FFC9020-2036-401B-81A9-C162A5103A53}" srcOrd="1" destOrd="0" presId="urn:microsoft.com/office/officeart/2018/2/layout/IconVerticalSolidList"/>
    <dgm:cxn modelId="{17806A54-CBB2-401A-B093-E15B62A5A696}" type="presParOf" srcId="{48704F5F-FFD8-4D6E-B31B-19C462100C2D}" destId="{71537D44-C8FE-448B-AC55-4B6F2E38213B}" srcOrd="2" destOrd="0" presId="urn:microsoft.com/office/officeart/2018/2/layout/IconVerticalSolidList"/>
    <dgm:cxn modelId="{9232263B-A8AA-408F-AEB5-F57F2B4AB00C}" type="presParOf" srcId="{48704F5F-FFD8-4D6E-B31B-19C462100C2D}" destId="{E07439B0-3506-4B2F-AF6B-169D137DD3F8}" srcOrd="3" destOrd="0" presId="urn:microsoft.com/office/officeart/2018/2/layout/IconVerticalSolidList"/>
    <dgm:cxn modelId="{4F3A2F7A-F183-40CA-8EE0-CBF2BBF58640}" type="presParOf" srcId="{F2AC7839-B03E-4BE6-A357-B91A972A9FBD}" destId="{794DE861-5002-4FB6-8D0B-6D69C70592E4}" srcOrd="5" destOrd="0" presId="urn:microsoft.com/office/officeart/2018/2/layout/IconVerticalSolidList"/>
    <dgm:cxn modelId="{316AA710-F485-4422-8642-C9836626934F}" type="presParOf" srcId="{F2AC7839-B03E-4BE6-A357-B91A972A9FBD}" destId="{473DE7BF-95B6-4F83-B380-B3418F6A9AA5}" srcOrd="6" destOrd="0" presId="urn:microsoft.com/office/officeart/2018/2/layout/IconVerticalSolidList"/>
    <dgm:cxn modelId="{06717DF9-C6DA-4522-8E3E-5A1A380641C7}" type="presParOf" srcId="{473DE7BF-95B6-4F83-B380-B3418F6A9AA5}" destId="{CD694851-74B4-461C-9A83-E635DC8D924D}" srcOrd="0" destOrd="0" presId="urn:microsoft.com/office/officeart/2018/2/layout/IconVerticalSolidList"/>
    <dgm:cxn modelId="{DFF9AE89-B50F-4226-8942-CC1921F630CD}" type="presParOf" srcId="{473DE7BF-95B6-4F83-B380-B3418F6A9AA5}" destId="{24E05914-6CED-490F-BB9E-02B9D6FD0B94}" srcOrd="1" destOrd="0" presId="urn:microsoft.com/office/officeart/2018/2/layout/IconVerticalSolidList"/>
    <dgm:cxn modelId="{10BCBFD5-D4E2-4E40-8336-ED3EE07A4687}" type="presParOf" srcId="{473DE7BF-95B6-4F83-B380-B3418F6A9AA5}" destId="{20421166-4241-43D9-B96C-F1243305F42B}" srcOrd="2" destOrd="0" presId="urn:microsoft.com/office/officeart/2018/2/layout/IconVerticalSolidList"/>
    <dgm:cxn modelId="{D45A11AC-AB3E-405E-8248-6B3EECA08C9C}" type="presParOf" srcId="{473DE7BF-95B6-4F83-B380-B3418F6A9AA5}" destId="{25D4E6A8-5680-4A2C-A709-BFE768C6011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901172C-BAF0-4E4C-AF3A-E61D4528A28D}" type="doc">
      <dgm:prSet loTypeId="urn:microsoft.com/office/officeart/2018/2/layout/IconVerticalSolidList" loCatId="icon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D506C57E-8BD2-4EBD-B87C-E57C75F78175}">
      <dgm:prSet/>
      <dgm:spPr>
        <a:ln>
          <a:noFill/>
        </a:ln>
      </dgm:spPr>
      <dgm:t>
        <a:bodyPr/>
        <a:lstStyle/>
        <a:p>
          <a:pPr>
            <a:lnSpc>
              <a:spcPct val="100000"/>
            </a:lnSpc>
          </a:pPr>
          <a:r>
            <a:rPr lang="en-US" b="1" dirty="0"/>
            <a:t>Quiet loyalty -</a:t>
          </a:r>
          <a:r>
            <a:rPr lang="en-US" dirty="0"/>
            <a:t> No response, but paid </a:t>
          </a:r>
        </a:p>
      </dgm:t>
    </dgm:pt>
    <dgm:pt modelId="{00DCBBD3-1741-47F9-8C75-059ACE525C13}" type="parTrans" cxnId="{1A3B05CD-BF7A-4604-8AB7-2E3CC3C5DDC5}">
      <dgm:prSet/>
      <dgm:spPr/>
      <dgm:t>
        <a:bodyPr/>
        <a:lstStyle/>
        <a:p>
          <a:endParaRPr lang="en-US"/>
        </a:p>
      </dgm:t>
    </dgm:pt>
    <dgm:pt modelId="{4425D74C-08BB-426E-8B2C-3EC39A54E4A8}" type="sibTrans" cxnId="{1A3B05CD-BF7A-4604-8AB7-2E3CC3C5DDC5}">
      <dgm:prSet/>
      <dgm:spPr/>
      <dgm:t>
        <a:bodyPr/>
        <a:lstStyle/>
        <a:p>
          <a:endParaRPr lang="en-US"/>
        </a:p>
      </dgm:t>
    </dgm:pt>
    <dgm:pt modelId="{F854419A-42F4-4B45-A1B2-6DD736D0DB63}">
      <dgm:prSet/>
      <dgm:spPr>
        <a:ln>
          <a:noFill/>
        </a:ln>
      </dgm:spPr>
      <dgm:t>
        <a:bodyPr/>
        <a:lstStyle/>
        <a:p>
          <a:pPr>
            <a:lnSpc>
              <a:spcPct val="100000"/>
            </a:lnSpc>
          </a:pPr>
          <a:r>
            <a:rPr lang="en-US" b="1"/>
            <a:t>Appreciation matters - </a:t>
          </a:r>
          <a:r>
            <a:rPr lang="en-US"/>
            <a:t>Thanked us, then paid</a:t>
          </a:r>
        </a:p>
      </dgm:t>
    </dgm:pt>
    <dgm:pt modelId="{6D9031B9-9AB1-4A8C-B51C-DD2E51139114}" type="parTrans" cxnId="{0DF9656B-C0DF-4289-8872-5DC1E02BCACB}">
      <dgm:prSet/>
      <dgm:spPr/>
      <dgm:t>
        <a:bodyPr/>
        <a:lstStyle/>
        <a:p>
          <a:endParaRPr lang="en-US"/>
        </a:p>
      </dgm:t>
    </dgm:pt>
    <dgm:pt modelId="{9CD80A86-1ACB-4C0B-AEA1-A1FC937D170B}" type="sibTrans" cxnId="{0DF9656B-C0DF-4289-8872-5DC1E02BCACB}">
      <dgm:prSet/>
      <dgm:spPr/>
      <dgm:t>
        <a:bodyPr/>
        <a:lstStyle/>
        <a:p>
          <a:endParaRPr lang="en-US"/>
        </a:p>
      </dgm:t>
    </dgm:pt>
    <dgm:pt modelId="{E4DA9637-D732-48CE-97E9-77F34A087758}">
      <dgm:prSet/>
      <dgm:spPr>
        <a:ln>
          <a:noFill/>
        </a:ln>
      </dgm:spPr>
      <dgm:t>
        <a:bodyPr/>
        <a:lstStyle/>
        <a:p>
          <a:pPr>
            <a:lnSpc>
              <a:spcPct val="100000"/>
            </a:lnSpc>
          </a:pPr>
          <a:r>
            <a:rPr lang="en-US" b="1" dirty="0"/>
            <a:t>No relationship beyond dues - </a:t>
          </a:r>
          <a:r>
            <a:rPr lang="en-US" dirty="0"/>
            <a:t>Disconnected EAs/FCs</a:t>
          </a:r>
        </a:p>
      </dgm:t>
    </dgm:pt>
    <dgm:pt modelId="{706CFB68-2E61-4156-B0B2-AD2E249208E7}" type="parTrans" cxnId="{565DE49F-7A9C-4A41-A7E5-C2CC57396950}">
      <dgm:prSet/>
      <dgm:spPr/>
      <dgm:t>
        <a:bodyPr/>
        <a:lstStyle/>
        <a:p>
          <a:endParaRPr lang="en-US"/>
        </a:p>
      </dgm:t>
    </dgm:pt>
    <dgm:pt modelId="{7C550EF2-3CCE-416E-92DE-608BB221BB43}" type="sibTrans" cxnId="{565DE49F-7A9C-4A41-A7E5-C2CC57396950}">
      <dgm:prSet/>
      <dgm:spPr/>
      <dgm:t>
        <a:bodyPr/>
        <a:lstStyle/>
        <a:p>
          <a:endParaRPr lang="en-US"/>
        </a:p>
      </dgm:t>
    </dgm:pt>
    <dgm:pt modelId="{512799A7-1461-4DFB-AA5D-6CEA71A30A55}">
      <dgm:prSet/>
      <dgm:spPr>
        <a:ln>
          <a:noFill/>
        </a:ln>
      </dgm:spPr>
      <dgm:t>
        <a:bodyPr/>
        <a:lstStyle/>
        <a:p>
          <a:pPr>
            <a:lnSpc>
              <a:spcPct val="100000"/>
            </a:lnSpc>
          </a:pPr>
          <a:r>
            <a:rPr lang="en-US" b="1"/>
            <a:t>Needed assistance, not silence - </a:t>
          </a:r>
          <a:r>
            <a:rPr lang="en-US"/>
            <a:t>Financially burdened</a:t>
          </a:r>
        </a:p>
      </dgm:t>
    </dgm:pt>
    <dgm:pt modelId="{43C451C8-44EF-4C86-8D1C-5635B53F30E1}" type="parTrans" cxnId="{659DEEF8-9408-439F-B176-E5D165E1F873}">
      <dgm:prSet/>
      <dgm:spPr/>
      <dgm:t>
        <a:bodyPr/>
        <a:lstStyle/>
        <a:p>
          <a:endParaRPr lang="en-US"/>
        </a:p>
      </dgm:t>
    </dgm:pt>
    <dgm:pt modelId="{AF742AC8-3A91-4EA0-A0CB-B96AA658AE5B}" type="sibTrans" cxnId="{659DEEF8-9408-439F-B176-E5D165E1F873}">
      <dgm:prSet/>
      <dgm:spPr/>
      <dgm:t>
        <a:bodyPr/>
        <a:lstStyle/>
        <a:p>
          <a:endParaRPr lang="en-US"/>
        </a:p>
      </dgm:t>
    </dgm:pt>
    <dgm:pt modelId="{150C71AE-515F-4AE3-9436-29EC8B76BDEA}" type="pres">
      <dgm:prSet presAssocID="{0901172C-BAF0-4E4C-AF3A-E61D4528A28D}" presName="root" presStyleCnt="0">
        <dgm:presLayoutVars>
          <dgm:dir/>
          <dgm:resizeHandles val="exact"/>
        </dgm:presLayoutVars>
      </dgm:prSet>
      <dgm:spPr/>
    </dgm:pt>
    <dgm:pt modelId="{89EF566E-0848-43B2-97BB-5AF4E67F20C4}" type="pres">
      <dgm:prSet presAssocID="{D506C57E-8BD2-4EBD-B87C-E57C75F78175}" presName="compNode" presStyleCnt="0"/>
      <dgm:spPr/>
    </dgm:pt>
    <dgm:pt modelId="{2DD882CC-791C-420B-A45D-9673C4C4E0F7}" type="pres">
      <dgm:prSet presAssocID="{D506C57E-8BD2-4EBD-B87C-E57C75F78175}" presName="bgRect" presStyleLbl="bgShp" presStyleIdx="0" presStyleCnt="4"/>
      <dgm:spPr>
        <a:ln>
          <a:noFill/>
        </a:ln>
      </dgm:spPr>
    </dgm:pt>
    <dgm:pt modelId="{4ABA08E9-878E-482D-8662-4309175E237C}" type="pres">
      <dgm:prSet presAssocID="{D506C57E-8BD2-4EBD-B87C-E57C75F78175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gaphone"/>
        </a:ext>
      </dgm:extLst>
    </dgm:pt>
    <dgm:pt modelId="{149653EE-6B73-4CFB-9748-0B05A1FA4A0B}" type="pres">
      <dgm:prSet presAssocID="{D506C57E-8BD2-4EBD-B87C-E57C75F78175}" presName="spaceRect" presStyleCnt="0"/>
      <dgm:spPr/>
    </dgm:pt>
    <dgm:pt modelId="{BB0759AE-921B-45CC-A344-AF4F8CF781A5}" type="pres">
      <dgm:prSet presAssocID="{D506C57E-8BD2-4EBD-B87C-E57C75F78175}" presName="parTx" presStyleLbl="revTx" presStyleIdx="0" presStyleCnt="4">
        <dgm:presLayoutVars>
          <dgm:chMax val="0"/>
          <dgm:chPref val="0"/>
        </dgm:presLayoutVars>
      </dgm:prSet>
      <dgm:spPr/>
    </dgm:pt>
    <dgm:pt modelId="{9095191A-54EE-4C81-BD1B-4D825A918DF7}" type="pres">
      <dgm:prSet presAssocID="{4425D74C-08BB-426E-8B2C-3EC39A54E4A8}" presName="sibTrans" presStyleCnt="0"/>
      <dgm:spPr/>
    </dgm:pt>
    <dgm:pt modelId="{0AFA0C52-B1A8-4CC3-80CE-1F251C40C64B}" type="pres">
      <dgm:prSet presAssocID="{F854419A-42F4-4B45-A1B2-6DD736D0DB63}" presName="compNode" presStyleCnt="0"/>
      <dgm:spPr/>
    </dgm:pt>
    <dgm:pt modelId="{7FF6D66B-D123-4721-A382-66CB09C2FE59}" type="pres">
      <dgm:prSet presAssocID="{F854419A-42F4-4B45-A1B2-6DD736D0DB63}" presName="bgRect" presStyleLbl="bgShp" presStyleIdx="1" presStyleCnt="4"/>
      <dgm:spPr>
        <a:ln>
          <a:noFill/>
        </a:ln>
      </dgm:spPr>
    </dgm:pt>
    <dgm:pt modelId="{080412F9-6F3B-46AF-B51B-9DC264B30338}" type="pres">
      <dgm:prSet presAssocID="{F854419A-42F4-4B45-A1B2-6DD736D0DB63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llar"/>
        </a:ext>
      </dgm:extLst>
    </dgm:pt>
    <dgm:pt modelId="{352BEA6B-0E83-4CF6-9EDD-B1BE08E9176C}" type="pres">
      <dgm:prSet presAssocID="{F854419A-42F4-4B45-A1B2-6DD736D0DB63}" presName="spaceRect" presStyleCnt="0"/>
      <dgm:spPr/>
    </dgm:pt>
    <dgm:pt modelId="{76B1CA51-845E-4164-A649-849A7610D502}" type="pres">
      <dgm:prSet presAssocID="{F854419A-42F4-4B45-A1B2-6DD736D0DB63}" presName="parTx" presStyleLbl="revTx" presStyleIdx="1" presStyleCnt="4">
        <dgm:presLayoutVars>
          <dgm:chMax val="0"/>
          <dgm:chPref val="0"/>
        </dgm:presLayoutVars>
      </dgm:prSet>
      <dgm:spPr/>
    </dgm:pt>
    <dgm:pt modelId="{198363C1-B4E0-4E57-BDC3-3308D0E777A7}" type="pres">
      <dgm:prSet presAssocID="{9CD80A86-1ACB-4C0B-AEA1-A1FC937D170B}" presName="sibTrans" presStyleCnt="0"/>
      <dgm:spPr/>
    </dgm:pt>
    <dgm:pt modelId="{BBD4A72D-EB1E-4510-BADA-0BF0B674CB8F}" type="pres">
      <dgm:prSet presAssocID="{E4DA9637-D732-48CE-97E9-77F34A087758}" presName="compNode" presStyleCnt="0"/>
      <dgm:spPr/>
    </dgm:pt>
    <dgm:pt modelId="{5C3A01B6-CD0D-40D9-8943-2334F0A8D995}" type="pres">
      <dgm:prSet presAssocID="{E4DA9637-D732-48CE-97E9-77F34A087758}" presName="bgRect" presStyleLbl="bgShp" presStyleIdx="2" presStyleCnt="4"/>
      <dgm:spPr>
        <a:ln>
          <a:noFill/>
        </a:ln>
      </dgm:spPr>
    </dgm:pt>
    <dgm:pt modelId="{BE861AD9-49CF-4262-8A4E-F4E45905BDCA}" type="pres">
      <dgm:prSet presAssocID="{E4DA9637-D732-48CE-97E9-77F34A08775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isconnected"/>
        </a:ext>
      </dgm:extLst>
    </dgm:pt>
    <dgm:pt modelId="{130253B2-6A8D-474D-8CDD-16489BE16D48}" type="pres">
      <dgm:prSet presAssocID="{E4DA9637-D732-48CE-97E9-77F34A087758}" presName="spaceRect" presStyleCnt="0"/>
      <dgm:spPr/>
    </dgm:pt>
    <dgm:pt modelId="{346B705B-0AA5-4B44-8144-86DBC490DA8C}" type="pres">
      <dgm:prSet presAssocID="{E4DA9637-D732-48CE-97E9-77F34A087758}" presName="parTx" presStyleLbl="revTx" presStyleIdx="2" presStyleCnt="4">
        <dgm:presLayoutVars>
          <dgm:chMax val="0"/>
          <dgm:chPref val="0"/>
        </dgm:presLayoutVars>
      </dgm:prSet>
      <dgm:spPr/>
    </dgm:pt>
    <dgm:pt modelId="{D3F3B77B-D11A-4D34-A213-030F0B7ECBA7}" type="pres">
      <dgm:prSet presAssocID="{7C550EF2-3CCE-416E-92DE-608BB221BB43}" presName="sibTrans" presStyleCnt="0"/>
      <dgm:spPr/>
    </dgm:pt>
    <dgm:pt modelId="{F22B6B34-85BE-4B51-8B54-37F2EC56FF21}" type="pres">
      <dgm:prSet presAssocID="{512799A7-1461-4DFB-AA5D-6CEA71A30A55}" presName="compNode" presStyleCnt="0"/>
      <dgm:spPr/>
    </dgm:pt>
    <dgm:pt modelId="{0213FF87-BE17-43A4-9656-81BBB9B8480E}" type="pres">
      <dgm:prSet presAssocID="{512799A7-1461-4DFB-AA5D-6CEA71A30A55}" presName="bgRect" presStyleLbl="bgShp" presStyleIdx="3" presStyleCnt="4"/>
      <dgm:spPr>
        <a:ln>
          <a:noFill/>
        </a:ln>
      </dgm:spPr>
    </dgm:pt>
    <dgm:pt modelId="{19491010-78D2-4D3D-9267-C2D95AB8492D}" type="pres">
      <dgm:prSet presAssocID="{512799A7-1461-4DFB-AA5D-6CEA71A30A55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104EF4F4-60C6-4991-8AAA-C8336D07F797}" type="pres">
      <dgm:prSet presAssocID="{512799A7-1461-4DFB-AA5D-6CEA71A30A55}" presName="spaceRect" presStyleCnt="0"/>
      <dgm:spPr/>
    </dgm:pt>
    <dgm:pt modelId="{4EAFC241-9675-43CF-BDEB-84CC123106E8}" type="pres">
      <dgm:prSet presAssocID="{512799A7-1461-4DFB-AA5D-6CEA71A30A55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B6D66669-BD8B-8C47-B7B2-F08C6EAD08B9}" type="presOf" srcId="{0901172C-BAF0-4E4C-AF3A-E61D4528A28D}" destId="{150C71AE-515F-4AE3-9436-29EC8B76BDEA}" srcOrd="0" destOrd="0" presId="urn:microsoft.com/office/officeart/2018/2/layout/IconVerticalSolidList"/>
    <dgm:cxn modelId="{0DF9656B-C0DF-4289-8872-5DC1E02BCACB}" srcId="{0901172C-BAF0-4E4C-AF3A-E61D4528A28D}" destId="{F854419A-42F4-4B45-A1B2-6DD736D0DB63}" srcOrd="1" destOrd="0" parTransId="{6D9031B9-9AB1-4A8C-B51C-DD2E51139114}" sibTransId="{9CD80A86-1ACB-4C0B-AEA1-A1FC937D170B}"/>
    <dgm:cxn modelId="{88178870-839B-AD48-ADAB-EDBAD0DDF93A}" type="presOf" srcId="{E4DA9637-D732-48CE-97E9-77F34A087758}" destId="{346B705B-0AA5-4B44-8144-86DBC490DA8C}" srcOrd="0" destOrd="0" presId="urn:microsoft.com/office/officeart/2018/2/layout/IconVerticalSolidList"/>
    <dgm:cxn modelId="{11908552-67A7-0348-B2C9-0151609931BD}" type="presOf" srcId="{512799A7-1461-4DFB-AA5D-6CEA71A30A55}" destId="{4EAFC241-9675-43CF-BDEB-84CC123106E8}" srcOrd="0" destOrd="0" presId="urn:microsoft.com/office/officeart/2018/2/layout/IconVerticalSolidList"/>
    <dgm:cxn modelId="{565DE49F-7A9C-4A41-A7E5-C2CC57396950}" srcId="{0901172C-BAF0-4E4C-AF3A-E61D4528A28D}" destId="{E4DA9637-D732-48CE-97E9-77F34A087758}" srcOrd="2" destOrd="0" parTransId="{706CFB68-2E61-4156-B0B2-AD2E249208E7}" sibTransId="{7C550EF2-3CCE-416E-92DE-608BB221BB43}"/>
    <dgm:cxn modelId="{8FEE39C7-2F01-5C43-8B60-BD5F342B2483}" type="presOf" srcId="{D506C57E-8BD2-4EBD-B87C-E57C75F78175}" destId="{BB0759AE-921B-45CC-A344-AF4F8CF781A5}" srcOrd="0" destOrd="0" presId="urn:microsoft.com/office/officeart/2018/2/layout/IconVerticalSolidList"/>
    <dgm:cxn modelId="{1A3B05CD-BF7A-4604-8AB7-2E3CC3C5DDC5}" srcId="{0901172C-BAF0-4E4C-AF3A-E61D4528A28D}" destId="{D506C57E-8BD2-4EBD-B87C-E57C75F78175}" srcOrd="0" destOrd="0" parTransId="{00DCBBD3-1741-47F9-8C75-059ACE525C13}" sibTransId="{4425D74C-08BB-426E-8B2C-3EC39A54E4A8}"/>
    <dgm:cxn modelId="{118437DF-5407-1D4B-AAD0-FF4C34130AB5}" type="presOf" srcId="{F854419A-42F4-4B45-A1B2-6DD736D0DB63}" destId="{76B1CA51-845E-4164-A649-849A7610D502}" srcOrd="0" destOrd="0" presId="urn:microsoft.com/office/officeart/2018/2/layout/IconVerticalSolidList"/>
    <dgm:cxn modelId="{659DEEF8-9408-439F-B176-E5D165E1F873}" srcId="{0901172C-BAF0-4E4C-AF3A-E61D4528A28D}" destId="{512799A7-1461-4DFB-AA5D-6CEA71A30A55}" srcOrd="3" destOrd="0" parTransId="{43C451C8-44EF-4C86-8D1C-5635B53F30E1}" sibTransId="{AF742AC8-3A91-4EA0-A0CB-B96AA658AE5B}"/>
    <dgm:cxn modelId="{88491AF7-1100-6040-A448-E016F5948E17}" type="presParOf" srcId="{150C71AE-515F-4AE3-9436-29EC8B76BDEA}" destId="{89EF566E-0848-43B2-97BB-5AF4E67F20C4}" srcOrd="0" destOrd="0" presId="urn:microsoft.com/office/officeart/2018/2/layout/IconVerticalSolidList"/>
    <dgm:cxn modelId="{7E34FF17-2D34-E546-A319-47AD0507BB26}" type="presParOf" srcId="{89EF566E-0848-43B2-97BB-5AF4E67F20C4}" destId="{2DD882CC-791C-420B-A45D-9673C4C4E0F7}" srcOrd="0" destOrd="0" presId="urn:microsoft.com/office/officeart/2018/2/layout/IconVerticalSolidList"/>
    <dgm:cxn modelId="{8CE40254-DA72-0442-ADAD-EF932685AB26}" type="presParOf" srcId="{89EF566E-0848-43B2-97BB-5AF4E67F20C4}" destId="{4ABA08E9-878E-482D-8662-4309175E237C}" srcOrd="1" destOrd="0" presId="urn:microsoft.com/office/officeart/2018/2/layout/IconVerticalSolidList"/>
    <dgm:cxn modelId="{1787AC48-2000-CD40-BB0D-7108C4C02AEB}" type="presParOf" srcId="{89EF566E-0848-43B2-97BB-5AF4E67F20C4}" destId="{149653EE-6B73-4CFB-9748-0B05A1FA4A0B}" srcOrd="2" destOrd="0" presId="urn:microsoft.com/office/officeart/2018/2/layout/IconVerticalSolidList"/>
    <dgm:cxn modelId="{4AC99AE5-DA46-2E47-8793-68F0077AB7E6}" type="presParOf" srcId="{89EF566E-0848-43B2-97BB-5AF4E67F20C4}" destId="{BB0759AE-921B-45CC-A344-AF4F8CF781A5}" srcOrd="3" destOrd="0" presId="urn:microsoft.com/office/officeart/2018/2/layout/IconVerticalSolidList"/>
    <dgm:cxn modelId="{1437D42C-FB9D-C146-887A-1E0D7AEC989F}" type="presParOf" srcId="{150C71AE-515F-4AE3-9436-29EC8B76BDEA}" destId="{9095191A-54EE-4C81-BD1B-4D825A918DF7}" srcOrd="1" destOrd="0" presId="urn:microsoft.com/office/officeart/2018/2/layout/IconVerticalSolidList"/>
    <dgm:cxn modelId="{588CCE71-EED1-E240-B551-01E231BF3951}" type="presParOf" srcId="{150C71AE-515F-4AE3-9436-29EC8B76BDEA}" destId="{0AFA0C52-B1A8-4CC3-80CE-1F251C40C64B}" srcOrd="2" destOrd="0" presId="urn:microsoft.com/office/officeart/2018/2/layout/IconVerticalSolidList"/>
    <dgm:cxn modelId="{469876CE-DD1B-B441-9887-3D072BA35996}" type="presParOf" srcId="{0AFA0C52-B1A8-4CC3-80CE-1F251C40C64B}" destId="{7FF6D66B-D123-4721-A382-66CB09C2FE59}" srcOrd="0" destOrd="0" presId="urn:microsoft.com/office/officeart/2018/2/layout/IconVerticalSolidList"/>
    <dgm:cxn modelId="{3D7BF80F-3AFA-5149-ABD0-440DA2F406F3}" type="presParOf" srcId="{0AFA0C52-B1A8-4CC3-80CE-1F251C40C64B}" destId="{080412F9-6F3B-46AF-B51B-9DC264B30338}" srcOrd="1" destOrd="0" presId="urn:microsoft.com/office/officeart/2018/2/layout/IconVerticalSolidList"/>
    <dgm:cxn modelId="{CE573343-9AD0-E845-BA89-2ACD2A0E37A6}" type="presParOf" srcId="{0AFA0C52-B1A8-4CC3-80CE-1F251C40C64B}" destId="{352BEA6B-0E83-4CF6-9EDD-B1BE08E9176C}" srcOrd="2" destOrd="0" presId="urn:microsoft.com/office/officeart/2018/2/layout/IconVerticalSolidList"/>
    <dgm:cxn modelId="{7F7D9315-D035-864B-AFE6-B9A881E8DD66}" type="presParOf" srcId="{0AFA0C52-B1A8-4CC3-80CE-1F251C40C64B}" destId="{76B1CA51-845E-4164-A649-849A7610D502}" srcOrd="3" destOrd="0" presId="urn:microsoft.com/office/officeart/2018/2/layout/IconVerticalSolidList"/>
    <dgm:cxn modelId="{E81F7848-E750-B14B-BAC0-7BBF104115B0}" type="presParOf" srcId="{150C71AE-515F-4AE3-9436-29EC8B76BDEA}" destId="{198363C1-B4E0-4E57-BDC3-3308D0E777A7}" srcOrd="3" destOrd="0" presId="urn:microsoft.com/office/officeart/2018/2/layout/IconVerticalSolidList"/>
    <dgm:cxn modelId="{1C45B2B7-7519-A448-A360-DA43D11B7B11}" type="presParOf" srcId="{150C71AE-515F-4AE3-9436-29EC8B76BDEA}" destId="{BBD4A72D-EB1E-4510-BADA-0BF0B674CB8F}" srcOrd="4" destOrd="0" presId="urn:microsoft.com/office/officeart/2018/2/layout/IconVerticalSolidList"/>
    <dgm:cxn modelId="{4FD347CF-821D-C04F-9E40-36DABF4107C2}" type="presParOf" srcId="{BBD4A72D-EB1E-4510-BADA-0BF0B674CB8F}" destId="{5C3A01B6-CD0D-40D9-8943-2334F0A8D995}" srcOrd="0" destOrd="0" presId="urn:microsoft.com/office/officeart/2018/2/layout/IconVerticalSolidList"/>
    <dgm:cxn modelId="{21B57CE9-CADB-504E-87F9-AF50DF526330}" type="presParOf" srcId="{BBD4A72D-EB1E-4510-BADA-0BF0B674CB8F}" destId="{BE861AD9-49CF-4262-8A4E-F4E45905BDCA}" srcOrd="1" destOrd="0" presId="urn:microsoft.com/office/officeart/2018/2/layout/IconVerticalSolidList"/>
    <dgm:cxn modelId="{0E41AA4F-17E1-8745-964B-6B2898D925FA}" type="presParOf" srcId="{BBD4A72D-EB1E-4510-BADA-0BF0B674CB8F}" destId="{130253B2-6A8D-474D-8CDD-16489BE16D48}" srcOrd="2" destOrd="0" presId="urn:microsoft.com/office/officeart/2018/2/layout/IconVerticalSolidList"/>
    <dgm:cxn modelId="{A18870A4-F69A-664D-B472-EE1F73428332}" type="presParOf" srcId="{BBD4A72D-EB1E-4510-BADA-0BF0B674CB8F}" destId="{346B705B-0AA5-4B44-8144-86DBC490DA8C}" srcOrd="3" destOrd="0" presId="urn:microsoft.com/office/officeart/2018/2/layout/IconVerticalSolidList"/>
    <dgm:cxn modelId="{6A61B6DA-D861-A447-962D-D0A592FE2EA2}" type="presParOf" srcId="{150C71AE-515F-4AE3-9436-29EC8B76BDEA}" destId="{D3F3B77B-D11A-4D34-A213-030F0B7ECBA7}" srcOrd="5" destOrd="0" presId="urn:microsoft.com/office/officeart/2018/2/layout/IconVerticalSolidList"/>
    <dgm:cxn modelId="{6D67DE31-17F1-0A46-A13A-434E3B8F7C90}" type="presParOf" srcId="{150C71AE-515F-4AE3-9436-29EC8B76BDEA}" destId="{F22B6B34-85BE-4B51-8B54-37F2EC56FF21}" srcOrd="6" destOrd="0" presId="urn:microsoft.com/office/officeart/2018/2/layout/IconVerticalSolidList"/>
    <dgm:cxn modelId="{CA913C55-2823-4548-9E2C-06C5C373FB1A}" type="presParOf" srcId="{F22B6B34-85BE-4B51-8B54-37F2EC56FF21}" destId="{0213FF87-BE17-43A4-9656-81BBB9B8480E}" srcOrd="0" destOrd="0" presId="urn:microsoft.com/office/officeart/2018/2/layout/IconVerticalSolidList"/>
    <dgm:cxn modelId="{04C59E37-9B0D-8F47-8AAC-80CEA03E3D73}" type="presParOf" srcId="{F22B6B34-85BE-4B51-8B54-37F2EC56FF21}" destId="{19491010-78D2-4D3D-9267-C2D95AB8492D}" srcOrd="1" destOrd="0" presId="urn:microsoft.com/office/officeart/2018/2/layout/IconVerticalSolidList"/>
    <dgm:cxn modelId="{89F59AC6-A807-8540-AF5F-D0DC2E2A7030}" type="presParOf" srcId="{F22B6B34-85BE-4B51-8B54-37F2EC56FF21}" destId="{104EF4F4-60C6-4991-8AAA-C8336D07F797}" srcOrd="2" destOrd="0" presId="urn:microsoft.com/office/officeart/2018/2/layout/IconVerticalSolidList"/>
    <dgm:cxn modelId="{194BD92B-1488-CF48-8CBA-AA2EE828F377}" type="presParOf" srcId="{F22B6B34-85BE-4B51-8B54-37F2EC56FF21}" destId="{4EAFC241-9675-43CF-BDEB-84CC123106E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2276059-8713-4372-A102-244888B77DBA}" type="doc">
      <dgm:prSet loTypeId="urn:microsoft.com/office/officeart/2005/8/layout/radial6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608CD233-9C52-4228-8116-7BF38ECD5537}">
      <dgm:prSet custT="1"/>
      <dgm:spPr/>
      <dgm:t>
        <a:bodyPr/>
        <a:lstStyle/>
        <a:p>
          <a:endParaRPr lang="en-US" sz="1600" dirty="0">
            <a:latin typeface="Avenir Book" panose="02000503020000020003" pitchFamily="2" charset="0"/>
          </a:endParaRPr>
        </a:p>
        <a:p>
          <a:endParaRPr lang="en-US" sz="1600" dirty="0">
            <a:latin typeface="Avenir Book" panose="02000503020000020003" pitchFamily="2" charset="0"/>
          </a:endParaRPr>
        </a:p>
        <a:p>
          <a:endParaRPr lang="en-US" sz="1600" b="1" i="0" dirty="0">
            <a:latin typeface="Avenir Black" panose="02000503020000020003" pitchFamily="2" charset="0"/>
          </a:endParaRPr>
        </a:p>
        <a:p>
          <a:r>
            <a:rPr lang="en-US" sz="1600" b="1" i="0" dirty="0">
              <a:latin typeface="Avenir Black" panose="02000503020000020003" pitchFamily="2" charset="0"/>
            </a:rPr>
            <a:t>CARE MANAGEMENT</a:t>
          </a:r>
        </a:p>
      </dgm:t>
    </dgm:pt>
    <dgm:pt modelId="{75943183-8E43-4649-841D-E7A3920D3C92}" type="parTrans" cxnId="{C4B82FF7-A280-42D3-B102-F7FECAB13054}">
      <dgm:prSet/>
      <dgm:spPr/>
      <dgm:t>
        <a:bodyPr/>
        <a:lstStyle/>
        <a:p>
          <a:endParaRPr lang="en-US">
            <a:latin typeface="Avenir Book" panose="02000503020000020003" pitchFamily="2" charset="0"/>
          </a:endParaRPr>
        </a:p>
      </dgm:t>
    </dgm:pt>
    <dgm:pt modelId="{5FAF5669-37E8-47FA-BFF8-B443DAA815FA}" type="sibTrans" cxnId="{C4B82FF7-A280-42D3-B102-F7FECAB13054}">
      <dgm:prSet/>
      <dgm:spPr/>
      <dgm:t>
        <a:bodyPr/>
        <a:lstStyle/>
        <a:p>
          <a:endParaRPr lang="en-US">
            <a:latin typeface="Avenir Book" panose="02000503020000020003" pitchFamily="2" charset="0"/>
          </a:endParaRPr>
        </a:p>
      </dgm:t>
    </dgm:pt>
    <dgm:pt modelId="{882F6CB0-D188-42F4-9B98-C203379914D2}">
      <dgm:prSet custT="1"/>
      <dgm:spPr/>
      <dgm:t>
        <a:bodyPr/>
        <a:lstStyle/>
        <a:p>
          <a:endParaRPr lang="en-US" sz="1300" b="1" i="0" dirty="0">
            <a:latin typeface="Avenir Black" panose="02000503020000020003" pitchFamily="2" charset="0"/>
          </a:endParaRPr>
        </a:p>
        <a:p>
          <a:endParaRPr lang="en-US" sz="1300" b="1" i="0" dirty="0">
            <a:latin typeface="Avenir Black" panose="02000503020000020003" pitchFamily="2" charset="0"/>
          </a:endParaRPr>
        </a:p>
        <a:p>
          <a:endParaRPr lang="en-US" sz="1300" b="1" i="0" dirty="0">
            <a:latin typeface="Avenir Black" panose="02000503020000020003" pitchFamily="2" charset="0"/>
          </a:endParaRPr>
        </a:p>
        <a:p>
          <a:endParaRPr lang="en-US" sz="1300" b="1" i="0" dirty="0">
            <a:latin typeface="Avenir Black" panose="02000503020000020003" pitchFamily="2" charset="0"/>
          </a:endParaRPr>
        </a:p>
        <a:p>
          <a:r>
            <a:rPr lang="en-US" sz="1600" b="1" i="0" dirty="0">
              <a:latin typeface="Avenir Black" panose="02000503020000020003" pitchFamily="2" charset="0"/>
            </a:rPr>
            <a:t>FINANCIAL ASSISTANCE</a:t>
          </a:r>
        </a:p>
      </dgm:t>
    </dgm:pt>
    <dgm:pt modelId="{EDEA637C-40F3-4CCB-B9A9-2FC40AFF1372}" type="parTrans" cxnId="{B5E137DB-8862-4099-8D13-1B981A7349F1}">
      <dgm:prSet/>
      <dgm:spPr/>
      <dgm:t>
        <a:bodyPr/>
        <a:lstStyle/>
        <a:p>
          <a:endParaRPr lang="en-US">
            <a:latin typeface="Avenir Book" panose="02000503020000020003" pitchFamily="2" charset="0"/>
          </a:endParaRPr>
        </a:p>
      </dgm:t>
    </dgm:pt>
    <dgm:pt modelId="{E3445C10-8CDC-47C5-810E-8E83FD74B00C}" type="sibTrans" cxnId="{B5E137DB-8862-4099-8D13-1B981A7349F1}">
      <dgm:prSet/>
      <dgm:spPr/>
      <dgm:t>
        <a:bodyPr/>
        <a:lstStyle/>
        <a:p>
          <a:endParaRPr lang="en-US">
            <a:latin typeface="Avenir Book" panose="02000503020000020003" pitchFamily="2" charset="0"/>
          </a:endParaRPr>
        </a:p>
      </dgm:t>
    </dgm:pt>
    <dgm:pt modelId="{558281C6-AD15-4D79-8B0F-FA0B822F687B}">
      <dgm:prSet custT="1"/>
      <dgm:spPr/>
      <dgm:t>
        <a:bodyPr/>
        <a:lstStyle/>
        <a:p>
          <a:endParaRPr lang="en-US" sz="1300" dirty="0">
            <a:latin typeface="Avenir Book" panose="02000503020000020003" pitchFamily="2" charset="0"/>
          </a:endParaRPr>
        </a:p>
        <a:p>
          <a:endParaRPr lang="en-US" sz="1300" dirty="0">
            <a:latin typeface="Avenir Book" panose="02000503020000020003" pitchFamily="2" charset="0"/>
          </a:endParaRPr>
        </a:p>
        <a:p>
          <a:endParaRPr lang="en-US" sz="1300" dirty="0">
            <a:latin typeface="Avenir Book" panose="02000503020000020003" pitchFamily="2" charset="0"/>
          </a:endParaRPr>
        </a:p>
        <a:p>
          <a:endParaRPr lang="en-US" sz="1600" b="1" i="0" dirty="0">
            <a:latin typeface="Avenir Black"/>
          </a:endParaRPr>
        </a:p>
        <a:p>
          <a:pPr rtl="0"/>
          <a:r>
            <a:rPr lang="en-US" sz="1600" b="1" i="0" dirty="0">
              <a:latin typeface="Avenir Black"/>
            </a:rPr>
            <a:t>SENIOR HOUSING</a:t>
          </a:r>
        </a:p>
      </dgm:t>
    </dgm:pt>
    <dgm:pt modelId="{1913119B-98EB-4DED-A9DA-FCFF30BE9026}" type="parTrans" cxnId="{2ED0D9EA-3CBA-4A2C-A529-14F88A3D9479}">
      <dgm:prSet/>
      <dgm:spPr/>
      <dgm:t>
        <a:bodyPr/>
        <a:lstStyle/>
        <a:p>
          <a:endParaRPr lang="en-US">
            <a:latin typeface="Avenir Book" panose="02000503020000020003" pitchFamily="2" charset="0"/>
          </a:endParaRPr>
        </a:p>
      </dgm:t>
    </dgm:pt>
    <dgm:pt modelId="{AC0C07AF-CFAD-4CE9-BA87-79647BC5B32B}" type="sibTrans" cxnId="{2ED0D9EA-3CBA-4A2C-A529-14F88A3D9479}">
      <dgm:prSet/>
      <dgm:spPr/>
      <dgm:t>
        <a:bodyPr/>
        <a:lstStyle/>
        <a:p>
          <a:endParaRPr lang="en-US">
            <a:latin typeface="Avenir Book" panose="02000503020000020003" pitchFamily="2" charset="0"/>
          </a:endParaRPr>
        </a:p>
      </dgm:t>
    </dgm:pt>
    <dgm:pt modelId="{EB11B272-2CA0-4943-A60A-D52FC39F87E8}">
      <dgm:prSet custT="1"/>
      <dgm:spPr/>
      <dgm:t>
        <a:bodyPr/>
        <a:lstStyle/>
        <a:p>
          <a:endParaRPr lang="en-US" sz="1600" dirty="0">
            <a:latin typeface="Avenir Book" panose="02000503020000020003" pitchFamily="2" charset="0"/>
          </a:endParaRPr>
        </a:p>
        <a:p>
          <a:endParaRPr lang="en-US" sz="1600" dirty="0">
            <a:latin typeface="Avenir Book" panose="02000503020000020003" pitchFamily="2" charset="0"/>
          </a:endParaRPr>
        </a:p>
        <a:p>
          <a:endParaRPr lang="en-US" sz="1600" dirty="0">
            <a:latin typeface="Avenir Book" panose="02000503020000020003" pitchFamily="2" charset="0"/>
          </a:endParaRPr>
        </a:p>
        <a:p>
          <a:r>
            <a:rPr lang="en-US" sz="1600" b="1" i="0" dirty="0">
              <a:latin typeface="Avenir Black" panose="02000503020000020003" pitchFamily="2" charset="0"/>
            </a:rPr>
            <a:t>EMERGENCY ASSISTANCE</a:t>
          </a:r>
        </a:p>
      </dgm:t>
    </dgm:pt>
    <dgm:pt modelId="{8324DC29-8885-46AC-BC79-7DA24C721685}" type="parTrans" cxnId="{43BA18E3-B6F2-45BC-8C27-360721573B5F}">
      <dgm:prSet/>
      <dgm:spPr/>
      <dgm:t>
        <a:bodyPr/>
        <a:lstStyle/>
        <a:p>
          <a:endParaRPr lang="en-US">
            <a:latin typeface="Avenir Book" panose="02000503020000020003" pitchFamily="2" charset="0"/>
          </a:endParaRPr>
        </a:p>
      </dgm:t>
    </dgm:pt>
    <dgm:pt modelId="{D8E2DFA5-DBC8-4BF8-A841-DE5B16872160}" type="sibTrans" cxnId="{43BA18E3-B6F2-45BC-8C27-360721573B5F}">
      <dgm:prSet/>
      <dgm:spPr/>
      <dgm:t>
        <a:bodyPr/>
        <a:lstStyle/>
        <a:p>
          <a:endParaRPr lang="en-US">
            <a:latin typeface="Avenir Book" panose="02000503020000020003" pitchFamily="2" charset="0"/>
          </a:endParaRPr>
        </a:p>
      </dgm:t>
    </dgm:pt>
    <dgm:pt modelId="{D75CE718-FF45-4085-9B68-D395309261F5}">
      <dgm:prSet custT="1"/>
      <dgm:spPr/>
      <dgm:t>
        <a:bodyPr/>
        <a:lstStyle/>
        <a:p>
          <a:r>
            <a:rPr lang="en-US" sz="1800" b="1" i="0" dirty="0">
              <a:latin typeface="Avenir Black" panose="02000503020000020003" pitchFamily="2" charset="0"/>
            </a:rPr>
            <a:t>AGE-APPROPRIATE PROGRAMS</a:t>
          </a:r>
        </a:p>
      </dgm:t>
    </dgm:pt>
    <dgm:pt modelId="{9DD6A7C6-272F-4EE6-86BE-B04AC3727BD5}" type="parTrans" cxnId="{9DEE1522-711A-43C7-8A83-4CBF054DF9FA}">
      <dgm:prSet/>
      <dgm:spPr/>
      <dgm:t>
        <a:bodyPr/>
        <a:lstStyle/>
        <a:p>
          <a:endParaRPr lang="en-US">
            <a:latin typeface="Avenir Book" panose="02000503020000020003" pitchFamily="2" charset="0"/>
          </a:endParaRPr>
        </a:p>
      </dgm:t>
    </dgm:pt>
    <dgm:pt modelId="{A5BBAFB7-2962-4D40-80F3-688D1FD576A2}" type="sibTrans" cxnId="{9DEE1522-711A-43C7-8A83-4CBF054DF9FA}">
      <dgm:prSet/>
      <dgm:spPr/>
      <dgm:t>
        <a:bodyPr/>
        <a:lstStyle/>
        <a:p>
          <a:endParaRPr lang="en-US">
            <a:latin typeface="Avenir Book" panose="02000503020000020003" pitchFamily="2" charset="0"/>
          </a:endParaRPr>
        </a:p>
      </dgm:t>
    </dgm:pt>
    <dgm:pt modelId="{A4109B12-68A6-C647-A0E7-3F067BE7309E}" type="pres">
      <dgm:prSet presAssocID="{B2276059-8713-4372-A102-244888B77DBA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FC60E1D-135C-4E41-92E7-39E2262B9B9D}" type="pres">
      <dgm:prSet presAssocID="{D75CE718-FF45-4085-9B68-D395309261F5}" presName="centerShape" presStyleLbl="node0" presStyleIdx="0" presStyleCnt="1" custScaleX="120750" custScaleY="120750"/>
      <dgm:spPr/>
    </dgm:pt>
    <dgm:pt modelId="{1170219F-9795-7041-9427-3AA83086190D}" type="pres">
      <dgm:prSet presAssocID="{608CD233-9C52-4228-8116-7BF38ECD5537}" presName="node" presStyleLbl="node1" presStyleIdx="0" presStyleCnt="4" custScaleX="152015" custScaleY="152015">
        <dgm:presLayoutVars>
          <dgm:bulletEnabled val="1"/>
        </dgm:presLayoutVars>
      </dgm:prSet>
      <dgm:spPr/>
    </dgm:pt>
    <dgm:pt modelId="{4A16497D-11C3-9643-81F6-61B941214E86}" type="pres">
      <dgm:prSet presAssocID="{608CD233-9C52-4228-8116-7BF38ECD5537}" presName="dummy" presStyleCnt="0"/>
      <dgm:spPr/>
    </dgm:pt>
    <dgm:pt modelId="{83279A18-C888-184D-9666-0C2F29858350}" type="pres">
      <dgm:prSet presAssocID="{5FAF5669-37E8-47FA-BFF8-B443DAA815FA}" presName="sibTrans" presStyleLbl="sibTrans2D1" presStyleIdx="0" presStyleCnt="4"/>
      <dgm:spPr/>
    </dgm:pt>
    <dgm:pt modelId="{12E91AA8-FB6A-B24F-AC7C-E610D9AD518C}" type="pres">
      <dgm:prSet presAssocID="{882F6CB0-D188-42F4-9B98-C203379914D2}" presName="node" presStyleLbl="node1" presStyleIdx="1" presStyleCnt="4" custScaleX="152015" custScaleY="152015">
        <dgm:presLayoutVars>
          <dgm:bulletEnabled val="1"/>
        </dgm:presLayoutVars>
      </dgm:prSet>
      <dgm:spPr/>
    </dgm:pt>
    <dgm:pt modelId="{4671A3E7-5DB7-7D42-8074-7274684EB1B7}" type="pres">
      <dgm:prSet presAssocID="{882F6CB0-D188-42F4-9B98-C203379914D2}" presName="dummy" presStyleCnt="0"/>
      <dgm:spPr/>
    </dgm:pt>
    <dgm:pt modelId="{1DB20008-C12E-7A4A-8BEE-B98B5728A756}" type="pres">
      <dgm:prSet presAssocID="{E3445C10-8CDC-47C5-810E-8E83FD74B00C}" presName="sibTrans" presStyleLbl="sibTrans2D1" presStyleIdx="1" presStyleCnt="4"/>
      <dgm:spPr/>
    </dgm:pt>
    <dgm:pt modelId="{36A3BE0B-827C-DF4B-89F5-D2D97A7DC48F}" type="pres">
      <dgm:prSet presAssocID="{558281C6-AD15-4D79-8B0F-FA0B822F687B}" presName="node" presStyleLbl="node1" presStyleIdx="2" presStyleCnt="4" custScaleX="152015" custScaleY="152015">
        <dgm:presLayoutVars>
          <dgm:bulletEnabled val="1"/>
        </dgm:presLayoutVars>
      </dgm:prSet>
      <dgm:spPr/>
    </dgm:pt>
    <dgm:pt modelId="{E04A8630-660A-9947-8CE0-84F941F7F870}" type="pres">
      <dgm:prSet presAssocID="{558281C6-AD15-4D79-8B0F-FA0B822F687B}" presName="dummy" presStyleCnt="0"/>
      <dgm:spPr/>
    </dgm:pt>
    <dgm:pt modelId="{78627A01-5F6A-9643-BD0B-4712BF91FF85}" type="pres">
      <dgm:prSet presAssocID="{AC0C07AF-CFAD-4CE9-BA87-79647BC5B32B}" presName="sibTrans" presStyleLbl="sibTrans2D1" presStyleIdx="2" presStyleCnt="4"/>
      <dgm:spPr/>
    </dgm:pt>
    <dgm:pt modelId="{0458512B-F3DE-444F-9FF0-17EAFA0BF0C2}" type="pres">
      <dgm:prSet presAssocID="{EB11B272-2CA0-4943-A60A-D52FC39F87E8}" presName="node" presStyleLbl="node1" presStyleIdx="3" presStyleCnt="4" custScaleX="152015" custScaleY="152015">
        <dgm:presLayoutVars>
          <dgm:bulletEnabled val="1"/>
        </dgm:presLayoutVars>
      </dgm:prSet>
      <dgm:spPr/>
    </dgm:pt>
    <dgm:pt modelId="{7FDCBE06-B39A-5B45-A77C-C89F0FAB0EF2}" type="pres">
      <dgm:prSet presAssocID="{EB11B272-2CA0-4943-A60A-D52FC39F87E8}" presName="dummy" presStyleCnt="0"/>
      <dgm:spPr/>
    </dgm:pt>
    <dgm:pt modelId="{460A4B33-466C-564D-A39C-5F17F21FB707}" type="pres">
      <dgm:prSet presAssocID="{D8E2DFA5-DBC8-4BF8-A841-DE5B16872160}" presName="sibTrans" presStyleLbl="sibTrans2D1" presStyleIdx="3" presStyleCnt="4"/>
      <dgm:spPr/>
    </dgm:pt>
  </dgm:ptLst>
  <dgm:cxnLst>
    <dgm:cxn modelId="{9DEE1522-711A-43C7-8A83-4CBF054DF9FA}" srcId="{B2276059-8713-4372-A102-244888B77DBA}" destId="{D75CE718-FF45-4085-9B68-D395309261F5}" srcOrd="0" destOrd="0" parTransId="{9DD6A7C6-272F-4EE6-86BE-B04AC3727BD5}" sibTransId="{A5BBAFB7-2962-4D40-80F3-688D1FD576A2}"/>
    <dgm:cxn modelId="{97EBD042-3FE4-4142-BC1C-3E985AFD2EFF}" type="presOf" srcId="{608CD233-9C52-4228-8116-7BF38ECD5537}" destId="{1170219F-9795-7041-9427-3AA83086190D}" srcOrd="0" destOrd="0" presId="urn:microsoft.com/office/officeart/2005/8/layout/radial6"/>
    <dgm:cxn modelId="{A24A7045-419F-3246-9B2A-3004895E54F8}" type="presOf" srcId="{D75CE718-FF45-4085-9B68-D395309261F5}" destId="{FFC60E1D-135C-4E41-92E7-39E2262B9B9D}" srcOrd="0" destOrd="0" presId="urn:microsoft.com/office/officeart/2005/8/layout/radial6"/>
    <dgm:cxn modelId="{1DCEDB73-8ED5-E646-BC90-7CD8A1153F08}" type="presOf" srcId="{AC0C07AF-CFAD-4CE9-BA87-79647BC5B32B}" destId="{78627A01-5F6A-9643-BD0B-4712BF91FF85}" srcOrd="0" destOrd="0" presId="urn:microsoft.com/office/officeart/2005/8/layout/radial6"/>
    <dgm:cxn modelId="{DC14047C-7918-A245-8524-CF7AC865DEAB}" type="presOf" srcId="{882F6CB0-D188-42F4-9B98-C203379914D2}" destId="{12E91AA8-FB6A-B24F-AC7C-E610D9AD518C}" srcOrd="0" destOrd="0" presId="urn:microsoft.com/office/officeart/2005/8/layout/radial6"/>
    <dgm:cxn modelId="{612C1C8C-895B-8949-BF8D-7908C7F0C3CE}" type="presOf" srcId="{D8E2DFA5-DBC8-4BF8-A841-DE5B16872160}" destId="{460A4B33-466C-564D-A39C-5F17F21FB707}" srcOrd="0" destOrd="0" presId="urn:microsoft.com/office/officeart/2005/8/layout/radial6"/>
    <dgm:cxn modelId="{5331548F-7237-6F44-B4F0-A6F419E9C272}" type="presOf" srcId="{B2276059-8713-4372-A102-244888B77DBA}" destId="{A4109B12-68A6-C647-A0E7-3F067BE7309E}" srcOrd="0" destOrd="0" presId="urn:microsoft.com/office/officeart/2005/8/layout/radial6"/>
    <dgm:cxn modelId="{3C58A1B2-6EDB-FB49-81D0-45ED13D0C27F}" type="presOf" srcId="{E3445C10-8CDC-47C5-810E-8E83FD74B00C}" destId="{1DB20008-C12E-7A4A-8BEE-B98B5728A756}" srcOrd="0" destOrd="0" presId="urn:microsoft.com/office/officeart/2005/8/layout/radial6"/>
    <dgm:cxn modelId="{C895BFB6-3BD0-BE40-B16E-4EFEAF53D338}" type="presOf" srcId="{5FAF5669-37E8-47FA-BFF8-B443DAA815FA}" destId="{83279A18-C888-184D-9666-0C2F29858350}" srcOrd="0" destOrd="0" presId="urn:microsoft.com/office/officeart/2005/8/layout/radial6"/>
    <dgm:cxn modelId="{ED8B74C7-B2B8-844A-BCF3-47222CC5E6CD}" type="presOf" srcId="{EB11B272-2CA0-4943-A60A-D52FC39F87E8}" destId="{0458512B-F3DE-444F-9FF0-17EAFA0BF0C2}" srcOrd="0" destOrd="0" presId="urn:microsoft.com/office/officeart/2005/8/layout/radial6"/>
    <dgm:cxn modelId="{B5E137DB-8862-4099-8D13-1B981A7349F1}" srcId="{D75CE718-FF45-4085-9B68-D395309261F5}" destId="{882F6CB0-D188-42F4-9B98-C203379914D2}" srcOrd="1" destOrd="0" parTransId="{EDEA637C-40F3-4CCB-B9A9-2FC40AFF1372}" sibTransId="{E3445C10-8CDC-47C5-810E-8E83FD74B00C}"/>
    <dgm:cxn modelId="{43BA18E3-B6F2-45BC-8C27-360721573B5F}" srcId="{D75CE718-FF45-4085-9B68-D395309261F5}" destId="{EB11B272-2CA0-4943-A60A-D52FC39F87E8}" srcOrd="3" destOrd="0" parTransId="{8324DC29-8885-46AC-BC79-7DA24C721685}" sibTransId="{D8E2DFA5-DBC8-4BF8-A841-DE5B16872160}"/>
    <dgm:cxn modelId="{C4658EE4-075C-7246-AA47-B225114CD514}" type="presOf" srcId="{558281C6-AD15-4D79-8B0F-FA0B822F687B}" destId="{36A3BE0B-827C-DF4B-89F5-D2D97A7DC48F}" srcOrd="0" destOrd="0" presId="urn:microsoft.com/office/officeart/2005/8/layout/radial6"/>
    <dgm:cxn modelId="{2ED0D9EA-3CBA-4A2C-A529-14F88A3D9479}" srcId="{D75CE718-FF45-4085-9B68-D395309261F5}" destId="{558281C6-AD15-4D79-8B0F-FA0B822F687B}" srcOrd="2" destOrd="0" parTransId="{1913119B-98EB-4DED-A9DA-FCFF30BE9026}" sibTransId="{AC0C07AF-CFAD-4CE9-BA87-79647BC5B32B}"/>
    <dgm:cxn modelId="{C4B82FF7-A280-42D3-B102-F7FECAB13054}" srcId="{D75CE718-FF45-4085-9B68-D395309261F5}" destId="{608CD233-9C52-4228-8116-7BF38ECD5537}" srcOrd="0" destOrd="0" parTransId="{75943183-8E43-4649-841D-E7A3920D3C92}" sibTransId="{5FAF5669-37E8-47FA-BFF8-B443DAA815FA}"/>
    <dgm:cxn modelId="{E7E47C23-5EA0-EA43-85AC-C87AB8F32581}" type="presParOf" srcId="{A4109B12-68A6-C647-A0E7-3F067BE7309E}" destId="{FFC60E1D-135C-4E41-92E7-39E2262B9B9D}" srcOrd="0" destOrd="0" presId="urn:microsoft.com/office/officeart/2005/8/layout/radial6"/>
    <dgm:cxn modelId="{73601F4C-BB5F-2642-A512-FE919F8B29BF}" type="presParOf" srcId="{A4109B12-68A6-C647-A0E7-3F067BE7309E}" destId="{1170219F-9795-7041-9427-3AA83086190D}" srcOrd="1" destOrd="0" presId="urn:microsoft.com/office/officeart/2005/8/layout/radial6"/>
    <dgm:cxn modelId="{5B75C518-8BB6-7447-897A-631DDAE83136}" type="presParOf" srcId="{A4109B12-68A6-C647-A0E7-3F067BE7309E}" destId="{4A16497D-11C3-9643-81F6-61B941214E86}" srcOrd="2" destOrd="0" presId="urn:microsoft.com/office/officeart/2005/8/layout/radial6"/>
    <dgm:cxn modelId="{C55EBCC4-9AD9-5546-B56E-7BA112417F7C}" type="presParOf" srcId="{A4109B12-68A6-C647-A0E7-3F067BE7309E}" destId="{83279A18-C888-184D-9666-0C2F29858350}" srcOrd="3" destOrd="0" presId="urn:microsoft.com/office/officeart/2005/8/layout/radial6"/>
    <dgm:cxn modelId="{14792886-7905-4346-8FF2-BF8D540F5468}" type="presParOf" srcId="{A4109B12-68A6-C647-A0E7-3F067BE7309E}" destId="{12E91AA8-FB6A-B24F-AC7C-E610D9AD518C}" srcOrd="4" destOrd="0" presId="urn:microsoft.com/office/officeart/2005/8/layout/radial6"/>
    <dgm:cxn modelId="{22238DF4-9AE3-1345-A0FD-536D2E8118E5}" type="presParOf" srcId="{A4109B12-68A6-C647-A0E7-3F067BE7309E}" destId="{4671A3E7-5DB7-7D42-8074-7274684EB1B7}" srcOrd="5" destOrd="0" presId="urn:microsoft.com/office/officeart/2005/8/layout/radial6"/>
    <dgm:cxn modelId="{B64EFF2F-F366-FB42-B8EF-B81713D012C3}" type="presParOf" srcId="{A4109B12-68A6-C647-A0E7-3F067BE7309E}" destId="{1DB20008-C12E-7A4A-8BEE-B98B5728A756}" srcOrd="6" destOrd="0" presId="urn:microsoft.com/office/officeart/2005/8/layout/radial6"/>
    <dgm:cxn modelId="{7CF065F2-6267-FF49-B6AF-B70B8F8CF0C8}" type="presParOf" srcId="{A4109B12-68A6-C647-A0E7-3F067BE7309E}" destId="{36A3BE0B-827C-DF4B-89F5-D2D97A7DC48F}" srcOrd="7" destOrd="0" presId="urn:microsoft.com/office/officeart/2005/8/layout/radial6"/>
    <dgm:cxn modelId="{95D0260B-DD2D-7049-8EA5-65DA9F14B626}" type="presParOf" srcId="{A4109B12-68A6-C647-A0E7-3F067BE7309E}" destId="{E04A8630-660A-9947-8CE0-84F941F7F870}" srcOrd="8" destOrd="0" presId="urn:microsoft.com/office/officeart/2005/8/layout/radial6"/>
    <dgm:cxn modelId="{0192D370-25BC-424F-9BB3-41B86D636EAD}" type="presParOf" srcId="{A4109B12-68A6-C647-A0E7-3F067BE7309E}" destId="{78627A01-5F6A-9643-BD0B-4712BF91FF85}" srcOrd="9" destOrd="0" presId="urn:microsoft.com/office/officeart/2005/8/layout/radial6"/>
    <dgm:cxn modelId="{966E3FC5-D412-694D-9AF0-9D50E39C1F65}" type="presParOf" srcId="{A4109B12-68A6-C647-A0E7-3F067BE7309E}" destId="{0458512B-F3DE-444F-9FF0-17EAFA0BF0C2}" srcOrd="10" destOrd="0" presId="urn:microsoft.com/office/officeart/2005/8/layout/radial6"/>
    <dgm:cxn modelId="{AB8B721F-5267-8E42-B34D-88B5F8C83C8B}" type="presParOf" srcId="{A4109B12-68A6-C647-A0E7-3F067BE7309E}" destId="{7FDCBE06-B39A-5B45-A77C-C89F0FAB0EF2}" srcOrd="11" destOrd="0" presId="urn:microsoft.com/office/officeart/2005/8/layout/radial6"/>
    <dgm:cxn modelId="{E3F49779-32A0-BF45-B0D5-447E116AA7E8}" type="presParOf" srcId="{A4109B12-68A6-C647-A0E7-3F067BE7309E}" destId="{460A4B33-466C-564D-A39C-5F17F21FB707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F4D27EF-F253-4ECE-A619-7FC180B74CBE}" type="doc">
      <dgm:prSet loTypeId="urn:microsoft.com/office/officeart/2018/2/layout/IconLabelList" loCatId="icon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n-US"/>
        </a:p>
      </dgm:t>
    </dgm:pt>
    <dgm:pt modelId="{0BE17EA3-AF07-41B4-844E-445FD376C16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Lead with care, not consequences.</a:t>
          </a:r>
        </a:p>
      </dgm:t>
    </dgm:pt>
    <dgm:pt modelId="{FA702F47-7F8F-4FCC-93D0-1CA537571F50}" type="parTrans" cxnId="{BCF63DDB-1452-470F-9CBB-7F302BE21151}">
      <dgm:prSet/>
      <dgm:spPr/>
      <dgm:t>
        <a:bodyPr/>
        <a:lstStyle/>
        <a:p>
          <a:endParaRPr lang="en-US"/>
        </a:p>
      </dgm:t>
    </dgm:pt>
    <dgm:pt modelId="{EEB10704-0FC3-4209-9FA6-CC096687FBEF}" type="sibTrans" cxnId="{BCF63DDB-1452-470F-9CBB-7F302BE21151}">
      <dgm:prSet/>
      <dgm:spPr/>
      <dgm:t>
        <a:bodyPr/>
        <a:lstStyle/>
        <a:p>
          <a:endParaRPr lang="en-US"/>
        </a:p>
      </dgm:t>
    </dgm:pt>
    <dgm:pt modelId="{FF2B03C9-832D-4792-9528-E5E866D905D4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“We miss you” vs. “Pay or be suspended.”</a:t>
          </a:r>
        </a:p>
      </dgm:t>
    </dgm:pt>
    <dgm:pt modelId="{3C3CE3CC-3909-4CDE-8A17-D93F391C757E}" type="parTrans" cxnId="{E870BC25-A420-4F77-A0E0-FB25C3DE8120}">
      <dgm:prSet/>
      <dgm:spPr/>
      <dgm:t>
        <a:bodyPr/>
        <a:lstStyle/>
        <a:p>
          <a:endParaRPr lang="en-US"/>
        </a:p>
      </dgm:t>
    </dgm:pt>
    <dgm:pt modelId="{63B61F06-7091-4E25-8DEA-E16704F35F4E}" type="sibTrans" cxnId="{E870BC25-A420-4F77-A0E0-FB25C3DE8120}">
      <dgm:prSet/>
      <dgm:spPr/>
      <dgm:t>
        <a:bodyPr/>
        <a:lstStyle/>
        <a:p>
          <a:endParaRPr lang="en-US"/>
        </a:p>
      </dgm:t>
    </dgm:pt>
    <dgm:pt modelId="{697CE654-1B54-40D9-BEA5-C81B62E4A100}" type="pres">
      <dgm:prSet presAssocID="{6F4D27EF-F253-4ECE-A619-7FC180B74CBE}" presName="root" presStyleCnt="0">
        <dgm:presLayoutVars>
          <dgm:dir/>
          <dgm:resizeHandles val="exact"/>
        </dgm:presLayoutVars>
      </dgm:prSet>
      <dgm:spPr/>
    </dgm:pt>
    <dgm:pt modelId="{A6033572-A0A1-4AF8-93CD-0820E69C1158}" type="pres">
      <dgm:prSet presAssocID="{0BE17EA3-AF07-41B4-844E-445FD376C160}" presName="compNode" presStyleCnt="0"/>
      <dgm:spPr/>
    </dgm:pt>
    <dgm:pt modelId="{18B5EA7D-8809-4250-8D63-B0EA7010ACB3}" type="pres">
      <dgm:prSet presAssocID="{0BE17EA3-AF07-41B4-844E-445FD376C160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Relationship"/>
        </a:ext>
      </dgm:extLst>
    </dgm:pt>
    <dgm:pt modelId="{913B95C8-A6AE-411A-8C32-6D9B4CAB5DDA}" type="pres">
      <dgm:prSet presAssocID="{0BE17EA3-AF07-41B4-844E-445FD376C160}" presName="spaceRect" presStyleCnt="0"/>
      <dgm:spPr/>
    </dgm:pt>
    <dgm:pt modelId="{140D90B1-0FD1-495E-B7AC-BDB1790D2502}" type="pres">
      <dgm:prSet presAssocID="{0BE17EA3-AF07-41B4-844E-445FD376C160}" presName="textRect" presStyleLbl="revTx" presStyleIdx="0" presStyleCnt="2">
        <dgm:presLayoutVars>
          <dgm:chMax val="1"/>
          <dgm:chPref val="1"/>
        </dgm:presLayoutVars>
      </dgm:prSet>
      <dgm:spPr/>
    </dgm:pt>
    <dgm:pt modelId="{D95D54C1-9589-46CC-BA58-851A316C9835}" type="pres">
      <dgm:prSet presAssocID="{EEB10704-0FC3-4209-9FA6-CC096687FBEF}" presName="sibTrans" presStyleCnt="0"/>
      <dgm:spPr/>
    </dgm:pt>
    <dgm:pt modelId="{7DBE5916-1369-4639-91BE-091D88849E8E}" type="pres">
      <dgm:prSet presAssocID="{FF2B03C9-832D-4792-9528-E5E866D905D4}" presName="compNode" presStyleCnt="0"/>
      <dgm:spPr/>
    </dgm:pt>
    <dgm:pt modelId="{9CACB00B-E833-48B4-91FB-5CC08CC2162E}" type="pres">
      <dgm:prSet presAssocID="{FF2B03C9-832D-4792-9528-E5E866D905D4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Fingerprint"/>
        </a:ext>
      </dgm:extLst>
    </dgm:pt>
    <dgm:pt modelId="{3FE6783E-D4B3-4ED1-B2B5-E6997A5EFE37}" type="pres">
      <dgm:prSet presAssocID="{FF2B03C9-832D-4792-9528-E5E866D905D4}" presName="spaceRect" presStyleCnt="0"/>
      <dgm:spPr/>
    </dgm:pt>
    <dgm:pt modelId="{CADD7A20-0E86-41FC-A71E-86517153D7F4}" type="pres">
      <dgm:prSet presAssocID="{FF2B03C9-832D-4792-9528-E5E866D905D4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5B8FAA0F-D965-46D8-A53A-CF2448A2FE38}" type="presOf" srcId="{0BE17EA3-AF07-41B4-844E-445FD376C160}" destId="{140D90B1-0FD1-495E-B7AC-BDB1790D2502}" srcOrd="0" destOrd="0" presId="urn:microsoft.com/office/officeart/2018/2/layout/IconLabelList"/>
    <dgm:cxn modelId="{E870BC25-A420-4F77-A0E0-FB25C3DE8120}" srcId="{6F4D27EF-F253-4ECE-A619-7FC180B74CBE}" destId="{FF2B03C9-832D-4792-9528-E5E866D905D4}" srcOrd="1" destOrd="0" parTransId="{3C3CE3CC-3909-4CDE-8A17-D93F391C757E}" sibTransId="{63B61F06-7091-4E25-8DEA-E16704F35F4E}"/>
    <dgm:cxn modelId="{B5B27137-6446-4637-A232-12F9C66296B2}" type="presOf" srcId="{6F4D27EF-F253-4ECE-A619-7FC180B74CBE}" destId="{697CE654-1B54-40D9-BEA5-C81B62E4A100}" srcOrd="0" destOrd="0" presId="urn:microsoft.com/office/officeart/2018/2/layout/IconLabelList"/>
    <dgm:cxn modelId="{D80B43AE-7119-4D96-AA10-038D11150424}" type="presOf" srcId="{FF2B03C9-832D-4792-9528-E5E866D905D4}" destId="{CADD7A20-0E86-41FC-A71E-86517153D7F4}" srcOrd="0" destOrd="0" presId="urn:microsoft.com/office/officeart/2018/2/layout/IconLabelList"/>
    <dgm:cxn modelId="{BCF63DDB-1452-470F-9CBB-7F302BE21151}" srcId="{6F4D27EF-F253-4ECE-A619-7FC180B74CBE}" destId="{0BE17EA3-AF07-41B4-844E-445FD376C160}" srcOrd="0" destOrd="0" parTransId="{FA702F47-7F8F-4FCC-93D0-1CA537571F50}" sibTransId="{EEB10704-0FC3-4209-9FA6-CC096687FBEF}"/>
    <dgm:cxn modelId="{FB9DBA0A-662D-46BF-8455-4102413E79C8}" type="presParOf" srcId="{697CE654-1B54-40D9-BEA5-C81B62E4A100}" destId="{A6033572-A0A1-4AF8-93CD-0820E69C1158}" srcOrd="0" destOrd="0" presId="urn:microsoft.com/office/officeart/2018/2/layout/IconLabelList"/>
    <dgm:cxn modelId="{1EBDB257-9BC4-409F-BA20-E6B1F838D674}" type="presParOf" srcId="{A6033572-A0A1-4AF8-93CD-0820E69C1158}" destId="{18B5EA7D-8809-4250-8D63-B0EA7010ACB3}" srcOrd="0" destOrd="0" presId="urn:microsoft.com/office/officeart/2018/2/layout/IconLabelList"/>
    <dgm:cxn modelId="{1F72A24D-F6AF-42FD-895A-B56B3C7F285F}" type="presParOf" srcId="{A6033572-A0A1-4AF8-93CD-0820E69C1158}" destId="{913B95C8-A6AE-411A-8C32-6D9B4CAB5DDA}" srcOrd="1" destOrd="0" presId="urn:microsoft.com/office/officeart/2018/2/layout/IconLabelList"/>
    <dgm:cxn modelId="{BE654E22-05B9-4701-9A32-C9BA372AC0BA}" type="presParOf" srcId="{A6033572-A0A1-4AF8-93CD-0820E69C1158}" destId="{140D90B1-0FD1-495E-B7AC-BDB1790D2502}" srcOrd="2" destOrd="0" presId="urn:microsoft.com/office/officeart/2018/2/layout/IconLabelList"/>
    <dgm:cxn modelId="{267AA370-44F2-4FF1-8AC4-9F044D0206E7}" type="presParOf" srcId="{697CE654-1B54-40D9-BEA5-C81B62E4A100}" destId="{D95D54C1-9589-46CC-BA58-851A316C9835}" srcOrd="1" destOrd="0" presId="urn:microsoft.com/office/officeart/2018/2/layout/IconLabelList"/>
    <dgm:cxn modelId="{D17E166B-DF45-43CD-A655-F56C323F8476}" type="presParOf" srcId="{697CE654-1B54-40D9-BEA5-C81B62E4A100}" destId="{7DBE5916-1369-4639-91BE-091D88849E8E}" srcOrd="2" destOrd="0" presId="urn:microsoft.com/office/officeart/2018/2/layout/IconLabelList"/>
    <dgm:cxn modelId="{C2823747-2F77-4379-9318-8ADC08CE7091}" type="presParOf" srcId="{7DBE5916-1369-4639-91BE-091D88849E8E}" destId="{9CACB00B-E833-48B4-91FB-5CC08CC2162E}" srcOrd="0" destOrd="0" presId="urn:microsoft.com/office/officeart/2018/2/layout/IconLabelList"/>
    <dgm:cxn modelId="{ACA6430E-4471-4AB5-8738-5F959C13616D}" type="presParOf" srcId="{7DBE5916-1369-4639-91BE-091D88849E8E}" destId="{3FE6783E-D4B3-4ED1-B2B5-E6997A5EFE37}" srcOrd="1" destOrd="0" presId="urn:microsoft.com/office/officeart/2018/2/layout/IconLabelList"/>
    <dgm:cxn modelId="{B4BBE038-7E44-4D1E-BBF2-6C43F892D9F1}" type="presParOf" srcId="{7DBE5916-1369-4639-91BE-091D88849E8E}" destId="{CADD7A20-0E86-41FC-A71E-86517153D7F4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A78045-5DB0-4B4E-9C22-A83C12AAAD6C}">
      <dsp:nvSpPr>
        <dsp:cNvPr id="0" name=""/>
        <dsp:cNvSpPr/>
      </dsp:nvSpPr>
      <dsp:spPr>
        <a:xfrm>
          <a:off x="0" y="735468"/>
          <a:ext cx="10972800" cy="135778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4166BB-513E-4039-BF97-1B2CA6FEDD73}">
      <dsp:nvSpPr>
        <dsp:cNvPr id="0" name=""/>
        <dsp:cNvSpPr/>
      </dsp:nvSpPr>
      <dsp:spPr>
        <a:xfrm>
          <a:off x="410731" y="1040971"/>
          <a:ext cx="746783" cy="74678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492B54-05A8-4A9B-B965-43FF469733DA}">
      <dsp:nvSpPr>
        <dsp:cNvPr id="0" name=""/>
        <dsp:cNvSpPr/>
      </dsp:nvSpPr>
      <dsp:spPr>
        <a:xfrm>
          <a:off x="1568246" y="735468"/>
          <a:ext cx="9404553" cy="13577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3699" tIns="143699" rIns="143699" bIns="14369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Retention keeps our fraternity alive.</a:t>
          </a:r>
        </a:p>
      </dsp:txBody>
      <dsp:txXfrm>
        <a:off x="1568246" y="735468"/>
        <a:ext cx="9404553" cy="1357788"/>
      </dsp:txXfrm>
    </dsp:sp>
    <dsp:sp modelId="{9648C98B-CA19-433E-A04D-B09F9DFE3F5E}">
      <dsp:nvSpPr>
        <dsp:cNvPr id="0" name=""/>
        <dsp:cNvSpPr/>
      </dsp:nvSpPr>
      <dsp:spPr>
        <a:xfrm>
          <a:off x="0" y="2432705"/>
          <a:ext cx="10972800" cy="1357788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52592B-2241-4E1E-90A7-34AE3A2FD9C9}">
      <dsp:nvSpPr>
        <dsp:cNvPr id="0" name=""/>
        <dsp:cNvSpPr/>
      </dsp:nvSpPr>
      <dsp:spPr>
        <a:xfrm>
          <a:off x="410731" y="2738207"/>
          <a:ext cx="746783" cy="74678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B145B5-1D30-410D-B473-1E7FABC6F9F7}">
      <dsp:nvSpPr>
        <dsp:cNvPr id="0" name=""/>
        <dsp:cNvSpPr/>
      </dsp:nvSpPr>
      <dsp:spPr>
        <a:xfrm>
          <a:off x="1568246" y="2432705"/>
          <a:ext cx="9404553" cy="13577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3699" tIns="143699" rIns="143699" bIns="143699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Use available systems and services to support members.</a:t>
          </a:r>
        </a:p>
      </dsp:txBody>
      <dsp:txXfrm>
        <a:off x="1568246" y="2432705"/>
        <a:ext cx="9404553" cy="1357788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F69886-5157-4410-8902-0D1A9E3E7339}">
      <dsp:nvSpPr>
        <dsp:cNvPr id="0" name=""/>
        <dsp:cNvSpPr/>
      </dsp:nvSpPr>
      <dsp:spPr>
        <a:xfrm>
          <a:off x="2273400" y="462981"/>
          <a:ext cx="2196000" cy="2196000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088532-2F17-4D66-8F62-8258236CD55A}">
      <dsp:nvSpPr>
        <dsp:cNvPr id="0" name=""/>
        <dsp:cNvSpPr/>
      </dsp:nvSpPr>
      <dsp:spPr>
        <a:xfrm>
          <a:off x="2741400" y="930981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20804F9-BBAE-444B-A41A-47D49CA2AECB}">
      <dsp:nvSpPr>
        <dsp:cNvPr id="0" name=""/>
        <dsp:cNvSpPr/>
      </dsp:nvSpPr>
      <dsp:spPr>
        <a:xfrm>
          <a:off x="1571400" y="3342981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600" kern="1200"/>
            <a:t>Gentle honesty &gt; rigid formality.</a:t>
          </a:r>
        </a:p>
      </dsp:txBody>
      <dsp:txXfrm>
        <a:off x="1571400" y="3342981"/>
        <a:ext cx="3600000" cy="720000"/>
      </dsp:txXfrm>
    </dsp:sp>
    <dsp:sp modelId="{85F873BD-30CA-4761-822F-669DE00C05E0}">
      <dsp:nvSpPr>
        <dsp:cNvPr id="0" name=""/>
        <dsp:cNvSpPr/>
      </dsp:nvSpPr>
      <dsp:spPr>
        <a:xfrm>
          <a:off x="6503400" y="462981"/>
          <a:ext cx="2196000" cy="2196000"/>
        </a:xfrm>
        <a:prstGeom prst="ellipse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F837CC-3362-4DE5-9FB0-5BA0109BA6B7}">
      <dsp:nvSpPr>
        <dsp:cNvPr id="0" name=""/>
        <dsp:cNvSpPr/>
      </dsp:nvSpPr>
      <dsp:spPr>
        <a:xfrm>
          <a:off x="6971400" y="930981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6E9ADC-320D-4C4D-BCB2-28334DC3D8CA}">
      <dsp:nvSpPr>
        <dsp:cNvPr id="0" name=""/>
        <dsp:cNvSpPr/>
      </dsp:nvSpPr>
      <dsp:spPr>
        <a:xfrm>
          <a:off x="5801400" y="3342981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600" kern="1200"/>
            <a:t>Let members feel seen—not scolded.</a:t>
          </a:r>
        </a:p>
      </dsp:txBody>
      <dsp:txXfrm>
        <a:off x="5801400" y="3342981"/>
        <a:ext cx="3600000" cy="72000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A1E71DA-48FA-4F17-9DE4-2DA259E4A336}">
      <dsp:nvSpPr>
        <dsp:cNvPr id="0" name=""/>
        <dsp:cNvSpPr/>
      </dsp:nvSpPr>
      <dsp:spPr>
        <a:xfrm>
          <a:off x="1976400" y="695887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656F2F-73EF-4C39-B42F-68CECF67EFC4}">
      <dsp:nvSpPr>
        <dsp:cNvPr id="0" name=""/>
        <dsp:cNvSpPr/>
      </dsp:nvSpPr>
      <dsp:spPr>
        <a:xfrm>
          <a:off x="788400" y="3110075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Reach out before dues season.</a:t>
          </a:r>
        </a:p>
      </dsp:txBody>
      <dsp:txXfrm>
        <a:off x="788400" y="3110075"/>
        <a:ext cx="4320000" cy="720000"/>
      </dsp:txXfrm>
    </dsp:sp>
    <dsp:sp modelId="{D5E2DECD-C08B-40D0-86CB-BF3EB601A23C}">
      <dsp:nvSpPr>
        <dsp:cNvPr id="0" name=""/>
        <dsp:cNvSpPr/>
      </dsp:nvSpPr>
      <dsp:spPr>
        <a:xfrm>
          <a:off x="7052400" y="695887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1A17EF-C2BE-4B7C-8A4A-0E4FB3BCE4CE}">
      <dsp:nvSpPr>
        <dsp:cNvPr id="0" name=""/>
        <dsp:cNvSpPr/>
      </dsp:nvSpPr>
      <dsp:spPr>
        <a:xfrm>
          <a:off x="5864400" y="3110075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 rtl="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latin typeface="Century Gothic" panose="020F0302020204030204"/>
            </a:rPr>
            <a:t>Year-round check-ins</a:t>
          </a:r>
          <a:r>
            <a:rPr lang="en-US" sz="2300" kern="1200" dirty="0"/>
            <a:t> matter.</a:t>
          </a:r>
        </a:p>
      </dsp:txBody>
      <dsp:txXfrm>
        <a:off x="5864400" y="3110075"/>
        <a:ext cx="4320000" cy="72000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58364C-9F94-4327-BE1C-A651D138D8B1}">
      <dsp:nvSpPr>
        <dsp:cNvPr id="0" name=""/>
        <dsp:cNvSpPr/>
      </dsp:nvSpPr>
      <dsp:spPr>
        <a:xfrm>
          <a:off x="0" y="1584087"/>
          <a:ext cx="10972800" cy="135778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898942-32E9-4034-8D47-12C09EEFE005}">
      <dsp:nvSpPr>
        <dsp:cNvPr id="0" name=""/>
        <dsp:cNvSpPr/>
      </dsp:nvSpPr>
      <dsp:spPr>
        <a:xfrm>
          <a:off x="410731" y="1889589"/>
          <a:ext cx="746783" cy="74678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8446BA-3265-4788-B59A-60857F3AC414}">
      <dsp:nvSpPr>
        <dsp:cNvPr id="0" name=""/>
        <dsp:cNvSpPr/>
      </dsp:nvSpPr>
      <dsp:spPr>
        <a:xfrm>
          <a:off x="1568246" y="1584087"/>
          <a:ext cx="9404553" cy="13577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3699" tIns="143699" rIns="143699" bIns="143699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Turn to someone near you and share:</a:t>
          </a:r>
        </a:p>
      </dsp:txBody>
      <dsp:txXfrm>
        <a:off x="1568246" y="1584087"/>
        <a:ext cx="9404553" cy="1357788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60275D-CC96-4F49-9A22-7D9F9A4F8801}">
      <dsp:nvSpPr>
        <dsp:cNvPr id="0" name=""/>
        <dsp:cNvSpPr/>
      </dsp:nvSpPr>
      <dsp:spPr>
        <a:xfrm>
          <a:off x="0" y="2550766"/>
          <a:ext cx="5393802" cy="2186370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F1B8ABA-C114-414B-8904-78B49FF988A1}">
      <dsp:nvSpPr>
        <dsp:cNvPr id="0" name=""/>
        <dsp:cNvSpPr/>
      </dsp:nvSpPr>
      <dsp:spPr>
        <a:xfrm>
          <a:off x="661377" y="3042699"/>
          <a:ext cx="1202503" cy="120250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B5EBD5-8463-4BD3-899C-B51F5EFBF530}">
      <dsp:nvSpPr>
        <dsp:cNvPr id="0" name=""/>
        <dsp:cNvSpPr/>
      </dsp:nvSpPr>
      <dsp:spPr>
        <a:xfrm>
          <a:off x="2525258" y="2550766"/>
          <a:ext cx="2868543" cy="21863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1391" tIns="231391" rIns="231391" bIns="23139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One thing you’d like to try this year.</a:t>
          </a:r>
        </a:p>
      </dsp:txBody>
      <dsp:txXfrm>
        <a:off x="2525258" y="2550766"/>
        <a:ext cx="2868543" cy="2186370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55A3B7-8FFB-4BC4-BC0C-BDA4BA40B636}">
      <dsp:nvSpPr>
        <dsp:cNvPr id="0" name=""/>
        <dsp:cNvSpPr/>
      </dsp:nvSpPr>
      <dsp:spPr>
        <a:xfrm>
          <a:off x="0" y="2550766"/>
          <a:ext cx="5393802" cy="2186370"/>
        </a:xfrm>
        <a:prstGeom prst="roundRect">
          <a:avLst>
            <a:gd name="adj" fmla="val 10000"/>
          </a:avLst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C3A43F-C886-4B6F-B80B-CF1D5E102F10}">
      <dsp:nvSpPr>
        <dsp:cNvPr id="0" name=""/>
        <dsp:cNvSpPr/>
      </dsp:nvSpPr>
      <dsp:spPr>
        <a:xfrm>
          <a:off x="661377" y="3042699"/>
          <a:ext cx="1202503" cy="120250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2405C2-7553-43CE-BDC5-52B1DCB42831}">
      <dsp:nvSpPr>
        <dsp:cNvPr id="0" name=""/>
        <dsp:cNvSpPr/>
      </dsp:nvSpPr>
      <dsp:spPr>
        <a:xfrm>
          <a:off x="2525258" y="2550766"/>
          <a:ext cx="2868543" cy="218637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31391" tIns="231391" rIns="231391" bIns="231391" numCol="1" spcCol="1270" anchor="ctr" anchorCtr="0">
          <a:noAutofit/>
        </a:bodyPr>
        <a:lstStyle/>
        <a:p>
          <a:pPr marL="0" lvl="0" indent="0" algn="l" defTabSz="11112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One thing your lodge does to retain members.</a:t>
          </a:r>
        </a:p>
      </dsp:txBody>
      <dsp:txXfrm>
        <a:off x="2525258" y="2550766"/>
        <a:ext cx="2868543" cy="218637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CD592B-B889-43CF-8DED-6ABCBCCA0433}">
      <dsp:nvSpPr>
        <dsp:cNvPr id="0" name=""/>
        <dsp:cNvSpPr/>
      </dsp:nvSpPr>
      <dsp:spPr>
        <a:xfrm>
          <a:off x="1976400" y="695887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529361-27DD-405B-92E1-9237F008DD41}">
      <dsp:nvSpPr>
        <dsp:cNvPr id="0" name=""/>
        <dsp:cNvSpPr/>
      </dsp:nvSpPr>
      <dsp:spPr>
        <a:xfrm>
          <a:off x="788400" y="3110075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How was that conversation for you?</a:t>
          </a:r>
        </a:p>
      </dsp:txBody>
      <dsp:txXfrm>
        <a:off x="788400" y="3110075"/>
        <a:ext cx="4320000" cy="720000"/>
      </dsp:txXfrm>
    </dsp:sp>
    <dsp:sp modelId="{AE7EEABE-6D77-4E4B-B9C1-55451926EDF7}">
      <dsp:nvSpPr>
        <dsp:cNvPr id="0" name=""/>
        <dsp:cNvSpPr/>
      </dsp:nvSpPr>
      <dsp:spPr>
        <a:xfrm>
          <a:off x="7052400" y="695887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1A4958-BC30-4B09-860A-4439ED2598DE}">
      <dsp:nvSpPr>
        <dsp:cNvPr id="0" name=""/>
        <dsp:cNvSpPr/>
      </dsp:nvSpPr>
      <dsp:spPr>
        <a:xfrm>
          <a:off x="5864400" y="3110075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What’s one thing you’ll take back to your lodge?</a:t>
          </a:r>
        </a:p>
      </dsp:txBody>
      <dsp:txXfrm>
        <a:off x="5864400" y="3110075"/>
        <a:ext cx="4320000" cy="72000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E85159-61C0-4198-8AF3-68E214764820}">
      <dsp:nvSpPr>
        <dsp:cNvPr id="0" name=""/>
        <dsp:cNvSpPr/>
      </dsp:nvSpPr>
      <dsp:spPr>
        <a:xfrm>
          <a:off x="0" y="552"/>
          <a:ext cx="10972800" cy="129281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58A1C6-E45E-4B00-9F00-EAE181892B72}">
      <dsp:nvSpPr>
        <dsp:cNvPr id="0" name=""/>
        <dsp:cNvSpPr/>
      </dsp:nvSpPr>
      <dsp:spPr>
        <a:xfrm>
          <a:off x="391077" y="291436"/>
          <a:ext cx="711049" cy="71104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C1203F-18AB-4568-876B-7D314D5CE364}">
      <dsp:nvSpPr>
        <dsp:cNvPr id="0" name=""/>
        <dsp:cNvSpPr/>
      </dsp:nvSpPr>
      <dsp:spPr>
        <a:xfrm>
          <a:off x="1493203" y="552"/>
          <a:ext cx="94795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Use Grand Lodge </a:t>
          </a:r>
          <a:r>
            <a:rPr lang="en-US" sz="2500" kern="1200" dirty="0">
              <a:latin typeface="Century Gothic" panose="020F0302020204030204"/>
            </a:rPr>
            <a:t>services </a:t>
          </a:r>
          <a:r>
            <a:rPr lang="en-US" sz="2500" kern="1200" dirty="0"/>
            <a:t>—they work.</a:t>
          </a:r>
        </a:p>
      </dsp:txBody>
      <dsp:txXfrm>
        <a:off x="1493203" y="552"/>
        <a:ext cx="9479596" cy="1292816"/>
      </dsp:txXfrm>
    </dsp:sp>
    <dsp:sp modelId="{1511305C-5BC2-483D-8C5F-ACA304982998}">
      <dsp:nvSpPr>
        <dsp:cNvPr id="0" name=""/>
        <dsp:cNvSpPr/>
      </dsp:nvSpPr>
      <dsp:spPr>
        <a:xfrm>
          <a:off x="0" y="1616573"/>
          <a:ext cx="10972800" cy="129281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3FB90B-667C-4352-928F-E2B1046D3F42}">
      <dsp:nvSpPr>
        <dsp:cNvPr id="0" name=""/>
        <dsp:cNvSpPr/>
      </dsp:nvSpPr>
      <dsp:spPr>
        <a:xfrm>
          <a:off x="391077" y="1907456"/>
          <a:ext cx="711049" cy="71104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16D445-0AE8-48D6-88C6-CF212DD07DEF}">
      <dsp:nvSpPr>
        <dsp:cNvPr id="0" name=""/>
        <dsp:cNvSpPr/>
      </dsp:nvSpPr>
      <dsp:spPr>
        <a:xfrm>
          <a:off x="1493203" y="1616573"/>
          <a:ext cx="94795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Talk to your members before it’s too late.</a:t>
          </a:r>
        </a:p>
      </dsp:txBody>
      <dsp:txXfrm>
        <a:off x="1493203" y="1616573"/>
        <a:ext cx="9479596" cy="1292816"/>
      </dsp:txXfrm>
    </dsp:sp>
    <dsp:sp modelId="{13733639-B4E2-428F-8A0A-7BE641A0CB93}">
      <dsp:nvSpPr>
        <dsp:cNvPr id="0" name=""/>
        <dsp:cNvSpPr/>
      </dsp:nvSpPr>
      <dsp:spPr>
        <a:xfrm>
          <a:off x="0" y="3232593"/>
          <a:ext cx="10972800" cy="129281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9C2452-14D5-4C92-98DA-AB59B7A99699}">
      <dsp:nvSpPr>
        <dsp:cNvPr id="0" name=""/>
        <dsp:cNvSpPr/>
      </dsp:nvSpPr>
      <dsp:spPr>
        <a:xfrm>
          <a:off x="391077" y="3523477"/>
          <a:ext cx="711049" cy="71104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3C3CB5-81F2-42DC-B41D-7AC1912CDD3E}">
      <dsp:nvSpPr>
        <dsp:cNvPr id="0" name=""/>
        <dsp:cNvSpPr/>
      </dsp:nvSpPr>
      <dsp:spPr>
        <a:xfrm>
          <a:off x="1493203" y="3232593"/>
          <a:ext cx="94795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Retention is about relationships, not just procedures.</a:t>
          </a:r>
        </a:p>
      </dsp:txBody>
      <dsp:txXfrm>
        <a:off x="1493203" y="3232593"/>
        <a:ext cx="9479596" cy="12928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7563B3-0DC3-9C46-ACB5-0BDD9B435EB7}">
      <dsp:nvSpPr>
        <dsp:cNvPr id="0" name=""/>
        <dsp:cNvSpPr/>
      </dsp:nvSpPr>
      <dsp:spPr>
        <a:xfrm>
          <a:off x="0" y="2209"/>
          <a:ext cx="10972800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8518D8F-14FB-F244-8E44-54C904A43A67}">
      <dsp:nvSpPr>
        <dsp:cNvPr id="0" name=""/>
        <dsp:cNvSpPr/>
      </dsp:nvSpPr>
      <dsp:spPr>
        <a:xfrm>
          <a:off x="0" y="2209"/>
          <a:ext cx="10972800" cy="15071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Over 20% of contacted members restored to good standing.</a:t>
          </a:r>
        </a:p>
      </dsp:txBody>
      <dsp:txXfrm>
        <a:off x="0" y="2209"/>
        <a:ext cx="10972800" cy="1507181"/>
      </dsp:txXfrm>
    </dsp:sp>
    <dsp:sp modelId="{3F81E250-3490-CB43-9E89-1541A4A2CC4A}">
      <dsp:nvSpPr>
        <dsp:cNvPr id="0" name=""/>
        <dsp:cNvSpPr/>
      </dsp:nvSpPr>
      <dsp:spPr>
        <a:xfrm>
          <a:off x="0" y="1509390"/>
          <a:ext cx="10972800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46ACDCD-3050-3F4E-B396-2973B92AAA6F}">
      <dsp:nvSpPr>
        <dsp:cNvPr id="0" name=""/>
        <dsp:cNvSpPr/>
      </dsp:nvSpPr>
      <dsp:spPr>
        <a:xfrm>
          <a:off x="0" y="1509390"/>
          <a:ext cx="10972800" cy="15071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Average of $11,000 in dues/restoration per lodge.</a:t>
          </a:r>
        </a:p>
      </dsp:txBody>
      <dsp:txXfrm>
        <a:off x="0" y="1509390"/>
        <a:ext cx="10972800" cy="1507181"/>
      </dsp:txXfrm>
    </dsp:sp>
    <dsp:sp modelId="{F338DAE2-B03C-F140-A99D-923A9FC954AA}">
      <dsp:nvSpPr>
        <dsp:cNvPr id="0" name=""/>
        <dsp:cNvSpPr/>
      </dsp:nvSpPr>
      <dsp:spPr>
        <a:xfrm>
          <a:off x="0" y="3016572"/>
          <a:ext cx="10972800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696188F-6A92-9646-8985-BCFA767A830B}">
      <dsp:nvSpPr>
        <dsp:cNvPr id="0" name=""/>
        <dsp:cNvSpPr/>
      </dsp:nvSpPr>
      <dsp:spPr>
        <a:xfrm>
          <a:off x="0" y="3016572"/>
          <a:ext cx="10972800" cy="15071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t" anchorCtr="0">
          <a:noAutofit/>
        </a:bodyPr>
        <a:lstStyle/>
        <a:p>
          <a:pPr marL="0" lvl="0" indent="0" algn="l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300" kern="1200"/>
            <a:t>Participation growing across California.</a:t>
          </a:r>
        </a:p>
      </dsp:txBody>
      <dsp:txXfrm>
        <a:off x="0" y="3016572"/>
        <a:ext cx="10972800" cy="150718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977A93-6EE2-4366-8B28-148F8AB5CD0F}">
      <dsp:nvSpPr>
        <dsp:cNvPr id="0" name=""/>
        <dsp:cNvSpPr/>
      </dsp:nvSpPr>
      <dsp:spPr>
        <a:xfrm>
          <a:off x="959850" y="983500"/>
          <a:ext cx="1454962" cy="145496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309FED-2AD0-4EF8-B6FD-C668182F5AA4}">
      <dsp:nvSpPr>
        <dsp:cNvPr id="0" name=""/>
        <dsp:cNvSpPr/>
      </dsp:nvSpPr>
      <dsp:spPr>
        <a:xfrm>
          <a:off x="70706" y="2822462"/>
          <a:ext cx="323324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$100 flat fee restores membership.</a:t>
          </a:r>
        </a:p>
      </dsp:txBody>
      <dsp:txXfrm>
        <a:off x="70706" y="2822462"/>
        <a:ext cx="3233249" cy="720000"/>
      </dsp:txXfrm>
    </dsp:sp>
    <dsp:sp modelId="{4A472103-9E67-4CAC-A7DF-5E9C6D0C4889}">
      <dsp:nvSpPr>
        <dsp:cNvPr id="0" name=""/>
        <dsp:cNvSpPr/>
      </dsp:nvSpPr>
      <dsp:spPr>
        <a:xfrm>
          <a:off x="4758918" y="983500"/>
          <a:ext cx="1454962" cy="145496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3C3F9B-2473-4135-9110-77656ECC02D0}">
      <dsp:nvSpPr>
        <dsp:cNvPr id="0" name=""/>
        <dsp:cNvSpPr/>
      </dsp:nvSpPr>
      <dsp:spPr>
        <a:xfrm>
          <a:off x="3869775" y="2822462"/>
          <a:ext cx="323324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Lodge adopts resolution and submits list.</a:t>
          </a:r>
        </a:p>
      </dsp:txBody>
      <dsp:txXfrm>
        <a:off x="3869775" y="2822462"/>
        <a:ext cx="3233249" cy="720000"/>
      </dsp:txXfrm>
    </dsp:sp>
    <dsp:sp modelId="{055CD734-A9B2-4B5E-8B2F-55ABEDE973B3}">
      <dsp:nvSpPr>
        <dsp:cNvPr id="0" name=""/>
        <dsp:cNvSpPr/>
      </dsp:nvSpPr>
      <dsp:spPr>
        <a:xfrm>
          <a:off x="8557987" y="983500"/>
          <a:ext cx="1454962" cy="145496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D08796-E38C-4190-A03F-BC9982FA3716}">
      <dsp:nvSpPr>
        <dsp:cNvPr id="0" name=""/>
        <dsp:cNvSpPr/>
      </dsp:nvSpPr>
      <dsp:spPr>
        <a:xfrm>
          <a:off x="7668843" y="2822462"/>
          <a:ext cx="3233249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Grand Lodge performs outreach and processing.</a:t>
          </a:r>
        </a:p>
      </dsp:txBody>
      <dsp:txXfrm>
        <a:off x="7668843" y="2822462"/>
        <a:ext cx="3233249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6A1DDE-96D8-B64B-8945-1EB2CFEDDF85}">
      <dsp:nvSpPr>
        <dsp:cNvPr id="0" name=""/>
        <dsp:cNvSpPr/>
      </dsp:nvSpPr>
      <dsp:spPr>
        <a:xfrm>
          <a:off x="0" y="1120267"/>
          <a:ext cx="3086099" cy="19596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CE73147-FDDE-7340-A079-F852C040BE7D}">
      <dsp:nvSpPr>
        <dsp:cNvPr id="0" name=""/>
        <dsp:cNvSpPr/>
      </dsp:nvSpPr>
      <dsp:spPr>
        <a:xfrm>
          <a:off x="342900" y="1446022"/>
          <a:ext cx="3086099" cy="19596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30+ touchpoints: letters, emails, reminders.</a:t>
          </a:r>
        </a:p>
      </dsp:txBody>
      <dsp:txXfrm>
        <a:off x="400297" y="1503419"/>
        <a:ext cx="2971305" cy="1844879"/>
      </dsp:txXfrm>
    </dsp:sp>
    <dsp:sp modelId="{F0718D8C-5E49-B040-B50B-A67B91E89801}">
      <dsp:nvSpPr>
        <dsp:cNvPr id="0" name=""/>
        <dsp:cNvSpPr/>
      </dsp:nvSpPr>
      <dsp:spPr>
        <a:xfrm>
          <a:off x="3771900" y="1120267"/>
          <a:ext cx="3086099" cy="19596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E1CB0AC-3F61-434A-B6D6-B99F16FF9BF6}">
      <dsp:nvSpPr>
        <dsp:cNvPr id="0" name=""/>
        <dsp:cNvSpPr/>
      </dsp:nvSpPr>
      <dsp:spPr>
        <a:xfrm>
          <a:off x="4114800" y="1446022"/>
          <a:ext cx="3086099" cy="19596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90% retention rate for participating lodges.</a:t>
          </a:r>
        </a:p>
      </dsp:txBody>
      <dsp:txXfrm>
        <a:off x="4172197" y="1503419"/>
        <a:ext cx="2971305" cy="1844879"/>
      </dsp:txXfrm>
    </dsp:sp>
    <dsp:sp modelId="{D1EA9D7C-1744-F543-AF87-37FDB24A7116}">
      <dsp:nvSpPr>
        <dsp:cNvPr id="0" name=""/>
        <dsp:cNvSpPr/>
      </dsp:nvSpPr>
      <dsp:spPr>
        <a:xfrm>
          <a:off x="7543800" y="1120267"/>
          <a:ext cx="3086099" cy="19596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C96E3BB-E9B1-BF4E-B12F-76DE495345C8}">
      <dsp:nvSpPr>
        <dsp:cNvPr id="0" name=""/>
        <dsp:cNvSpPr/>
      </dsp:nvSpPr>
      <dsp:spPr>
        <a:xfrm>
          <a:off x="7886699" y="1446022"/>
          <a:ext cx="3086099" cy="19596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/>
            <a:t>Compared to 80% for self-managed lodges.</a:t>
          </a:r>
        </a:p>
      </dsp:txBody>
      <dsp:txXfrm>
        <a:off x="7944096" y="1503419"/>
        <a:ext cx="2971305" cy="184487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62BE73-3574-4A3C-B47B-723B4CD3FBBF}">
      <dsp:nvSpPr>
        <dsp:cNvPr id="0" name=""/>
        <dsp:cNvSpPr/>
      </dsp:nvSpPr>
      <dsp:spPr>
        <a:xfrm>
          <a:off x="0" y="552"/>
          <a:ext cx="10972800" cy="129281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573AFD-0F54-4E6A-9373-C136254D83F4}">
      <dsp:nvSpPr>
        <dsp:cNvPr id="0" name=""/>
        <dsp:cNvSpPr/>
      </dsp:nvSpPr>
      <dsp:spPr>
        <a:xfrm>
          <a:off x="391077" y="291436"/>
          <a:ext cx="711049" cy="71104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00C76B-ECD6-4FB6-8230-90F1CBF31BA2}">
      <dsp:nvSpPr>
        <dsp:cNvPr id="0" name=""/>
        <dsp:cNvSpPr/>
      </dsp:nvSpPr>
      <dsp:spPr>
        <a:xfrm>
          <a:off x="1493203" y="552"/>
          <a:ext cx="94795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Lodge opts in to invoicing.</a:t>
          </a:r>
        </a:p>
      </dsp:txBody>
      <dsp:txXfrm>
        <a:off x="1493203" y="552"/>
        <a:ext cx="9479596" cy="1292816"/>
      </dsp:txXfrm>
    </dsp:sp>
    <dsp:sp modelId="{D24CC9D0-8B94-4828-ABD9-B600DFDE3C17}">
      <dsp:nvSpPr>
        <dsp:cNvPr id="0" name=""/>
        <dsp:cNvSpPr/>
      </dsp:nvSpPr>
      <dsp:spPr>
        <a:xfrm>
          <a:off x="0" y="1616573"/>
          <a:ext cx="10972800" cy="129281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589602-B391-47C6-96C9-A827D7C692FD}">
      <dsp:nvSpPr>
        <dsp:cNvPr id="0" name=""/>
        <dsp:cNvSpPr/>
      </dsp:nvSpPr>
      <dsp:spPr>
        <a:xfrm>
          <a:off x="391077" y="1907456"/>
          <a:ext cx="711049" cy="71104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BD925E-E0D4-4EB7-A1C3-01162792FC98}">
      <dsp:nvSpPr>
        <dsp:cNvPr id="0" name=""/>
        <dsp:cNvSpPr/>
      </dsp:nvSpPr>
      <dsp:spPr>
        <a:xfrm>
          <a:off x="1493203" y="1616573"/>
          <a:ext cx="94795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Grand Lodge manages outreach and payment collection.</a:t>
          </a:r>
        </a:p>
      </dsp:txBody>
      <dsp:txXfrm>
        <a:off x="1493203" y="1616573"/>
        <a:ext cx="9479596" cy="1292816"/>
      </dsp:txXfrm>
    </dsp:sp>
    <dsp:sp modelId="{6665E90E-3B5E-42AD-B4A0-A910E80B47CD}">
      <dsp:nvSpPr>
        <dsp:cNvPr id="0" name=""/>
        <dsp:cNvSpPr/>
      </dsp:nvSpPr>
      <dsp:spPr>
        <a:xfrm>
          <a:off x="0" y="3232593"/>
          <a:ext cx="10972800" cy="1292816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D33710-E5EB-44E8-A9FF-66BA456821C6}">
      <dsp:nvSpPr>
        <dsp:cNvPr id="0" name=""/>
        <dsp:cNvSpPr/>
      </dsp:nvSpPr>
      <dsp:spPr>
        <a:xfrm>
          <a:off x="391077" y="3523477"/>
          <a:ext cx="711049" cy="71104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3F94D4-0B74-439E-AD44-358C7FC21783}">
      <dsp:nvSpPr>
        <dsp:cNvPr id="0" name=""/>
        <dsp:cNvSpPr/>
      </dsp:nvSpPr>
      <dsp:spPr>
        <a:xfrm>
          <a:off x="1493203" y="3232593"/>
          <a:ext cx="9479596" cy="12928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6823" tIns="136823" rIns="136823" bIns="136823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Secretaries receive regular updates.</a:t>
          </a:r>
        </a:p>
      </dsp:txBody>
      <dsp:txXfrm>
        <a:off x="1493203" y="3232593"/>
        <a:ext cx="9479596" cy="129281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F023B79-243E-46C1-88EA-A5087481662C}">
      <dsp:nvSpPr>
        <dsp:cNvPr id="0" name=""/>
        <dsp:cNvSpPr/>
      </dsp:nvSpPr>
      <dsp:spPr>
        <a:xfrm>
          <a:off x="0" y="1878"/>
          <a:ext cx="5384800" cy="95204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66190F-4AE5-4216-9255-08137ADB298F}">
      <dsp:nvSpPr>
        <dsp:cNvPr id="0" name=""/>
        <dsp:cNvSpPr/>
      </dsp:nvSpPr>
      <dsp:spPr>
        <a:xfrm>
          <a:off x="287993" y="216088"/>
          <a:ext cx="523623" cy="52362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D0EBAD-386C-4F28-B69C-62909E8868F1}">
      <dsp:nvSpPr>
        <dsp:cNvPr id="0" name=""/>
        <dsp:cNvSpPr/>
      </dsp:nvSpPr>
      <dsp:spPr>
        <a:xfrm>
          <a:off x="1099610" y="1878"/>
          <a:ext cx="4285189" cy="952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758" tIns="100758" rIns="100758" bIns="100758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Personal outreach doubled retention rates</a:t>
          </a:r>
        </a:p>
      </dsp:txBody>
      <dsp:txXfrm>
        <a:off x="1099610" y="1878"/>
        <a:ext cx="4285189" cy="952043"/>
      </dsp:txXfrm>
    </dsp:sp>
    <dsp:sp modelId="{BF7D4CBD-F0FD-46B0-ABBF-D3F9BDD9ECF7}">
      <dsp:nvSpPr>
        <dsp:cNvPr id="0" name=""/>
        <dsp:cNvSpPr/>
      </dsp:nvSpPr>
      <dsp:spPr>
        <a:xfrm>
          <a:off x="0" y="1191932"/>
          <a:ext cx="5384800" cy="95204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ED6CC0-0EFE-424D-B8FF-291F2AA1FD25}">
      <dsp:nvSpPr>
        <dsp:cNvPr id="0" name=""/>
        <dsp:cNvSpPr/>
      </dsp:nvSpPr>
      <dsp:spPr>
        <a:xfrm>
          <a:off x="287993" y="1406142"/>
          <a:ext cx="523623" cy="52362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02030C-C4DC-4564-9707-49567F3FC028}">
      <dsp:nvSpPr>
        <dsp:cNvPr id="0" name=""/>
        <dsp:cNvSpPr/>
      </dsp:nvSpPr>
      <dsp:spPr>
        <a:xfrm>
          <a:off x="1099610" y="1191932"/>
          <a:ext cx="4285189" cy="952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758" tIns="100758" rIns="100758" bIns="100758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Text messaging was the most effective method</a:t>
          </a:r>
        </a:p>
      </dsp:txBody>
      <dsp:txXfrm>
        <a:off x="1099610" y="1191932"/>
        <a:ext cx="4285189" cy="952043"/>
      </dsp:txXfrm>
    </dsp:sp>
    <dsp:sp modelId="{F4364D30-39EA-47D2-A5EA-27AC87C80983}">
      <dsp:nvSpPr>
        <dsp:cNvPr id="0" name=""/>
        <dsp:cNvSpPr/>
      </dsp:nvSpPr>
      <dsp:spPr>
        <a:xfrm>
          <a:off x="0" y="2381986"/>
          <a:ext cx="5384800" cy="95204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FC9020-2036-401B-81A9-C162A5103A53}">
      <dsp:nvSpPr>
        <dsp:cNvPr id="0" name=""/>
        <dsp:cNvSpPr/>
      </dsp:nvSpPr>
      <dsp:spPr>
        <a:xfrm>
          <a:off x="287993" y="2596196"/>
          <a:ext cx="523623" cy="52362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7439B0-3506-4B2F-AF6B-169D137DD3F8}">
      <dsp:nvSpPr>
        <dsp:cNvPr id="0" name=""/>
        <dsp:cNvSpPr/>
      </dsp:nvSpPr>
      <dsp:spPr>
        <a:xfrm>
          <a:off x="1099610" y="2381986"/>
          <a:ext cx="4285189" cy="952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758" tIns="100758" rIns="100758" bIns="100758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Half of those contacted beyond the certified letter remained in good standing</a:t>
          </a:r>
        </a:p>
      </dsp:txBody>
      <dsp:txXfrm>
        <a:off x="1099610" y="2381986"/>
        <a:ext cx="4285189" cy="952043"/>
      </dsp:txXfrm>
    </dsp:sp>
    <dsp:sp modelId="{CD694851-74B4-461C-9A83-E635DC8D924D}">
      <dsp:nvSpPr>
        <dsp:cNvPr id="0" name=""/>
        <dsp:cNvSpPr/>
      </dsp:nvSpPr>
      <dsp:spPr>
        <a:xfrm>
          <a:off x="0" y="3572041"/>
          <a:ext cx="5384800" cy="952043"/>
        </a:xfrm>
        <a:prstGeom prst="roundRect">
          <a:avLst>
            <a:gd name="adj" fmla="val 10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4E05914-6CED-490F-BB9E-02B9D6FD0B94}">
      <dsp:nvSpPr>
        <dsp:cNvPr id="0" name=""/>
        <dsp:cNvSpPr/>
      </dsp:nvSpPr>
      <dsp:spPr>
        <a:xfrm>
          <a:off x="287993" y="3786250"/>
          <a:ext cx="523623" cy="52362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D4E6A8-5680-4A2C-A709-BFE768C6011A}">
      <dsp:nvSpPr>
        <dsp:cNvPr id="0" name=""/>
        <dsp:cNvSpPr/>
      </dsp:nvSpPr>
      <dsp:spPr>
        <a:xfrm>
          <a:off x="1099610" y="3572041"/>
          <a:ext cx="4285189" cy="952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0758" tIns="100758" rIns="100758" bIns="100758" numCol="1" spcCol="1270" anchor="ctr" anchorCtr="0">
          <a:noAutofit/>
        </a:bodyPr>
        <a:lstStyle/>
        <a:p>
          <a:pPr marL="0" lvl="0" indent="0" algn="l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/>
            <a:t>Human connection matters more than policy</a:t>
          </a:r>
        </a:p>
      </dsp:txBody>
      <dsp:txXfrm>
        <a:off x="1099610" y="3572041"/>
        <a:ext cx="4285189" cy="95204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D882CC-791C-420B-A45D-9673C4C4E0F7}">
      <dsp:nvSpPr>
        <dsp:cNvPr id="0" name=""/>
        <dsp:cNvSpPr/>
      </dsp:nvSpPr>
      <dsp:spPr>
        <a:xfrm>
          <a:off x="0" y="2143"/>
          <a:ext cx="11713579" cy="1086617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BA08E9-878E-482D-8662-4309175E237C}">
      <dsp:nvSpPr>
        <dsp:cNvPr id="0" name=""/>
        <dsp:cNvSpPr/>
      </dsp:nvSpPr>
      <dsp:spPr>
        <a:xfrm>
          <a:off x="328701" y="246633"/>
          <a:ext cx="597639" cy="597639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0759AE-921B-45CC-A344-AF4F8CF781A5}">
      <dsp:nvSpPr>
        <dsp:cNvPr id="0" name=""/>
        <dsp:cNvSpPr/>
      </dsp:nvSpPr>
      <dsp:spPr>
        <a:xfrm>
          <a:off x="1255043" y="2143"/>
          <a:ext cx="10458535" cy="10866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000" tIns="115000" rIns="115000" bIns="11500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Quiet loyalty -</a:t>
          </a:r>
          <a:r>
            <a:rPr lang="en-US" sz="2200" kern="1200" dirty="0"/>
            <a:t> No response, but paid </a:t>
          </a:r>
        </a:p>
      </dsp:txBody>
      <dsp:txXfrm>
        <a:off x="1255043" y="2143"/>
        <a:ext cx="10458535" cy="1086617"/>
      </dsp:txXfrm>
    </dsp:sp>
    <dsp:sp modelId="{7FF6D66B-D123-4721-A382-66CB09C2FE59}">
      <dsp:nvSpPr>
        <dsp:cNvPr id="0" name=""/>
        <dsp:cNvSpPr/>
      </dsp:nvSpPr>
      <dsp:spPr>
        <a:xfrm>
          <a:off x="0" y="1360416"/>
          <a:ext cx="11713579" cy="1086617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0412F9-6F3B-46AF-B51B-9DC264B30338}">
      <dsp:nvSpPr>
        <dsp:cNvPr id="0" name=""/>
        <dsp:cNvSpPr/>
      </dsp:nvSpPr>
      <dsp:spPr>
        <a:xfrm>
          <a:off x="328701" y="1604905"/>
          <a:ext cx="597639" cy="597639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6B1CA51-845E-4164-A649-849A7610D502}">
      <dsp:nvSpPr>
        <dsp:cNvPr id="0" name=""/>
        <dsp:cNvSpPr/>
      </dsp:nvSpPr>
      <dsp:spPr>
        <a:xfrm>
          <a:off x="1255043" y="1360416"/>
          <a:ext cx="10458535" cy="10866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000" tIns="115000" rIns="115000" bIns="11500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/>
            <a:t>Appreciation matters - </a:t>
          </a:r>
          <a:r>
            <a:rPr lang="en-US" sz="2200" kern="1200"/>
            <a:t>Thanked us, then paid</a:t>
          </a:r>
        </a:p>
      </dsp:txBody>
      <dsp:txXfrm>
        <a:off x="1255043" y="1360416"/>
        <a:ext cx="10458535" cy="1086617"/>
      </dsp:txXfrm>
    </dsp:sp>
    <dsp:sp modelId="{5C3A01B6-CD0D-40D9-8943-2334F0A8D995}">
      <dsp:nvSpPr>
        <dsp:cNvPr id="0" name=""/>
        <dsp:cNvSpPr/>
      </dsp:nvSpPr>
      <dsp:spPr>
        <a:xfrm>
          <a:off x="0" y="2718688"/>
          <a:ext cx="11713579" cy="1086617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861AD9-49CF-4262-8A4E-F4E45905BDCA}">
      <dsp:nvSpPr>
        <dsp:cNvPr id="0" name=""/>
        <dsp:cNvSpPr/>
      </dsp:nvSpPr>
      <dsp:spPr>
        <a:xfrm>
          <a:off x="328701" y="2963177"/>
          <a:ext cx="597639" cy="597639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6B705B-0AA5-4B44-8144-86DBC490DA8C}">
      <dsp:nvSpPr>
        <dsp:cNvPr id="0" name=""/>
        <dsp:cNvSpPr/>
      </dsp:nvSpPr>
      <dsp:spPr>
        <a:xfrm>
          <a:off x="1255043" y="2718688"/>
          <a:ext cx="10458535" cy="10866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000" tIns="115000" rIns="115000" bIns="11500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 dirty="0"/>
            <a:t>No relationship beyond dues - </a:t>
          </a:r>
          <a:r>
            <a:rPr lang="en-US" sz="2200" kern="1200" dirty="0"/>
            <a:t>Disconnected EAs/FCs</a:t>
          </a:r>
        </a:p>
      </dsp:txBody>
      <dsp:txXfrm>
        <a:off x="1255043" y="2718688"/>
        <a:ext cx="10458535" cy="1086617"/>
      </dsp:txXfrm>
    </dsp:sp>
    <dsp:sp modelId="{0213FF87-BE17-43A4-9656-81BBB9B8480E}">
      <dsp:nvSpPr>
        <dsp:cNvPr id="0" name=""/>
        <dsp:cNvSpPr/>
      </dsp:nvSpPr>
      <dsp:spPr>
        <a:xfrm>
          <a:off x="0" y="4076961"/>
          <a:ext cx="11713579" cy="1086617"/>
        </a:xfrm>
        <a:prstGeom prst="roundRect">
          <a:avLst>
            <a:gd name="adj" fmla="val 10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491010-78D2-4D3D-9267-C2D95AB8492D}">
      <dsp:nvSpPr>
        <dsp:cNvPr id="0" name=""/>
        <dsp:cNvSpPr/>
      </dsp:nvSpPr>
      <dsp:spPr>
        <a:xfrm>
          <a:off x="328701" y="4321450"/>
          <a:ext cx="597639" cy="597639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AFC241-9675-43CF-BDEB-84CC123106E8}">
      <dsp:nvSpPr>
        <dsp:cNvPr id="0" name=""/>
        <dsp:cNvSpPr/>
      </dsp:nvSpPr>
      <dsp:spPr>
        <a:xfrm>
          <a:off x="1255043" y="4076961"/>
          <a:ext cx="10458535" cy="10866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5000" tIns="115000" rIns="115000" bIns="115000" numCol="1" spcCol="1270" anchor="ctr" anchorCtr="0">
          <a:noAutofit/>
        </a:bodyPr>
        <a:lstStyle/>
        <a:p>
          <a:pPr marL="0" lvl="0" indent="0" algn="l" defTabSz="9779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b="1" kern="1200"/>
            <a:t>Needed assistance, not silence - </a:t>
          </a:r>
          <a:r>
            <a:rPr lang="en-US" sz="2200" kern="1200"/>
            <a:t>Financially burdened</a:t>
          </a:r>
        </a:p>
      </dsp:txBody>
      <dsp:txXfrm>
        <a:off x="1255043" y="4076961"/>
        <a:ext cx="10458535" cy="108661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0A4B33-466C-564D-A39C-5F17F21FB707}">
      <dsp:nvSpPr>
        <dsp:cNvPr id="0" name=""/>
        <dsp:cNvSpPr/>
      </dsp:nvSpPr>
      <dsp:spPr>
        <a:xfrm>
          <a:off x="1178549" y="687928"/>
          <a:ext cx="4590891" cy="4590891"/>
        </a:xfrm>
        <a:prstGeom prst="blockArc">
          <a:avLst>
            <a:gd name="adj1" fmla="val 10800000"/>
            <a:gd name="adj2" fmla="val 16200000"/>
            <a:gd name="adj3" fmla="val 4641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627A01-5F6A-9643-BD0B-4712BF91FF85}">
      <dsp:nvSpPr>
        <dsp:cNvPr id="0" name=""/>
        <dsp:cNvSpPr/>
      </dsp:nvSpPr>
      <dsp:spPr>
        <a:xfrm>
          <a:off x="1178549" y="687928"/>
          <a:ext cx="4590891" cy="4590891"/>
        </a:xfrm>
        <a:prstGeom prst="blockArc">
          <a:avLst>
            <a:gd name="adj1" fmla="val 5400000"/>
            <a:gd name="adj2" fmla="val 10800000"/>
            <a:gd name="adj3" fmla="val 4641"/>
          </a:avLst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B20008-C12E-7A4A-8BEE-B98B5728A756}">
      <dsp:nvSpPr>
        <dsp:cNvPr id="0" name=""/>
        <dsp:cNvSpPr/>
      </dsp:nvSpPr>
      <dsp:spPr>
        <a:xfrm>
          <a:off x="1178549" y="687928"/>
          <a:ext cx="4590891" cy="4590891"/>
        </a:xfrm>
        <a:prstGeom prst="blockArc">
          <a:avLst>
            <a:gd name="adj1" fmla="val 0"/>
            <a:gd name="adj2" fmla="val 5400000"/>
            <a:gd name="adj3" fmla="val 4641"/>
          </a:avLst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279A18-C888-184D-9666-0C2F29858350}">
      <dsp:nvSpPr>
        <dsp:cNvPr id="0" name=""/>
        <dsp:cNvSpPr/>
      </dsp:nvSpPr>
      <dsp:spPr>
        <a:xfrm>
          <a:off x="1178549" y="687928"/>
          <a:ext cx="4590891" cy="4590891"/>
        </a:xfrm>
        <a:prstGeom prst="blockArc">
          <a:avLst>
            <a:gd name="adj1" fmla="val 16200000"/>
            <a:gd name="adj2" fmla="val 0"/>
            <a:gd name="adj3" fmla="val 464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C60E1D-135C-4E41-92E7-39E2262B9B9D}">
      <dsp:nvSpPr>
        <dsp:cNvPr id="0" name=""/>
        <dsp:cNvSpPr/>
      </dsp:nvSpPr>
      <dsp:spPr>
        <a:xfrm>
          <a:off x="2197925" y="1707304"/>
          <a:ext cx="2552139" cy="255213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i="0" kern="1200" dirty="0">
              <a:latin typeface="Avenir Black" panose="02000503020000020003" pitchFamily="2" charset="0"/>
            </a:rPr>
            <a:t>AGE-APPROPRIATE PROGRAMS</a:t>
          </a:r>
        </a:p>
      </dsp:txBody>
      <dsp:txXfrm>
        <a:off x="2571677" y="2081056"/>
        <a:ext cx="1804635" cy="1804635"/>
      </dsp:txXfrm>
    </dsp:sp>
    <dsp:sp modelId="{1170219F-9795-7041-9427-3AA83086190D}">
      <dsp:nvSpPr>
        <dsp:cNvPr id="0" name=""/>
        <dsp:cNvSpPr/>
      </dsp:nvSpPr>
      <dsp:spPr>
        <a:xfrm>
          <a:off x="2349463" y="-383340"/>
          <a:ext cx="2249064" cy="2249064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>
            <a:latin typeface="Avenir Book" panose="02000503020000020003" pitchFamily="2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>
            <a:latin typeface="Avenir Book" panose="02000503020000020003" pitchFamily="2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b="1" i="0" kern="1200" dirty="0">
            <a:latin typeface="Avenir Black" panose="02000503020000020003" pitchFamily="2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i="0" kern="1200" dirty="0">
              <a:latin typeface="Avenir Black" panose="02000503020000020003" pitchFamily="2" charset="0"/>
            </a:rPr>
            <a:t>CARE MANAGEMENT</a:t>
          </a:r>
        </a:p>
      </dsp:txBody>
      <dsp:txXfrm>
        <a:off x="2678831" y="-53972"/>
        <a:ext cx="1590328" cy="1590328"/>
      </dsp:txXfrm>
    </dsp:sp>
    <dsp:sp modelId="{12E91AA8-FB6A-B24F-AC7C-E610D9AD518C}">
      <dsp:nvSpPr>
        <dsp:cNvPr id="0" name=""/>
        <dsp:cNvSpPr/>
      </dsp:nvSpPr>
      <dsp:spPr>
        <a:xfrm>
          <a:off x="4591646" y="1858842"/>
          <a:ext cx="2249064" cy="2249064"/>
        </a:xfrm>
        <a:prstGeom prst="ellipse">
          <a:avLst/>
        </a:prstGeom>
        <a:solidFill>
          <a:schemeClr val="accent4">
            <a:hueOff val="-1488257"/>
            <a:satOff val="8966"/>
            <a:lumOff val="71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b="1" i="0" kern="1200" dirty="0">
            <a:latin typeface="Avenir Black" panose="02000503020000020003" pitchFamily="2" charset="0"/>
          </a:endParaRP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b="1" i="0" kern="1200" dirty="0">
            <a:latin typeface="Avenir Black" panose="02000503020000020003" pitchFamily="2" charset="0"/>
          </a:endParaRP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b="1" i="0" kern="1200" dirty="0">
            <a:latin typeface="Avenir Black" panose="02000503020000020003" pitchFamily="2" charset="0"/>
          </a:endParaRP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b="1" i="0" kern="1200" dirty="0">
            <a:latin typeface="Avenir Black" panose="02000503020000020003" pitchFamily="2" charset="0"/>
          </a:endParaRP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i="0" kern="1200" dirty="0">
              <a:latin typeface="Avenir Black" panose="02000503020000020003" pitchFamily="2" charset="0"/>
            </a:rPr>
            <a:t>FINANCIAL ASSISTANCE</a:t>
          </a:r>
        </a:p>
      </dsp:txBody>
      <dsp:txXfrm>
        <a:off x="4921014" y="2188210"/>
        <a:ext cx="1590328" cy="1590328"/>
      </dsp:txXfrm>
    </dsp:sp>
    <dsp:sp modelId="{36A3BE0B-827C-DF4B-89F5-D2D97A7DC48F}">
      <dsp:nvSpPr>
        <dsp:cNvPr id="0" name=""/>
        <dsp:cNvSpPr/>
      </dsp:nvSpPr>
      <dsp:spPr>
        <a:xfrm>
          <a:off x="2349463" y="4101025"/>
          <a:ext cx="2249064" cy="2249064"/>
        </a:xfrm>
        <a:prstGeom prst="ellipse">
          <a:avLst/>
        </a:prstGeom>
        <a:solidFill>
          <a:schemeClr val="accent4">
            <a:hueOff val="-2976513"/>
            <a:satOff val="17933"/>
            <a:lumOff val="143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 dirty="0">
            <a:latin typeface="Avenir Book" panose="02000503020000020003" pitchFamily="2" charset="0"/>
          </a:endParaRP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 dirty="0">
            <a:latin typeface="Avenir Book" panose="02000503020000020003" pitchFamily="2" charset="0"/>
          </a:endParaRP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 dirty="0">
            <a:latin typeface="Avenir Book" panose="02000503020000020003" pitchFamily="2" charset="0"/>
          </a:endParaRPr>
        </a:p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b="1" i="0" kern="1200" dirty="0">
            <a:latin typeface="Avenir Black"/>
          </a:endParaRPr>
        </a:p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i="0" kern="1200" dirty="0">
              <a:latin typeface="Avenir Black"/>
            </a:rPr>
            <a:t>SENIOR HOUSING</a:t>
          </a:r>
        </a:p>
      </dsp:txBody>
      <dsp:txXfrm>
        <a:off x="2678831" y="4430393"/>
        <a:ext cx="1590328" cy="1590328"/>
      </dsp:txXfrm>
    </dsp:sp>
    <dsp:sp modelId="{0458512B-F3DE-444F-9FF0-17EAFA0BF0C2}">
      <dsp:nvSpPr>
        <dsp:cNvPr id="0" name=""/>
        <dsp:cNvSpPr/>
      </dsp:nvSpPr>
      <dsp:spPr>
        <a:xfrm>
          <a:off x="107280" y="1858842"/>
          <a:ext cx="2249064" cy="2249064"/>
        </a:xfrm>
        <a:prstGeom prst="ellips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>
            <a:latin typeface="Avenir Book" panose="02000503020000020003" pitchFamily="2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>
            <a:latin typeface="Avenir Book" panose="02000503020000020003" pitchFamily="2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>
            <a:latin typeface="Avenir Book" panose="02000503020000020003" pitchFamily="2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i="0" kern="1200" dirty="0">
              <a:latin typeface="Avenir Black" panose="02000503020000020003" pitchFamily="2" charset="0"/>
            </a:rPr>
            <a:t>EMERGENCY ASSISTANCE</a:t>
          </a:r>
        </a:p>
      </dsp:txBody>
      <dsp:txXfrm>
        <a:off x="436648" y="2188210"/>
        <a:ext cx="1590328" cy="1590328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B5EA7D-8809-4250-8D63-B0EA7010ACB3}">
      <dsp:nvSpPr>
        <dsp:cNvPr id="0" name=""/>
        <dsp:cNvSpPr/>
      </dsp:nvSpPr>
      <dsp:spPr>
        <a:xfrm>
          <a:off x="1976400" y="695887"/>
          <a:ext cx="1944000" cy="1944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0D90B1-0FD1-495E-B7AC-BDB1790D2502}">
      <dsp:nvSpPr>
        <dsp:cNvPr id="0" name=""/>
        <dsp:cNvSpPr/>
      </dsp:nvSpPr>
      <dsp:spPr>
        <a:xfrm>
          <a:off x="788400" y="3110075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Lead with care, not consequences.</a:t>
          </a:r>
        </a:p>
      </dsp:txBody>
      <dsp:txXfrm>
        <a:off x="788400" y="3110075"/>
        <a:ext cx="4320000" cy="720000"/>
      </dsp:txXfrm>
    </dsp:sp>
    <dsp:sp modelId="{9CACB00B-E833-48B4-91FB-5CC08CC2162E}">
      <dsp:nvSpPr>
        <dsp:cNvPr id="0" name=""/>
        <dsp:cNvSpPr/>
      </dsp:nvSpPr>
      <dsp:spPr>
        <a:xfrm>
          <a:off x="7052400" y="695887"/>
          <a:ext cx="1944000" cy="1944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DD7A20-0E86-41FC-A71E-86517153D7F4}">
      <dsp:nvSpPr>
        <dsp:cNvPr id="0" name=""/>
        <dsp:cNvSpPr/>
      </dsp:nvSpPr>
      <dsp:spPr>
        <a:xfrm>
          <a:off x="5864400" y="3110075"/>
          <a:ext cx="432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0223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“We miss you” vs. “Pay or be suspended.”</a:t>
          </a:r>
        </a:p>
      </dsp:txBody>
      <dsp:txXfrm>
        <a:off x="5864400" y="3110075"/>
        <a:ext cx="4320000" cy="720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0313C4-15FD-0F4E-B01C-06A7671C7E6A}" type="datetimeFigureOut">
              <a:rPr lang="en-US" smtClean="0"/>
              <a:t>4/3/2025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C92BD0-C2F6-944A-A56A-65FA5190A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0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/>
          </a:p>
          <a:p>
            <a:r>
              <a:t>Prompt: Think about someone who went NPD in your lodge. What might have changed that outcome?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/>
          </a:p>
          <a:p>
            <a:r>
              <a:t>Include QR code to campaign resources.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/>
          </a:p>
          <a:p>
            <a:r>
              <a:t>Include QR code to sample resolution form.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/>
          </a:p>
          <a:p>
            <a:r>
              <a:t>Include QR to sign-up or FAQs.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/>
          </a:p>
          <a:p>
            <a:r>
              <a:t>Prompt: What’s one thing your lodge does well in member communication?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0EFF8F8-6A5F-526A-3E87-C1BABEE24183}"/>
              </a:ext>
            </a:extLst>
          </p:cNvPr>
          <p:cNvCxnSpPr>
            <a:cxnSpLocks/>
          </p:cNvCxnSpPr>
          <p:nvPr/>
        </p:nvCxnSpPr>
        <p:spPr>
          <a:xfrm>
            <a:off x="2555512" y="0"/>
            <a:ext cx="0" cy="685800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A black and red sign with text&#10;&#10;Description automatically generated">
            <a:extLst>
              <a:ext uri="{FF2B5EF4-FFF2-40B4-BE49-F238E27FC236}">
                <a16:creationId xmlns:a16="http://schemas.microsoft.com/office/drawing/2014/main" id="{2347C897-23EF-34B7-52E0-D13B51413C1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</a:blip>
          <a:srcRect r="71550"/>
          <a:stretch/>
        </p:blipFill>
        <p:spPr>
          <a:xfrm>
            <a:off x="808605" y="2567125"/>
            <a:ext cx="876381" cy="861875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C75A0C28-02C7-6BD6-F969-4ACE327AE0A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456101" y="4008513"/>
            <a:ext cx="7006086" cy="861875"/>
          </a:xfrm>
        </p:spPr>
        <p:txBody>
          <a:bodyPr anchor="ctr" anchorCtr="1"/>
          <a:lstStyle>
            <a:lvl1pPr marL="0" indent="0" algn="ctr">
              <a:buNone/>
              <a:defRPr cap="all" baseline="0">
                <a:solidFill>
                  <a:srgbClr val="BA9347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add presenter’s name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8B37F3F-EE2A-2976-486D-92EBB4FD701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23894" y="5400701"/>
            <a:ext cx="5270500" cy="913816"/>
          </a:xfrm>
        </p:spPr>
        <p:txBody>
          <a:bodyPr anchor="ctr" anchorCtr="1">
            <a:normAutofit/>
          </a:bodyPr>
          <a:lstStyle>
            <a:lvl1pPr marL="0" indent="0" algn="ctr">
              <a:buNone/>
              <a:defRPr sz="1800" b="1" cap="small" baseline="0"/>
            </a:lvl1pPr>
          </a:lstStyle>
          <a:p>
            <a:pPr lvl="0"/>
            <a:r>
              <a:rPr lang="en-US" dirty="0"/>
              <a:t>Click to add event name (ex. 2016 Secretary &amp; Treasurer Retreat)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C461AE4A-C85D-BDCC-20A1-0F54EBB14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56099" y="1244600"/>
            <a:ext cx="7006087" cy="2233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597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F536C2-B120-754E-9489-8047D6B5DE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857500"/>
            <a:ext cx="10972800" cy="1143000"/>
          </a:xfrm>
        </p:spPr>
        <p:txBody>
          <a:bodyPr>
            <a:noAutofit/>
          </a:bodyPr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208878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91687"/>
            <a:ext cx="10972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4" name="Picture 3" descr="A black and red sign with text&#10;&#10;Description automatically generated">
            <a:extLst>
              <a:ext uri="{FF2B5EF4-FFF2-40B4-BE49-F238E27FC236}">
                <a16:creationId xmlns:a16="http://schemas.microsoft.com/office/drawing/2014/main" id="{A37EB084-6ADD-C717-7AE9-F5530A00C5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4265" y="5997570"/>
            <a:ext cx="2287979" cy="640160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C3DB78C4-C5DC-BD10-B8B1-40260A48F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97330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E97A2D-94BC-E1D6-FA7B-D072C48D5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1876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 descr="A black and red sign with text&#10;&#10;Description automatically generated">
            <a:extLst>
              <a:ext uri="{FF2B5EF4-FFF2-40B4-BE49-F238E27FC236}">
                <a16:creationId xmlns:a16="http://schemas.microsoft.com/office/drawing/2014/main" id="{02CA8C46-A907-74A3-655E-B50CB7EC3D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4265" y="5997570"/>
            <a:ext cx="2287979" cy="6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7386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 descr="A black and red sign with text&#10;&#10;Description automatically generated">
            <a:extLst>
              <a:ext uri="{FF2B5EF4-FFF2-40B4-BE49-F238E27FC236}">
                <a16:creationId xmlns:a16="http://schemas.microsoft.com/office/drawing/2014/main" id="{69734DBB-CE97-5F8E-779B-9FE6CECFC9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4265" y="5997570"/>
            <a:ext cx="2287979" cy="6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558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3" name="Picture 2" descr="A black and red sign with text&#10;&#10;Description automatically generated">
            <a:extLst>
              <a:ext uri="{FF2B5EF4-FFF2-40B4-BE49-F238E27FC236}">
                <a16:creationId xmlns:a16="http://schemas.microsoft.com/office/drawing/2014/main" id="{51609AF7-180C-33D4-E4CF-2F5D00532C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4265" y="5997570"/>
            <a:ext cx="2287979" cy="6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4455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ack and red sign with text&#10;&#10;Description automatically generated">
            <a:extLst>
              <a:ext uri="{FF2B5EF4-FFF2-40B4-BE49-F238E27FC236}">
                <a16:creationId xmlns:a16="http://schemas.microsoft.com/office/drawing/2014/main" id="{43E262EE-1B99-0013-DE60-965EF7CAD1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4265" y="5997570"/>
            <a:ext cx="2287979" cy="6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961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" name="Picture 4" descr="A black and red sign with text&#10;&#10;Description automatically generated">
            <a:extLst>
              <a:ext uri="{FF2B5EF4-FFF2-40B4-BE49-F238E27FC236}">
                <a16:creationId xmlns:a16="http://schemas.microsoft.com/office/drawing/2014/main" id="{7B42117C-9F72-66D5-9E6A-B21DA990AC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4265" y="5997570"/>
            <a:ext cx="2287979" cy="6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540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A black and red sign with text&#10;&#10;Description automatically generated">
            <a:extLst>
              <a:ext uri="{FF2B5EF4-FFF2-40B4-BE49-F238E27FC236}">
                <a16:creationId xmlns:a16="http://schemas.microsoft.com/office/drawing/2014/main" id="{07041A95-6DD7-CE56-BD1C-E73F1B790D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4265" y="5997570"/>
            <a:ext cx="2287979" cy="640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391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433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/>
          </a:solidFill>
          <a:latin typeface="Avenir Black" panose="02000503020000020003" pitchFamily="2" charset="0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venir Book" panose="02000503020000020003" pitchFamily="2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svg"/><Relationship Id="rId13" Type="http://schemas.openxmlformats.org/officeDocument/2006/relationships/image" Target="../media/image39.png"/><Relationship Id="rId3" Type="http://schemas.openxmlformats.org/officeDocument/2006/relationships/diagramLayout" Target="../diagrams/layout8.xml"/><Relationship Id="rId7" Type="http://schemas.openxmlformats.org/officeDocument/2006/relationships/image" Target="../media/image33.png"/><Relationship Id="rId12" Type="http://schemas.openxmlformats.org/officeDocument/2006/relationships/image" Target="../media/image38.sv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8.xml"/><Relationship Id="rId6" Type="http://schemas.microsoft.com/office/2007/relationships/diagramDrawing" Target="../diagrams/drawing8.xml"/><Relationship Id="rId11" Type="http://schemas.openxmlformats.org/officeDocument/2006/relationships/image" Target="../media/image37.png"/><Relationship Id="rId5" Type="http://schemas.openxmlformats.org/officeDocument/2006/relationships/diagramColors" Target="../diagrams/colors8.xml"/><Relationship Id="rId10" Type="http://schemas.openxmlformats.org/officeDocument/2006/relationships/image" Target="../media/image36.svg"/><Relationship Id="rId4" Type="http://schemas.openxmlformats.org/officeDocument/2006/relationships/diagramQuickStyle" Target="../diagrams/quickStyle8.xml"/><Relationship Id="rId9" Type="http://schemas.openxmlformats.org/officeDocument/2006/relationships/image" Target="../media/image35.png"/><Relationship Id="rId14" Type="http://schemas.openxmlformats.org/officeDocument/2006/relationships/image" Target="../media/image40.sv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13" Type="http://schemas.openxmlformats.org/officeDocument/2006/relationships/diagramLayout" Target="../diagrams/layout14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12" Type="http://schemas.openxmlformats.org/officeDocument/2006/relationships/diagramData" Target="../diagrams/data14.xml"/><Relationship Id="rId2" Type="http://schemas.openxmlformats.org/officeDocument/2006/relationships/diagramData" Target="../diagrams/data12.xml"/><Relationship Id="rId16" Type="http://schemas.microsoft.com/office/2007/relationships/diagramDrawing" Target="../diagrams/drawing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5" Type="http://schemas.openxmlformats.org/officeDocument/2006/relationships/diagramColors" Target="../diagrams/colors14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Relationship Id="rId14" Type="http://schemas.openxmlformats.org/officeDocument/2006/relationships/diagramQuickStyle" Target="../diagrams/quickStyle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588C30C9-7920-DEBD-CBDA-A18675BF84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56100" y="3429000"/>
            <a:ext cx="7006086" cy="86187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JORDAN T. YELINEK</a:t>
            </a:r>
          </a:p>
          <a:p>
            <a:r>
              <a:rPr lang="en-US" sz="2200" dirty="0"/>
              <a:t>Assistant Grand Secretary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3BF860-DF32-9C40-E6D1-05504AAD3D0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Lodge Leadership Retreat 2025</a:t>
            </a:r>
          </a:p>
          <a:p>
            <a:r>
              <a:rPr lang="en-US" dirty="0"/>
              <a:t>Administration and Membership Tracks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582527A-BAEA-5F4D-DA92-DC65626B91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Maximizing Retention</a:t>
            </a:r>
          </a:p>
        </p:txBody>
      </p:sp>
      <p:sp>
        <p:nvSpPr>
          <p:cNvPr id="5" name="Subtitle 1">
            <a:extLst>
              <a:ext uri="{FF2B5EF4-FFF2-40B4-BE49-F238E27FC236}">
                <a16:creationId xmlns:a16="http://schemas.microsoft.com/office/drawing/2014/main" id="{78A1BFCD-70AF-DBFB-F2E0-E7F5803CE658}"/>
              </a:ext>
            </a:extLst>
          </p:cNvPr>
          <p:cNvSpPr txBox="1">
            <a:spLocks/>
          </p:cNvSpPr>
          <p:nvPr/>
        </p:nvSpPr>
        <p:spPr>
          <a:xfrm>
            <a:off x="4456099" y="4414850"/>
            <a:ext cx="7006086" cy="861875"/>
          </a:xfrm>
          <a:prstGeom prst="rect">
            <a:avLst/>
          </a:prstGeom>
        </p:spPr>
        <p:txBody>
          <a:bodyPr vert="horz" lIns="91440" tIns="45720" rIns="91440" bIns="45720" rtlCol="0" anchor="ctr" anchorCtr="1">
            <a:normAutofit fontScale="92500" lnSpcReduction="1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 cap="all" baseline="0">
                <a:solidFill>
                  <a:srgbClr val="BA9347"/>
                </a:solidFill>
                <a:latin typeface="Avenir Book" panose="02000503020000020003" pitchFamily="2" charset="0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Avenir Book" panose="02000503020000020003" pitchFamily="2" charset="0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Avenir Book" panose="02000503020000020003" pitchFamily="2" charset="0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venir Book" panose="02000503020000020003" pitchFamily="2" charset="0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Avenir Book" panose="02000503020000020003" pitchFamily="2" charset="0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Emily M. Limon</a:t>
            </a:r>
          </a:p>
          <a:p>
            <a:r>
              <a:rPr lang="en-US" sz="2200" dirty="0"/>
              <a:t>Chief Communications Officer</a:t>
            </a:r>
          </a:p>
        </p:txBody>
      </p:sp>
    </p:spTree>
    <p:extLst>
      <p:ext uri="{BB962C8B-B14F-4D97-AF65-F5344CB8AC3E}">
        <p14:creationId xmlns:p14="http://schemas.microsoft.com/office/powerpoint/2010/main" val="2815498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6D6586C8-2B8C-AB86-3EE9-4FD866FC54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3141131"/>
              </p:ext>
            </p:extLst>
          </p:nvPr>
        </p:nvGraphicFramePr>
        <p:xfrm>
          <a:off x="609600" y="445625"/>
          <a:ext cx="6947991" cy="59667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aphic 5" descr="Care outline">
            <a:extLst>
              <a:ext uri="{FF2B5EF4-FFF2-40B4-BE49-F238E27FC236}">
                <a16:creationId xmlns:a16="http://schemas.microsoft.com/office/drawing/2014/main" id="{908C9F2D-AFD9-9B20-7CF2-55C25A8AC37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626395" y="363737"/>
            <a:ext cx="914400" cy="914400"/>
          </a:xfrm>
          <a:prstGeom prst="rect">
            <a:avLst/>
          </a:prstGeom>
        </p:spPr>
      </p:pic>
      <p:pic>
        <p:nvPicPr>
          <p:cNvPr id="12" name="Graphic 11" descr="Home1 with solid fill">
            <a:extLst>
              <a:ext uri="{FF2B5EF4-FFF2-40B4-BE49-F238E27FC236}">
                <a16:creationId xmlns:a16="http://schemas.microsoft.com/office/drawing/2014/main" id="{BB369F8F-F2CF-6DB4-3D6B-8C37F950D15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626395" y="4705070"/>
            <a:ext cx="914400" cy="914400"/>
          </a:xfrm>
          <a:prstGeom prst="rect">
            <a:avLst/>
          </a:prstGeom>
        </p:spPr>
      </p:pic>
      <p:pic>
        <p:nvPicPr>
          <p:cNvPr id="14" name="Graphic 13" descr="Siren outline">
            <a:extLst>
              <a:ext uri="{FF2B5EF4-FFF2-40B4-BE49-F238E27FC236}">
                <a16:creationId xmlns:a16="http://schemas.microsoft.com/office/drawing/2014/main" id="{EC7CB755-2472-A7A1-3843-030638A3C4B8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1347222" y="2552133"/>
            <a:ext cx="914400" cy="914400"/>
          </a:xfrm>
          <a:prstGeom prst="rect">
            <a:avLst/>
          </a:prstGeom>
        </p:spPr>
      </p:pic>
      <p:pic>
        <p:nvPicPr>
          <p:cNvPr id="17" name="Graphic 16" descr="Piggy Bank outline">
            <a:extLst>
              <a:ext uri="{FF2B5EF4-FFF2-40B4-BE49-F238E27FC236}">
                <a16:creationId xmlns:a16="http://schemas.microsoft.com/office/drawing/2014/main" id="{62DA756B-C764-C0A3-845A-3F96C7907951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5932868" y="2552133"/>
            <a:ext cx="914400" cy="9144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2B3F9CE-239C-91B3-705B-C2ED0FC1BC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>
            <a:normAutofit/>
          </a:bodyPr>
          <a:lstStyle/>
          <a:p>
            <a:pPr algn="r"/>
            <a:r>
              <a:rPr sz="3200" dirty="0">
                <a:latin typeface="Avenir Black"/>
              </a:rPr>
              <a:t>Masonic Assistance Snapshot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D0ADF5-BC6F-CE31-E916-232956448A33}"/>
              </a:ext>
            </a:extLst>
          </p:cNvPr>
          <p:cNvSpPr txBox="1"/>
          <p:nvPr/>
        </p:nvSpPr>
        <p:spPr>
          <a:xfrm>
            <a:off x="7866949" y="3009333"/>
            <a:ext cx="380424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i="0" u="none" strike="noStrike" dirty="0">
                <a:solidFill>
                  <a:schemeClr val="tx2"/>
                </a:solidFill>
                <a:effectLst/>
                <a:latin typeface="+mj-lt"/>
              </a:rPr>
              <a:t>(888) 466-3642</a:t>
            </a:r>
            <a:endParaRPr lang="en-US" sz="4000" b="1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99519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0CC3C6-E864-124B-01DC-FE892AEF09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A518BB6-E5C5-0B10-1C47-425267D47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venir Black"/>
              </a:rPr>
              <a:t>Communication Tricks and Tips</a:t>
            </a:r>
          </a:p>
        </p:txBody>
      </p:sp>
    </p:spTree>
    <p:extLst>
      <p:ext uri="{BB962C8B-B14F-4D97-AF65-F5344CB8AC3E}">
        <p14:creationId xmlns:p14="http://schemas.microsoft.com/office/powerpoint/2010/main" val="3024066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anchor="ctr">
            <a:normAutofit/>
          </a:bodyPr>
          <a:lstStyle/>
          <a:p>
            <a:r>
              <a:t>Talk Like a Human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188A8D0-A455-01D0-6EF2-B0A21F999EB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351972"/>
              </p:ext>
            </p:extLst>
          </p:nvPr>
        </p:nvGraphicFramePr>
        <p:xfrm>
          <a:off x="609600" y="1791687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anchor="ctr">
            <a:normAutofit/>
          </a:bodyPr>
          <a:lstStyle/>
          <a:p>
            <a:r>
              <a:t>Tone Sets the Outcome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049AB76-6CA3-F126-D073-5526EFF083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1741287"/>
              </p:ext>
            </p:extLst>
          </p:nvPr>
        </p:nvGraphicFramePr>
        <p:xfrm>
          <a:off x="609600" y="1791687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anchor="ctr">
            <a:normAutofit/>
          </a:bodyPr>
          <a:lstStyle/>
          <a:p>
            <a:r>
              <a:t>Frequency Builds Familiarity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A4300AA-C299-55A2-CC8D-DE9DC9B821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9079338"/>
              </p:ext>
            </p:extLst>
          </p:nvPr>
        </p:nvGraphicFramePr>
        <p:xfrm>
          <a:off x="609600" y="1791687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B3D2D4-CE01-24FE-92C9-0023B85972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DE1036A-730B-B9F6-73CB-A15924018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venir Black"/>
              </a:rPr>
              <a:t>Best Practices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758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anchor="ctr">
            <a:normAutofit/>
          </a:bodyPr>
          <a:lstStyle/>
          <a:p>
            <a:r>
              <a:t>Your Turn: Share What Works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7768C4D-9338-A299-43D1-501B93F50B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5941969"/>
              </p:ext>
            </p:extLst>
          </p:nvPr>
        </p:nvGraphicFramePr>
        <p:xfrm>
          <a:off x="702198" y="-134116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D8AA4FD7-DCCE-7A28-5ACA-1EEA60763C2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7617672"/>
              </p:ext>
            </p:extLst>
          </p:nvPr>
        </p:nvGraphicFramePr>
        <p:xfrm>
          <a:off x="702199" y="627798"/>
          <a:ext cx="5393802" cy="72879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0AD40F42-B002-FBBD-2BFC-2E1B9599105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9580330"/>
              </p:ext>
            </p:extLst>
          </p:nvPr>
        </p:nvGraphicFramePr>
        <p:xfrm>
          <a:off x="6281195" y="627797"/>
          <a:ext cx="5393802" cy="72879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anchor="ctr">
            <a:normAutofit/>
          </a:bodyPr>
          <a:lstStyle/>
          <a:p>
            <a:r>
              <a:t>What Did You Learn?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6EA4F4A-F51F-F584-405E-9D6FBF7D4C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0808198"/>
              </p:ext>
            </p:extLst>
          </p:nvPr>
        </p:nvGraphicFramePr>
        <p:xfrm>
          <a:off x="609600" y="1791687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anchor="ctr">
            <a:normAutofit/>
          </a:bodyPr>
          <a:lstStyle/>
          <a:p>
            <a:r>
              <a:t>Key Takeaways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E651C22-93F4-3EB4-26B8-93B2CA9ADF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3023598"/>
              </p:ext>
            </p:extLst>
          </p:nvPr>
        </p:nvGraphicFramePr>
        <p:xfrm>
          <a:off x="609600" y="1791687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DF3487-75D5-3F5A-DB1C-265DA3649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32119" y="274638"/>
            <a:ext cx="4527766" cy="1143000"/>
          </a:xfrm>
        </p:spPr>
        <p:txBody>
          <a:bodyPr>
            <a:normAutofit fontScale="90000"/>
          </a:bodyPr>
          <a:lstStyle/>
          <a:p>
            <a:r>
              <a:rPr lang="en-US" b="0" dirty="0">
                <a:latin typeface="Avenir Black"/>
              </a:rPr>
              <a:t>Let's Stay Connected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EF9A1ACC-32C0-5167-2B41-7624933F4137}"/>
              </a:ext>
            </a:extLst>
          </p:cNvPr>
          <p:cNvGrpSpPr/>
          <p:nvPr/>
        </p:nvGrpSpPr>
        <p:grpSpPr>
          <a:xfrm>
            <a:off x="215029" y="240839"/>
            <a:ext cx="3617089" cy="6342523"/>
            <a:chOff x="215029" y="240839"/>
            <a:chExt cx="3617089" cy="6342523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146B0C4A-353A-344E-BB6A-1668B4A1A8B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5029" y="240839"/>
              <a:ext cx="3617089" cy="6342523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AE1BDFF5-673F-80E4-27D1-4DE17790068F}"/>
                </a:ext>
              </a:extLst>
            </p:cNvPr>
            <p:cNvSpPr/>
            <p:nvPr/>
          </p:nvSpPr>
          <p:spPr>
            <a:xfrm>
              <a:off x="707918" y="4100055"/>
              <a:ext cx="219918" cy="11574"/>
            </a:xfrm>
            <a:custGeom>
              <a:avLst/>
              <a:gdLst>
                <a:gd name="connsiteX0" fmla="*/ 0 w 219918"/>
                <a:gd name="connsiteY0" fmla="*/ 0 h 11574"/>
                <a:gd name="connsiteX1" fmla="*/ 219919 w 219918"/>
                <a:gd name="connsiteY1" fmla="*/ 0 h 11574"/>
                <a:gd name="connsiteX2" fmla="*/ 219919 w 219918"/>
                <a:gd name="connsiteY2" fmla="*/ 11575 h 11574"/>
                <a:gd name="connsiteX3" fmla="*/ 0 w 219918"/>
                <a:gd name="connsiteY3" fmla="*/ 11575 h 1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9918" h="11574">
                  <a:moveTo>
                    <a:pt x="0" y="0"/>
                  </a:moveTo>
                  <a:lnTo>
                    <a:pt x="219919" y="0"/>
                  </a:lnTo>
                  <a:lnTo>
                    <a:pt x="219919" y="11575"/>
                  </a:lnTo>
                  <a:lnTo>
                    <a:pt x="0" y="11575"/>
                  </a:lnTo>
                  <a:close/>
                </a:path>
              </a:pathLst>
            </a:custGeom>
            <a:solidFill>
              <a:srgbClr val="000000"/>
            </a:solidFill>
            <a:ln w="28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D7C6F7C7-12D7-06E0-E5A8-E6CB42A34D7B}"/>
                </a:ext>
              </a:extLst>
            </p:cNvPr>
            <p:cNvSpPr/>
            <p:nvPr/>
          </p:nvSpPr>
          <p:spPr>
            <a:xfrm>
              <a:off x="696344" y="4123205"/>
              <a:ext cx="243068" cy="11574"/>
            </a:xfrm>
            <a:custGeom>
              <a:avLst/>
              <a:gdLst>
                <a:gd name="connsiteX0" fmla="*/ 0 w 243068"/>
                <a:gd name="connsiteY0" fmla="*/ 0 h 11574"/>
                <a:gd name="connsiteX1" fmla="*/ 243068 w 243068"/>
                <a:gd name="connsiteY1" fmla="*/ 0 h 11574"/>
                <a:gd name="connsiteX2" fmla="*/ 243068 w 243068"/>
                <a:gd name="connsiteY2" fmla="*/ 11575 h 11574"/>
                <a:gd name="connsiteX3" fmla="*/ 0 w 243068"/>
                <a:gd name="connsiteY3" fmla="*/ 11575 h 1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3068" h="11574">
                  <a:moveTo>
                    <a:pt x="0" y="0"/>
                  </a:moveTo>
                  <a:lnTo>
                    <a:pt x="243068" y="0"/>
                  </a:lnTo>
                  <a:lnTo>
                    <a:pt x="243068" y="11575"/>
                  </a:lnTo>
                  <a:lnTo>
                    <a:pt x="0" y="11575"/>
                  </a:lnTo>
                  <a:close/>
                </a:path>
              </a:pathLst>
            </a:custGeom>
            <a:solidFill>
              <a:srgbClr val="000000"/>
            </a:solidFill>
            <a:ln w="28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BCC03779-D2BD-3A1D-41E8-30F47B0D9FF8}"/>
                </a:ext>
              </a:extLst>
            </p:cNvPr>
            <p:cNvSpPr/>
            <p:nvPr/>
          </p:nvSpPr>
          <p:spPr>
            <a:xfrm>
              <a:off x="719493" y="3992990"/>
              <a:ext cx="34724" cy="95491"/>
            </a:xfrm>
            <a:custGeom>
              <a:avLst/>
              <a:gdLst>
                <a:gd name="connsiteX0" fmla="*/ 34724 w 34724"/>
                <a:gd name="connsiteY0" fmla="*/ 5787 h 95491"/>
                <a:gd name="connsiteX1" fmla="*/ 34724 w 34724"/>
                <a:gd name="connsiteY1" fmla="*/ 0 h 95491"/>
                <a:gd name="connsiteX2" fmla="*/ 0 w 34724"/>
                <a:gd name="connsiteY2" fmla="*/ 0 h 95491"/>
                <a:gd name="connsiteX3" fmla="*/ 0 w 34724"/>
                <a:gd name="connsiteY3" fmla="*/ 5787 h 95491"/>
                <a:gd name="connsiteX4" fmla="*/ 8681 w 34724"/>
                <a:gd name="connsiteY4" fmla="*/ 11575 h 95491"/>
                <a:gd name="connsiteX5" fmla="*/ 5825 w 34724"/>
                <a:gd name="connsiteY5" fmla="*/ 85820 h 95491"/>
                <a:gd name="connsiteX6" fmla="*/ 0 w 34724"/>
                <a:gd name="connsiteY6" fmla="*/ 89704 h 95491"/>
                <a:gd name="connsiteX7" fmla="*/ 0 w 34724"/>
                <a:gd name="connsiteY7" fmla="*/ 95491 h 95491"/>
                <a:gd name="connsiteX8" fmla="*/ 34724 w 34724"/>
                <a:gd name="connsiteY8" fmla="*/ 95491 h 95491"/>
                <a:gd name="connsiteX9" fmla="*/ 34724 w 34724"/>
                <a:gd name="connsiteY9" fmla="*/ 89704 h 95491"/>
                <a:gd name="connsiteX10" fmla="*/ 28899 w 34724"/>
                <a:gd name="connsiteY10" fmla="*/ 85820 h 95491"/>
                <a:gd name="connsiteX11" fmla="*/ 26043 w 34724"/>
                <a:gd name="connsiteY11" fmla="*/ 11575 h 95491"/>
                <a:gd name="connsiteX12" fmla="*/ 34724 w 34724"/>
                <a:gd name="connsiteY12" fmla="*/ 5787 h 95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724" h="95491">
                  <a:moveTo>
                    <a:pt x="34724" y="5787"/>
                  </a:moveTo>
                  <a:lnTo>
                    <a:pt x="34724" y="0"/>
                  </a:lnTo>
                  <a:lnTo>
                    <a:pt x="0" y="0"/>
                  </a:lnTo>
                  <a:lnTo>
                    <a:pt x="0" y="5787"/>
                  </a:lnTo>
                  <a:lnTo>
                    <a:pt x="8681" y="11575"/>
                  </a:lnTo>
                  <a:lnTo>
                    <a:pt x="5825" y="85820"/>
                  </a:lnTo>
                  <a:lnTo>
                    <a:pt x="0" y="89704"/>
                  </a:lnTo>
                  <a:lnTo>
                    <a:pt x="0" y="95491"/>
                  </a:lnTo>
                  <a:lnTo>
                    <a:pt x="34724" y="95491"/>
                  </a:lnTo>
                  <a:lnTo>
                    <a:pt x="34724" y="89704"/>
                  </a:lnTo>
                  <a:lnTo>
                    <a:pt x="28899" y="85820"/>
                  </a:lnTo>
                  <a:lnTo>
                    <a:pt x="26043" y="11575"/>
                  </a:lnTo>
                  <a:lnTo>
                    <a:pt x="34724" y="5787"/>
                  </a:lnTo>
                  <a:close/>
                </a:path>
              </a:pathLst>
            </a:custGeom>
            <a:solidFill>
              <a:srgbClr val="000000"/>
            </a:solidFill>
            <a:ln w="28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6" name="Freeform 25">
              <a:extLst>
                <a:ext uri="{FF2B5EF4-FFF2-40B4-BE49-F238E27FC236}">
                  <a16:creationId xmlns:a16="http://schemas.microsoft.com/office/drawing/2014/main" id="{2E2E5776-6C43-4B52-BC32-9CA8751485CA}"/>
                </a:ext>
              </a:extLst>
            </p:cNvPr>
            <p:cNvSpPr/>
            <p:nvPr/>
          </p:nvSpPr>
          <p:spPr>
            <a:xfrm>
              <a:off x="760004" y="3992990"/>
              <a:ext cx="34724" cy="95491"/>
            </a:xfrm>
            <a:custGeom>
              <a:avLst/>
              <a:gdLst>
                <a:gd name="connsiteX0" fmla="*/ 34724 w 34724"/>
                <a:gd name="connsiteY0" fmla="*/ 5787 h 95491"/>
                <a:gd name="connsiteX1" fmla="*/ 34724 w 34724"/>
                <a:gd name="connsiteY1" fmla="*/ 0 h 95491"/>
                <a:gd name="connsiteX2" fmla="*/ 0 w 34724"/>
                <a:gd name="connsiteY2" fmla="*/ 0 h 95491"/>
                <a:gd name="connsiteX3" fmla="*/ 0 w 34724"/>
                <a:gd name="connsiteY3" fmla="*/ 5787 h 95491"/>
                <a:gd name="connsiteX4" fmla="*/ 8681 w 34724"/>
                <a:gd name="connsiteY4" fmla="*/ 11575 h 95491"/>
                <a:gd name="connsiteX5" fmla="*/ 5825 w 34724"/>
                <a:gd name="connsiteY5" fmla="*/ 85820 h 95491"/>
                <a:gd name="connsiteX6" fmla="*/ 0 w 34724"/>
                <a:gd name="connsiteY6" fmla="*/ 89704 h 95491"/>
                <a:gd name="connsiteX7" fmla="*/ 0 w 34724"/>
                <a:gd name="connsiteY7" fmla="*/ 95491 h 95491"/>
                <a:gd name="connsiteX8" fmla="*/ 34724 w 34724"/>
                <a:gd name="connsiteY8" fmla="*/ 95491 h 95491"/>
                <a:gd name="connsiteX9" fmla="*/ 34724 w 34724"/>
                <a:gd name="connsiteY9" fmla="*/ 89704 h 95491"/>
                <a:gd name="connsiteX10" fmla="*/ 28899 w 34724"/>
                <a:gd name="connsiteY10" fmla="*/ 85820 h 95491"/>
                <a:gd name="connsiteX11" fmla="*/ 26043 w 34724"/>
                <a:gd name="connsiteY11" fmla="*/ 11575 h 95491"/>
                <a:gd name="connsiteX12" fmla="*/ 34724 w 34724"/>
                <a:gd name="connsiteY12" fmla="*/ 5787 h 95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724" h="95491">
                  <a:moveTo>
                    <a:pt x="34724" y="5787"/>
                  </a:moveTo>
                  <a:lnTo>
                    <a:pt x="34724" y="0"/>
                  </a:lnTo>
                  <a:lnTo>
                    <a:pt x="0" y="0"/>
                  </a:lnTo>
                  <a:lnTo>
                    <a:pt x="0" y="5787"/>
                  </a:lnTo>
                  <a:lnTo>
                    <a:pt x="8681" y="11575"/>
                  </a:lnTo>
                  <a:lnTo>
                    <a:pt x="5825" y="85820"/>
                  </a:lnTo>
                  <a:lnTo>
                    <a:pt x="0" y="89704"/>
                  </a:lnTo>
                  <a:lnTo>
                    <a:pt x="0" y="95491"/>
                  </a:lnTo>
                  <a:lnTo>
                    <a:pt x="34724" y="95491"/>
                  </a:lnTo>
                  <a:lnTo>
                    <a:pt x="34724" y="89704"/>
                  </a:lnTo>
                  <a:lnTo>
                    <a:pt x="28899" y="85820"/>
                  </a:lnTo>
                  <a:lnTo>
                    <a:pt x="26043" y="11575"/>
                  </a:lnTo>
                  <a:lnTo>
                    <a:pt x="34724" y="5787"/>
                  </a:lnTo>
                  <a:close/>
                </a:path>
              </a:pathLst>
            </a:custGeom>
            <a:solidFill>
              <a:srgbClr val="000000"/>
            </a:solidFill>
            <a:ln w="28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7" name="Freeform 26">
              <a:extLst>
                <a:ext uri="{FF2B5EF4-FFF2-40B4-BE49-F238E27FC236}">
                  <a16:creationId xmlns:a16="http://schemas.microsoft.com/office/drawing/2014/main" id="{FF06B14F-CDA2-2193-8E7B-AA800743BB79}"/>
                </a:ext>
              </a:extLst>
            </p:cNvPr>
            <p:cNvSpPr/>
            <p:nvPr/>
          </p:nvSpPr>
          <p:spPr>
            <a:xfrm>
              <a:off x="800516" y="3992990"/>
              <a:ext cx="34724" cy="95491"/>
            </a:xfrm>
            <a:custGeom>
              <a:avLst/>
              <a:gdLst>
                <a:gd name="connsiteX0" fmla="*/ 34724 w 34724"/>
                <a:gd name="connsiteY0" fmla="*/ 5787 h 95491"/>
                <a:gd name="connsiteX1" fmla="*/ 34724 w 34724"/>
                <a:gd name="connsiteY1" fmla="*/ 0 h 95491"/>
                <a:gd name="connsiteX2" fmla="*/ 0 w 34724"/>
                <a:gd name="connsiteY2" fmla="*/ 0 h 95491"/>
                <a:gd name="connsiteX3" fmla="*/ 0 w 34724"/>
                <a:gd name="connsiteY3" fmla="*/ 5787 h 95491"/>
                <a:gd name="connsiteX4" fmla="*/ 8681 w 34724"/>
                <a:gd name="connsiteY4" fmla="*/ 11575 h 95491"/>
                <a:gd name="connsiteX5" fmla="*/ 5825 w 34724"/>
                <a:gd name="connsiteY5" fmla="*/ 85820 h 95491"/>
                <a:gd name="connsiteX6" fmla="*/ 0 w 34724"/>
                <a:gd name="connsiteY6" fmla="*/ 89704 h 95491"/>
                <a:gd name="connsiteX7" fmla="*/ 0 w 34724"/>
                <a:gd name="connsiteY7" fmla="*/ 95491 h 95491"/>
                <a:gd name="connsiteX8" fmla="*/ 34724 w 34724"/>
                <a:gd name="connsiteY8" fmla="*/ 95491 h 95491"/>
                <a:gd name="connsiteX9" fmla="*/ 34724 w 34724"/>
                <a:gd name="connsiteY9" fmla="*/ 89704 h 95491"/>
                <a:gd name="connsiteX10" fmla="*/ 28899 w 34724"/>
                <a:gd name="connsiteY10" fmla="*/ 85820 h 95491"/>
                <a:gd name="connsiteX11" fmla="*/ 26043 w 34724"/>
                <a:gd name="connsiteY11" fmla="*/ 11575 h 95491"/>
                <a:gd name="connsiteX12" fmla="*/ 34724 w 34724"/>
                <a:gd name="connsiteY12" fmla="*/ 5787 h 95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724" h="95491">
                  <a:moveTo>
                    <a:pt x="34724" y="5787"/>
                  </a:moveTo>
                  <a:lnTo>
                    <a:pt x="34724" y="0"/>
                  </a:lnTo>
                  <a:lnTo>
                    <a:pt x="0" y="0"/>
                  </a:lnTo>
                  <a:lnTo>
                    <a:pt x="0" y="5787"/>
                  </a:lnTo>
                  <a:lnTo>
                    <a:pt x="8681" y="11575"/>
                  </a:lnTo>
                  <a:lnTo>
                    <a:pt x="5825" y="85820"/>
                  </a:lnTo>
                  <a:lnTo>
                    <a:pt x="0" y="89704"/>
                  </a:lnTo>
                  <a:lnTo>
                    <a:pt x="0" y="95491"/>
                  </a:lnTo>
                  <a:lnTo>
                    <a:pt x="34724" y="95491"/>
                  </a:lnTo>
                  <a:lnTo>
                    <a:pt x="34724" y="89704"/>
                  </a:lnTo>
                  <a:lnTo>
                    <a:pt x="28899" y="85820"/>
                  </a:lnTo>
                  <a:lnTo>
                    <a:pt x="26043" y="11575"/>
                  </a:lnTo>
                  <a:lnTo>
                    <a:pt x="34724" y="5787"/>
                  </a:lnTo>
                  <a:close/>
                </a:path>
              </a:pathLst>
            </a:custGeom>
            <a:solidFill>
              <a:srgbClr val="000000"/>
            </a:solidFill>
            <a:ln w="28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8" name="Freeform 27">
              <a:extLst>
                <a:ext uri="{FF2B5EF4-FFF2-40B4-BE49-F238E27FC236}">
                  <a16:creationId xmlns:a16="http://schemas.microsoft.com/office/drawing/2014/main" id="{79048553-E612-A846-F1F0-AD66008F4011}"/>
                </a:ext>
              </a:extLst>
            </p:cNvPr>
            <p:cNvSpPr/>
            <p:nvPr/>
          </p:nvSpPr>
          <p:spPr>
            <a:xfrm>
              <a:off x="841027" y="3992990"/>
              <a:ext cx="34724" cy="95491"/>
            </a:xfrm>
            <a:custGeom>
              <a:avLst/>
              <a:gdLst>
                <a:gd name="connsiteX0" fmla="*/ 34724 w 34724"/>
                <a:gd name="connsiteY0" fmla="*/ 5787 h 95491"/>
                <a:gd name="connsiteX1" fmla="*/ 34724 w 34724"/>
                <a:gd name="connsiteY1" fmla="*/ 0 h 95491"/>
                <a:gd name="connsiteX2" fmla="*/ 0 w 34724"/>
                <a:gd name="connsiteY2" fmla="*/ 0 h 95491"/>
                <a:gd name="connsiteX3" fmla="*/ 0 w 34724"/>
                <a:gd name="connsiteY3" fmla="*/ 5787 h 95491"/>
                <a:gd name="connsiteX4" fmla="*/ 8681 w 34724"/>
                <a:gd name="connsiteY4" fmla="*/ 11575 h 95491"/>
                <a:gd name="connsiteX5" fmla="*/ 5825 w 34724"/>
                <a:gd name="connsiteY5" fmla="*/ 85820 h 95491"/>
                <a:gd name="connsiteX6" fmla="*/ 0 w 34724"/>
                <a:gd name="connsiteY6" fmla="*/ 89704 h 95491"/>
                <a:gd name="connsiteX7" fmla="*/ 0 w 34724"/>
                <a:gd name="connsiteY7" fmla="*/ 95491 h 95491"/>
                <a:gd name="connsiteX8" fmla="*/ 34724 w 34724"/>
                <a:gd name="connsiteY8" fmla="*/ 95491 h 95491"/>
                <a:gd name="connsiteX9" fmla="*/ 34724 w 34724"/>
                <a:gd name="connsiteY9" fmla="*/ 89704 h 95491"/>
                <a:gd name="connsiteX10" fmla="*/ 28899 w 34724"/>
                <a:gd name="connsiteY10" fmla="*/ 85820 h 95491"/>
                <a:gd name="connsiteX11" fmla="*/ 26043 w 34724"/>
                <a:gd name="connsiteY11" fmla="*/ 11575 h 95491"/>
                <a:gd name="connsiteX12" fmla="*/ 34724 w 34724"/>
                <a:gd name="connsiteY12" fmla="*/ 5787 h 95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724" h="95491">
                  <a:moveTo>
                    <a:pt x="34724" y="5787"/>
                  </a:moveTo>
                  <a:lnTo>
                    <a:pt x="34724" y="0"/>
                  </a:lnTo>
                  <a:lnTo>
                    <a:pt x="0" y="0"/>
                  </a:lnTo>
                  <a:lnTo>
                    <a:pt x="0" y="5787"/>
                  </a:lnTo>
                  <a:lnTo>
                    <a:pt x="8681" y="11575"/>
                  </a:lnTo>
                  <a:lnTo>
                    <a:pt x="5825" y="85820"/>
                  </a:lnTo>
                  <a:lnTo>
                    <a:pt x="0" y="89704"/>
                  </a:lnTo>
                  <a:lnTo>
                    <a:pt x="0" y="95491"/>
                  </a:lnTo>
                  <a:lnTo>
                    <a:pt x="34724" y="95491"/>
                  </a:lnTo>
                  <a:lnTo>
                    <a:pt x="34724" y="89704"/>
                  </a:lnTo>
                  <a:lnTo>
                    <a:pt x="28899" y="85820"/>
                  </a:lnTo>
                  <a:lnTo>
                    <a:pt x="26043" y="11575"/>
                  </a:lnTo>
                  <a:lnTo>
                    <a:pt x="34724" y="5787"/>
                  </a:lnTo>
                  <a:close/>
                </a:path>
              </a:pathLst>
            </a:custGeom>
            <a:solidFill>
              <a:srgbClr val="000000"/>
            </a:solidFill>
            <a:ln w="28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9" name="Freeform 28">
              <a:extLst>
                <a:ext uri="{FF2B5EF4-FFF2-40B4-BE49-F238E27FC236}">
                  <a16:creationId xmlns:a16="http://schemas.microsoft.com/office/drawing/2014/main" id="{656EE078-1DA6-8ABD-33B1-8DE6C177F758}"/>
                </a:ext>
              </a:extLst>
            </p:cNvPr>
            <p:cNvSpPr/>
            <p:nvPr/>
          </p:nvSpPr>
          <p:spPr>
            <a:xfrm>
              <a:off x="881538" y="3992990"/>
              <a:ext cx="34724" cy="95491"/>
            </a:xfrm>
            <a:custGeom>
              <a:avLst/>
              <a:gdLst>
                <a:gd name="connsiteX0" fmla="*/ 34724 w 34724"/>
                <a:gd name="connsiteY0" fmla="*/ 5787 h 95491"/>
                <a:gd name="connsiteX1" fmla="*/ 34724 w 34724"/>
                <a:gd name="connsiteY1" fmla="*/ 0 h 95491"/>
                <a:gd name="connsiteX2" fmla="*/ 0 w 34724"/>
                <a:gd name="connsiteY2" fmla="*/ 0 h 95491"/>
                <a:gd name="connsiteX3" fmla="*/ 0 w 34724"/>
                <a:gd name="connsiteY3" fmla="*/ 5787 h 95491"/>
                <a:gd name="connsiteX4" fmla="*/ 8681 w 34724"/>
                <a:gd name="connsiteY4" fmla="*/ 11575 h 95491"/>
                <a:gd name="connsiteX5" fmla="*/ 5825 w 34724"/>
                <a:gd name="connsiteY5" fmla="*/ 85820 h 95491"/>
                <a:gd name="connsiteX6" fmla="*/ 0 w 34724"/>
                <a:gd name="connsiteY6" fmla="*/ 89704 h 95491"/>
                <a:gd name="connsiteX7" fmla="*/ 0 w 34724"/>
                <a:gd name="connsiteY7" fmla="*/ 95491 h 95491"/>
                <a:gd name="connsiteX8" fmla="*/ 34724 w 34724"/>
                <a:gd name="connsiteY8" fmla="*/ 95491 h 95491"/>
                <a:gd name="connsiteX9" fmla="*/ 34724 w 34724"/>
                <a:gd name="connsiteY9" fmla="*/ 89704 h 95491"/>
                <a:gd name="connsiteX10" fmla="*/ 28899 w 34724"/>
                <a:gd name="connsiteY10" fmla="*/ 85820 h 95491"/>
                <a:gd name="connsiteX11" fmla="*/ 26043 w 34724"/>
                <a:gd name="connsiteY11" fmla="*/ 11575 h 95491"/>
                <a:gd name="connsiteX12" fmla="*/ 34724 w 34724"/>
                <a:gd name="connsiteY12" fmla="*/ 5787 h 95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724" h="95491">
                  <a:moveTo>
                    <a:pt x="34724" y="5787"/>
                  </a:moveTo>
                  <a:lnTo>
                    <a:pt x="34724" y="0"/>
                  </a:lnTo>
                  <a:lnTo>
                    <a:pt x="0" y="0"/>
                  </a:lnTo>
                  <a:lnTo>
                    <a:pt x="0" y="5787"/>
                  </a:lnTo>
                  <a:lnTo>
                    <a:pt x="8681" y="11575"/>
                  </a:lnTo>
                  <a:lnTo>
                    <a:pt x="5825" y="85820"/>
                  </a:lnTo>
                  <a:lnTo>
                    <a:pt x="0" y="89704"/>
                  </a:lnTo>
                  <a:lnTo>
                    <a:pt x="0" y="95491"/>
                  </a:lnTo>
                  <a:lnTo>
                    <a:pt x="34724" y="95491"/>
                  </a:lnTo>
                  <a:lnTo>
                    <a:pt x="34724" y="89704"/>
                  </a:lnTo>
                  <a:lnTo>
                    <a:pt x="28899" y="85820"/>
                  </a:lnTo>
                  <a:lnTo>
                    <a:pt x="26043" y="11575"/>
                  </a:lnTo>
                  <a:lnTo>
                    <a:pt x="34724" y="5787"/>
                  </a:lnTo>
                  <a:close/>
                </a:path>
              </a:pathLst>
            </a:custGeom>
            <a:solidFill>
              <a:srgbClr val="000000"/>
            </a:solidFill>
            <a:ln w="28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 29">
              <a:extLst>
                <a:ext uri="{FF2B5EF4-FFF2-40B4-BE49-F238E27FC236}">
                  <a16:creationId xmlns:a16="http://schemas.microsoft.com/office/drawing/2014/main" id="{073B9B7A-E3DD-384B-6205-D6450C027932}"/>
                </a:ext>
              </a:extLst>
            </p:cNvPr>
            <p:cNvSpPr/>
            <p:nvPr/>
          </p:nvSpPr>
          <p:spPr>
            <a:xfrm>
              <a:off x="710366" y="3917754"/>
              <a:ext cx="215022" cy="63660"/>
            </a:xfrm>
            <a:custGeom>
              <a:avLst/>
              <a:gdLst>
                <a:gd name="connsiteX0" fmla="*/ 6233 w 215022"/>
                <a:gd name="connsiteY0" fmla="*/ 63661 h 63660"/>
                <a:gd name="connsiteX1" fmla="*/ 208790 w 215022"/>
                <a:gd name="connsiteY1" fmla="*/ 63661 h 63660"/>
                <a:gd name="connsiteX2" fmla="*/ 208790 w 215022"/>
                <a:gd name="connsiteY2" fmla="*/ 52086 h 63660"/>
                <a:gd name="connsiteX3" fmla="*/ 215023 w 215022"/>
                <a:gd name="connsiteY3" fmla="*/ 52086 h 63660"/>
                <a:gd name="connsiteX4" fmla="*/ 215023 w 215022"/>
                <a:gd name="connsiteY4" fmla="*/ 44406 h 63660"/>
                <a:gd name="connsiteX5" fmla="*/ 107511 w 215022"/>
                <a:gd name="connsiteY5" fmla="*/ 0 h 63660"/>
                <a:gd name="connsiteX6" fmla="*/ 0 w 215022"/>
                <a:gd name="connsiteY6" fmla="*/ 44406 h 63660"/>
                <a:gd name="connsiteX7" fmla="*/ 0 w 215022"/>
                <a:gd name="connsiteY7" fmla="*/ 52086 h 63660"/>
                <a:gd name="connsiteX8" fmla="*/ 6233 w 215022"/>
                <a:gd name="connsiteY8" fmla="*/ 52086 h 63660"/>
                <a:gd name="connsiteX9" fmla="*/ 6233 w 215022"/>
                <a:gd name="connsiteY9" fmla="*/ 63661 h 6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15022" h="63660">
                  <a:moveTo>
                    <a:pt x="6233" y="63661"/>
                  </a:moveTo>
                  <a:lnTo>
                    <a:pt x="208790" y="63661"/>
                  </a:lnTo>
                  <a:lnTo>
                    <a:pt x="208790" y="52086"/>
                  </a:lnTo>
                  <a:lnTo>
                    <a:pt x="215023" y="52086"/>
                  </a:lnTo>
                  <a:lnTo>
                    <a:pt x="215023" y="44406"/>
                  </a:lnTo>
                  <a:lnTo>
                    <a:pt x="107511" y="0"/>
                  </a:lnTo>
                  <a:lnTo>
                    <a:pt x="0" y="44406"/>
                  </a:lnTo>
                  <a:lnTo>
                    <a:pt x="0" y="52086"/>
                  </a:lnTo>
                  <a:lnTo>
                    <a:pt x="6233" y="52086"/>
                  </a:lnTo>
                  <a:lnTo>
                    <a:pt x="6233" y="63661"/>
                  </a:lnTo>
                  <a:close/>
                </a:path>
              </a:pathLst>
            </a:custGeom>
            <a:solidFill>
              <a:srgbClr val="000000"/>
            </a:solidFill>
            <a:ln w="28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5FA0D423-A2B9-6D7E-B1C4-D1F88EFE5F41}"/>
                </a:ext>
              </a:extLst>
            </p:cNvPr>
            <p:cNvSpPr txBox="1"/>
            <p:nvPr/>
          </p:nvSpPr>
          <p:spPr>
            <a:xfrm>
              <a:off x="678982" y="1918977"/>
              <a:ext cx="2983509" cy="5232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Georgia" panose="02040502050405020303" pitchFamily="18" charset="0"/>
                </a:rPr>
                <a:t>Jordan T. Yelinek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A2E56F8A-8040-8495-8461-4C6028C81A30}"/>
                </a:ext>
              </a:extLst>
            </p:cNvPr>
            <p:cNvSpPr txBox="1"/>
            <p:nvPr/>
          </p:nvSpPr>
          <p:spPr>
            <a:xfrm>
              <a:off x="678981" y="2442197"/>
              <a:ext cx="2980303" cy="3847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900" dirty="0">
                  <a:solidFill>
                    <a:srgbClr val="B11B36"/>
                  </a:solidFill>
                  <a:latin typeface="Georgia" panose="02040502050405020303" pitchFamily="18" charset="0"/>
                </a:rPr>
                <a:t>Assistant Grand Secretary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7377AA40-9BE4-3691-1B49-8B83FE891161}"/>
                </a:ext>
              </a:extLst>
            </p:cNvPr>
            <p:cNvSpPr/>
            <p:nvPr/>
          </p:nvSpPr>
          <p:spPr>
            <a:xfrm>
              <a:off x="545910" y="2971800"/>
              <a:ext cx="2961565" cy="13511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37C441C-7797-A815-AB6C-80906695DCE7}"/>
                </a:ext>
              </a:extLst>
            </p:cNvPr>
            <p:cNvSpPr txBox="1"/>
            <p:nvPr/>
          </p:nvSpPr>
          <p:spPr>
            <a:xfrm>
              <a:off x="1061610" y="3130165"/>
              <a:ext cx="1745991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Georgia" panose="02040502050405020303" pitchFamily="18" charset="0"/>
                </a:rPr>
                <a:t>(415) 292-9180</a:t>
              </a:r>
            </a:p>
          </p:txBody>
        </p:sp>
        <p:sp>
          <p:nvSpPr>
            <p:cNvPr id="32" name="Freeform 31">
              <a:extLst>
                <a:ext uri="{FF2B5EF4-FFF2-40B4-BE49-F238E27FC236}">
                  <a16:creationId xmlns:a16="http://schemas.microsoft.com/office/drawing/2014/main" id="{295FDBD5-9EC8-0237-9FCA-D3E4F527AB77}"/>
                </a:ext>
              </a:extLst>
            </p:cNvPr>
            <p:cNvSpPr/>
            <p:nvPr/>
          </p:nvSpPr>
          <p:spPr>
            <a:xfrm>
              <a:off x="746798" y="3194995"/>
              <a:ext cx="86487" cy="86487"/>
            </a:xfrm>
            <a:custGeom>
              <a:avLst/>
              <a:gdLst>
                <a:gd name="connsiteX0" fmla="*/ 81534 w 86487"/>
                <a:gd name="connsiteY0" fmla="*/ 80772 h 86487"/>
                <a:gd name="connsiteX1" fmla="*/ 86487 w 86487"/>
                <a:gd name="connsiteY1" fmla="*/ 68961 h 86487"/>
                <a:gd name="connsiteX2" fmla="*/ 81534 w 86487"/>
                <a:gd name="connsiteY2" fmla="*/ 57150 h 86487"/>
                <a:gd name="connsiteX3" fmla="*/ 28956 w 86487"/>
                <a:gd name="connsiteY3" fmla="*/ 4953 h 86487"/>
                <a:gd name="connsiteX4" fmla="*/ 17526 w 86487"/>
                <a:gd name="connsiteY4" fmla="*/ 0 h 86487"/>
                <a:gd name="connsiteX5" fmla="*/ 5715 w 86487"/>
                <a:gd name="connsiteY5" fmla="*/ 4953 h 86487"/>
                <a:gd name="connsiteX6" fmla="*/ 0 w 86487"/>
                <a:gd name="connsiteY6" fmla="*/ 10668 h 86487"/>
                <a:gd name="connsiteX7" fmla="*/ 75819 w 86487"/>
                <a:gd name="connsiteY7" fmla="*/ 86487 h 86487"/>
                <a:gd name="connsiteX8" fmla="*/ 81534 w 86487"/>
                <a:gd name="connsiteY8" fmla="*/ 80772 h 86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6487" h="86487">
                  <a:moveTo>
                    <a:pt x="81534" y="80772"/>
                  </a:moveTo>
                  <a:cubicBezTo>
                    <a:pt x="84582" y="77724"/>
                    <a:pt x="86487" y="73533"/>
                    <a:pt x="86487" y="68961"/>
                  </a:cubicBezTo>
                  <a:cubicBezTo>
                    <a:pt x="86487" y="64389"/>
                    <a:pt x="84582" y="60198"/>
                    <a:pt x="81534" y="57150"/>
                  </a:cubicBezTo>
                  <a:lnTo>
                    <a:pt x="28956" y="4953"/>
                  </a:lnTo>
                  <a:cubicBezTo>
                    <a:pt x="25908" y="1905"/>
                    <a:pt x="21717" y="0"/>
                    <a:pt x="17526" y="0"/>
                  </a:cubicBezTo>
                  <a:cubicBezTo>
                    <a:pt x="13335" y="0"/>
                    <a:pt x="8763" y="1905"/>
                    <a:pt x="5715" y="4953"/>
                  </a:cubicBezTo>
                  <a:lnTo>
                    <a:pt x="0" y="10668"/>
                  </a:lnTo>
                  <a:lnTo>
                    <a:pt x="75819" y="86487"/>
                  </a:lnTo>
                  <a:lnTo>
                    <a:pt x="81534" y="80772"/>
                  </a:ln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 32">
              <a:extLst>
                <a:ext uri="{FF2B5EF4-FFF2-40B4-BE49-F238E27FC236}">
                  <a16:creationId xmlns:a16="http://schemas.microsoft.com/office/drawing/2014/main" id="{323A55F1-6B88-14D4-E3DE-373987C2DFBB}"/>
                </a:ext>
              </a:extLst>
            </p:cNvPr>
            <p:cNvSpPr/>
            <p:nvPr/>
          </p:nvSpPr>
          <p:spPr>
            <a:xfrm>
              <a:off x="709653" y="3217473"/>
              <a:ext cx="282128" cy="282465"/>
            </a:xfrm>
            <a:custGeom>
              <a:avLst/>
              <a:gdLst>
                <a:gd name="connsiteX0" fmla="*/ 195261 w 282128"/>
                <a:gd name="connsiteY0" fmla="*/ 192786 h 282465"/>
                <a:gd name="connsiteX1" fmla="*/ 189546 w 282128"/>
                <a:gd name="connsiteY1" fmla="*/ 195072 h 282465"/>
                <a:gd name="connsiteX2" fmla="*/ 183831 w 282128"/>
                <a:gd name="connsiteY2" fmla="*/ 192786 h 282465"/>
                <a:gd name="connsiteX3" fmla="*/ 89343 w 282128"/>
                <a:gd name="connsiteY3" fmla="*/ 98679 h 282465"/>
                <a:gd name="connsiteX4" fmla="*/ 87057 w 282128"/>
                <a:gd name="connsiteY4" fmla="*/ 92964 h 282465"/>
                <a:gd name="connsiteX5" fmla="*/ 89343 w 282128"/>
                <a:gd name="connsiteY5" fmla="*/ 87249 h 282465"/>
                <a:gd name="connsiteX6" fmla="*/ 101154 w 282128"/>
                <a:gd name="connsiteY6" fmla="*/ 75819 h 282465"/>
                <a:gd name="connsiteX7" fmla="*/ 25335 w 282128"/>
                <a:gd name="connsiteY7" fmla="*/ 0 h 282465"/>
                <a:gd name="connsiteX8" fmla="*/ 12762 w 282128"/>
                <a:gd name="connsiteY8" fmla="*/ 12573 h 282465"/>
                <a:gd name="connsiteX9" fmla="*/ 189 w 282128"/>
                <a:gd name="connsiteY9" fmla="*/ 39624 h 282465"/>
                <a:gd name="connsiteX10" fmla="*/ 8952 w 282128"/>
                <a:gd name="connsiteY10" fmla="*/ 89154 h 282465"/>
                <a:gd name="connsiteX11" fmla="*/ 31812 w 282128"/>
                <a:gd name="connsiteY11" fmla="*/ 129159 h 282465"/>
                <a:gd name="connsiteX12" fmla="*/ 148017 w 282128"/>
                <a:gd name="connsiteY12" fmla="*/ 249174 h 282465"/>
                <a:gd name="connsiteX13" fmla="*/ 172020 w 282128"/>
                <a:gd name="connsiteY13" fmla="*/ 264414 h 282465"/>
                <a:gd name="connsiteX14" fmla="*/ 232980 w 282128"/>
                <a:gd name="connsiteY14" fmla="*/ 282321 h 282465"/>
                <a:gd name="connsiteX15" fmla="*/ 271842 w 282128"/>
                <a:gd name="connsiteY15" fmla="*/ 267081 h 282465"/>
                <a:gd name="connsiteX16" fmla="*/ 282129 w 282128"/>
                <a:gd name="connsiteY16" fmla="*/ 256794 h 282465"/>
                <a:gd name="connsiteX17" fmla="*/ 206691 w 282128"/>
                <a:gd name="connsiteY17" fmla="*/ 180975 h 282465"/>
                <a:gd name="connsiteX18" fmla="*/ 195261 w 282128"/>
                <a:gd name="connsiteY18" fmla="*/ 192786 h 2824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82128" h="282465">
                  <a:moveTo>
                    <a:pt x="195261" y="192786"/>
                  </a:moveTo>
                  <a:cubicBezTo>
                    <a:pt x="193737" y="194310"/>
                    <a:pt x="191451" y="195072"/>
                    <a:pt x="189546" y="195072"/>
                  </a:cubicBezTo>
                  <a:cubicBezTo>
                    <a:pt x="187641" y="195072"/>
                    <a:pt x="185355" y="194310"/>
                    <a:pt x="183831" y="192786"/>
                  </a:cubicBezTo>
                  <a:lnTo>
                    <a:pt x="89343" y="98679"/>
                  </a:lnTo>
                  <a:cubicBezTo>
                    <a:pt x="87819" y="97155"/>
                    <a:pt x="87057" y="94869"/>
                    <a:pt x="87057" y="92964"/>
                  </a:cubicBezTo>
                  <a:cubicBezTo>
                    <a:pt x="87057" y="91059"/>
                    <a:pt x="87819" y="88773"/>
                    <a:pt x="89343" y="87249"/>
                  </a:cubicBezTo>
                  <a:lnTo>
                    <a:pt x="101154" y="75819"/>
                  </a:lnTo>
                  <a:lnTo>
                    <a:pt x="25335" y="0"/>
                  </a:lnTo>
                  <a:cubicBezTo>
                    <a:pt x="20382" y="4953"/>
                    <a:pt x="15810" y="9525"/>
                    <a:pt x="12762" y="12573"/>
                  </a:cubicBezTo>
                  <a:cubicBezTo>
                    <a:pt x="5142" y="19812"/>
                    <a:pt x="570" y="29337"/>
                    <a:pt x="189" y="39624"/>
                  </a:cubicBezTo>
                  <a:cubicBezTo>
                    <a:pt x="-954" y="56769"/>
                    <a:pt x="3237" y="73152"/>
                    <a:pt x="8952" y="89154"/>
                  </a:cubicBezTo>
                  <a:cubicBezTo>
                    <a:pt x="15048" y="103251"/>
                    <a:pt x="23049" y="116586"/>
                    <a:pt x="31812" y="129159"/>
                  </a:cubicBezTo>
                  <a:cubicBezTo>
                    <a:pt x="63054" y="176022"/>
                    <a:pt x="102297" y="216789"/>
                    <a:pt x="148017" y="249174"/>
                  </a:cubicBezTo>
                  <a:cubicBezTo>
                    <a:pt x="155637" y="254889"/>
                    <a:pt x="163638" y="259842"/>
                    <a:pt x="172020" y="264414"/>
                  </a:cubicBezTo>
                  <a:cubicBezTo>
                    <a:pt x="191070" y="273939"/>
                    <a:pt x="211263" y="280797"/>
                    <a:pt x="232980" y="282321"/>
                  </a:cubicBezTo>
                  <a:cubicBezTo>
                    <a:pt x="247458" y="283464"/>
                    <a:pt x="261936" y="277749"/>
                    <a:pt x="271842" y="267081"/>
                  </a:cubicBezTo>
                  <a:lnTo>
                    <a:pt x="282129" y="256794"/>
                  </a:lnTo>
                  <a:lnTo>
                    <a:pt x="206691" y="180975"/>
                  </a:lnTo>
                  <a:lnTo>
                    <a:pt x="195261" y="192786"/>
                  </a:ln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4" name="Freeform 33">
              <a:extLst>
                <a:ext uri="{FF2B5EF4-FFF2-40B4-BE49-F238E27FC236}">
                  <a16:creationId xmlns:a16="http://schemas.microsoft.com/office/drawing/2014/main" id="{298E78C1-A5C4-2453-167B-0FF3708558C1}"/>
                </a:ext>
              </a:extLst>
            </p:cNvPr>
            <p:cNvSpPr/>
            <p:nvPr/>
          </p:nvSpPr>
          <p:spPr>
            <a:xfrm>
              <a:off x="927392" y="3375970"/>
              <a:ext cx="86487" cy="86868"/>
            </a:xfrm>
            <a:custGeom>
              <a:avLst/>
              <a:gdLst>
                <a:gd name="connsiteX0" fmla="*/ 81915 w 86487"/>
                <a:gd name="connsiteY0" fmla="*/ 57531 h 86868"/>
                <a:gd name="connsiteX1" fmla="*/ 29337 w 86487"/>
                <a:gd name="connsiteY1" fmla="*/ 4953 h 86868"/>
                <a:gd name="connsiteX2" fmla="*/ 17526 w 86487"/>
                <a:gd name="connsiteY2" fmla="*/ 0 h 86868"/>
                <a:gd name="connsiteX3" fmla="*/ 5715 w 86487"/>
                <a:gd name="connsiteY3" fmla="*/ 4953 h 86868"/>
                <a:gd name="connsiteX4" fmla="*/ 0 w 86487"/>
                <a:gd name="connsiteY4" fmla="*/ 11049 h 86868"/>
                <a:gd name="connsiteX5" fmla="*/ 75819 w 86487"/>
                <a:gd name="connsiteY5" fmla="*/ 86868 h 86868"/>
                <a:gd name="connsiteX6" fmla="*/ 81534 w 86487"/>
                <a:gd name="connsiteY6" fmla="*/ 81153 h 86868"/>
                <a:gd name="connsiteX7" fmla="*/ 86487 w 86487"/>
                <a:gd name="connsiteY7" fmla="*/ 69342 h 86868"/>
                <a:gd name="connsiteX8" fmla="*/ 81915 w 86487"/>
                <a:gd name="connsiteY8" fmla="*/ 57531 h 86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6487" h="86868">
                  <a:moveTo>
                    <a:pt x="81915" y="57531"/>
                  </a:moveTo>
                  <a:lnTo>
                    <a:pt x="29337" y="4953"/>
                  </a:lnTo>
                  <a:cubicBezTo>
                    <a:pt x="26289" y="1905"/>
                    <a:pt x="22098" y="0"/>
                    <a:pt x="17526" y="0"/>
                  </a:cubicBezTo>
                  <a:cubicBezTo>
                    <a:pt x="12954" y="0"/>
                    <a:pt x="8763" y="1905"/>
                    <a:pt x="5715" y="4953"/>
                  </a:cubicBezTo>
                  <a:lnTo>
                    <a:pt x="0" y="11049"/>
                  </a:lnTo>
                  <a:lnTo>
                    <a:pt x="75819" y="86868"/>
                  </a:lnTo>
                  <a:lnTo>
                    <a:pt x="81534" y="81153"/>
                  </a:lnTo>
                  <a:cubicBezTo>
                    <a:pt x="84582" y="78105"/>
                    <a:pt x="86487" y="73914"/>
                    <a:pt x="86487" y="69342"/>
                  </a:cubicBezTo>
                  <a:cubicBezTo>
                    <a:pt x="86487" y="64770"/>
                    <a:pt x="84963" y="60579"/>
                    <a:pt x="81915" y="57531"/>
                  </a:cubicBez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5" name="Graphic 15" descr="Send with solid fill">
              <a:extLst>
                <a:ext uri="{FF2B5EF4-FFF2-40B4-BE49-F238E27FC236}">
                  <a16:creationId xmlns:a16="http://schemas.microsoft.com/office/drawing/2014/main" id="{364DCF50-A025-C55A-9372-C0D2060A87A8}"/>
                </a:ext>
              </a:extLst>
            </p:cNvPr>
            <p:cNvSpPr/>
            <p:nvPr/>
          </p:nvSpPr>
          <p:spPr>
            <a:xfrm>
              <a:off x="709461" y="3842803"/>
              <a:ext cx="305239" cy="282188"/>
            </a:xfrm>
            <a:custGeom>
              <a:avLst/>
              <a:gdLst>
                <a:gd name="connsiteX0" fmla="*/ 252984 w 305239"/>
                <a:gd name="connsiteY0" fmla="*/ 237319 h 282188"/>
                <a:gd name="connsiteX1" fmla="*/ 184404 w 305239"/>
                <a:gd name="connsiteY1" fmla="*/ 213697 h 282188"/>
                <a:gd name="connsiteX2" fmla="*/ 184023 w 305239"/>
                <a:gd name="connsiteY2" fmla="*/ 213697 h 282188"/>
                <a:gd name="connsiteX3" fmla="*/ 156591 w 305239"/>
                <a:gd name="connsiteY3" fmla="*/ 204172 h 282188"/>
                <a:gd name="connsiteX4" fmla="*/ 284988 w 305239"/>
                <a:gd name="connsiteY4" fmla="*/ 34627 h 282188"/>
                <a:gd name="connsiteX5" fmla="*/ 252984 w 305239"/>
                <a:gd name="connsiteY5" fmla="*/ 237319 h 282188"/>
                <a:gd name="connsiteX6" fmla="*/ 167259 w 305239"/>
                <a:gd name="connsiteY6" fmla="*/ 224365 h 282188"/>
                <a:gd name="connsiteX7" fmla="*/ 142113 w 305239"/>
                <a:gd name="connsiteY7" fmla="*/ 249511 h 282188"/>
                <a:gd name="connsiteX8" fmla="*/ 148971 w 305239"/>
                <a:gd name="connsiteY8" fmla="*/ 218269 h 282188"/>
                <a:gd name="connsiteX9" fmla="*/ 167259 w 305239"/>
                <a:gd name="connsiteY9" fmla="*/ 224365 h 282188"/>
                <a:gd name="connsiteX10" fmla="*/ 167259 w 305239"/>
                <a:gd name="connsiteY10" fmla="*/ 224365 h 282188"/>
                <a:gd name="connsiteX11" fmla="*/ 136779 w 305239"/>
                <a:gd name="connsiteY11" fmla="*/ 204934 h 282188"/>
                <a:gd name="connsiteX12" fmla="*/ 135255 w 305239"/>
                <a:gd name="connsiteY12" fmla="*/ 207982 h 282188"/>
                <a:gd name="connsiteX13" fmla="*/ 134112 w 305239"/>
                <a:gd name="connsiteY13" fmla="*/ 212935 h 282188"/>
                <a:gd name="connsiteX14" fmla="*/ 126492 w 305239"/>
                <a:gd name="connsiteY14" fmla="*/ 247606 h 282188"/>
                <a:gd name="connsiteX15" fmla="*/ 108204 w 305239"/>
                <a:gd name="connsiteY15" fmla="*/ 194266 h 282188"/>
                <a:gd name="connsiteX16" fmla="*/ 250698 w 305239"/>
                <a:gd name="connsiteY16" fmla="*/ 57106 h 282188"/>
                <a:gd name="connsiteX17" fmla="*/ 141351 w 305239"/>
                <a:gd name="connsiteY17" fmla="*/ 199219 h 282188"/>
                <a:gd name="connsiteX18" fmla="*/ 136779 w 305239"/>
                <a:gd name="connsiteY18" fmla="*/ 204934 h 282188"/>
                <a:gd name="connsiteX19" fmla="*/ 26670 w 305239"/>
                <a:gd name="connsiteY19" fmla="*/ 159976 h 282188"/>
                <a:gd name="connsiteX20" fmla="*/ 249936 w 305239"/>
                <a:gd name="connsiteY20" fmla="*/ 41104 h 282188"/>
                <a:gd name="connsiteX21" fmla="*/ 97155 w 305239"/>
                <a:gd name="connsiteY21" fmla="*/ 183979 h 282188"/>
                <a:gd name="connsiteX22" fmla="*/ 26670 w 305239"/>
                <a:gd name="connsiteY22" fmla="*/ 159976 h 282188"/>
                <a:gd name="connsiteX23" fmla="*/ 301752 w 305239"/>
                <a:gd name="connsiteY23" fmla="*/ 1480 h 282188"/>
                <a:gd name="connsiteX24" fmla="*/ 293370 w 305239"/>
                <a:gd name="connsiteY24" fmla="*/ 1099 h 282188"/>
                <a:gd name="connsiteX25" fmla="*/ 4191 w 305239"/>
                <a:gd name="connsiteY25" fmla="*/ 154642 h 282188"/>
                <a:gd name="connsiteX26" fmla="*/ 0 w 305239"/>
                <a:gd name="connsiteY26" fmla="*/ 161881 h 282188"/>
                <a:gd name="connsiteX27" fmla="*/ 4953 w 305239"/>
                <a:gd name="connsiteY27" fmla="*/ 168358 h 282188"/>
                <a:gd name="connsiteX28" fmla="*/ 84201 w 305239"/>
                <a:gd name="connsiteY28" fmla="*/ 195409 h 282188"/>
                <a:gd name="connsiteX29" fmla="*/ 94107 w 305239"/>
                <a:gd name="connsiteY29" fmla="*/ 198838 h 282188"/>
                <a:gd name="connsiteX30" fmla="*/ 96393 w 305239"/>
                <a:gd name="connsiteY30" fmla="*/ 205315 h 282188"/>
                <a:gd name="connsiteX31" fmla="*/ 120015 w 305239"/>
                <a:gd name="connsiteY31" fmla="*/ 276181 h 282188"/>
                <a:gd name="connsiteX32" fmla="*/ 120015 w 305239"/>
                <a:gd name="connsiteY32" fmla="*/ 276562 h 282188"/>
                <a:gd name="connsiteX33" fmla="*/ 120015 w 305239"/>
                <a:gd name="connsiteY33" fmla="*/ 276943 h 282188"/>
                <a:gd name="connsiteX34" fmla="*/ 125730 w 305239"/>
                <a:gd name="connsiteY34" fmla="*/ 281896 h 282188"/>
                <a:gd name="connsiteX35" fmla="*/ 132969 w 305239"/>
                <a:gd name="connsiteY35" fmla="*/ 279991 h 282188"/>
                <a:gd name="connsiteX36" fmla="*/ 133350 w 305239"/>
                <a:gd name="connsiteY36" fmla="*/ 279610 h 282188"/>
                <a:gd name="connsiteX37" fmla="*/ 135636 w 305239"/>
                <a:gd name="connsiteY37" fmla="*/ 277324 h 282188"/>
                <a:gd name="connsiteX38" fmla="*/ 183642 w 305239"/>
                <a:gd name="connsiteY38" fmla="*/ 230080 h 282188"/>
                <a:gd name="connsiteX39" fmla="*/ 256794 w 305239"/>
                <a:gd name="connsiteY39" fmla="*/ 255226 h 282188"/>
                <a:gd name="connsiteX40" fmla="*/ 263271 w 305239"/>
                <a:gd name="connsiteY40" fmla="*/ 254464 h 282188"/>
                <a:gd name="connsiteX41" fmla="*/ 267081 w 305239"/>
                <a:gd name="connsiteY41" fmla="*/ 249130 h 282188"/>
                <a:gd name="connsiteX42" fmla="*/ 305181 w 305239"/>
                <a:gd name="connsiteY42" fmla="*/ 9100 h 282188"/>
                <a:gd name="connsiteX43" fmla="*/ 301752 w 305239"/>
                <a:gd name="connsiteY43" fmla="*/ 1480 h 2821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305239" h="282188">
                  <a:moveTo>
                    <a:pt x="252984" y="237319"/>
                  </a:moveTo>
                  <a:lnTo>
                    <a:pt x="184404" y="213697"/>
                  </a:lnTo>
                  <a:lnTo>
                    <a:pt x="184023" y="213697"/>
                  </a:lnTo>
                  <a:lnTo>
                    <a:pt x="156591" y="204172"/>
                  </a:lnTo>
                  <a:lnTo>
                    <a:pt x="284988" y="34627"/>
                  </a:lnTo>
                  <a:lnTo>
                    <a:pt x="252984" y="237319"/>
                  </a:lnTo>
                  <a:close/>
                  <a:moveTo>
                    <a:pt x="167259" y="224365"/>
                  </a:moveTo>
                  <a:lnTo>
                    <a:pt x="142113" y="249511"/>
                  </a:lnTo>
                  <a:lnTo>
                    <a:pt x="148971" y="218269"/>
                  </a:lnTo>
                  <a:lnTo>
                    <a:pt x="167259" y="224365"/>
                  </a:lnTo>
                  <a:lnTo>
                    <a:pt x="167259" y="224365"/>
                  </a:lnTo>
                  <a:close/>
                  <a:moveTo>
                    <a:pt x="136779" y="204934"/>
                  </a:moveTo>
                  <a:cubicBezTo>
                    <a:pt x="136017" y="205696"/>
                    <a:pt x="135636" y="206839"/>
                    <a:pt x="135255" y="207982"/>
                  </a:cubicBezTo>
                  <a:lnTo>
                    <a:pt x="134112" y="212935"/>
                  </a:lnTo>
                  <a:lnTo>
                    <a:pt x="126492" y="247606"/>
                  </a:lnTo>
                  <a:lnTo>
                    <a:pt x="108204" y="194266"/>
                  </a:lnTo>
                  <a:lnTo>
                    <a:pt x="250698" y="57106"/>
                  </a:lnTo>
                  <a:lnTo>
                    <a:pt x="141351" y="199219"/>
                  </a:lnTo>
                  <a:lnTo>
                    <a:pt x="136779" y="204934"/>
                  </a:lnTo>
                  <a:close/>
                  <a:moveTo>
                    <a:pt x="26670" y="159976"/>
                  </a:moveTo>
                  <a:lnTo>
                    <a:pt x="249936" y="41104"/>
                  </a:lnTo>
                  <a:lnTo>
                    <a:pt x="97155" y="183979"/>
                  </a:lnTo>
                  <a:lnTo>
                    <a:pt x="26670" y="159976"/>
                  </a:lnTo>
                  <a:close/>
                  <a:moveTo>
                    <a:pt x="301752" y="1480"/>
                  </a:moveTo>
                  <a:cubicBezTo>
                    <a:pt x="299466" y="-425"/>
                    <a:pt x="296037" y="-425"/>
                    <a:pt x="293370" y="1099"/>
                  </a:cubicBezTo>
                  <a:lnTo>
                    <a:pt x="4191" y="154642"/>
                  </a:lnTo>
                  <a:cubicBezTo>
                    <a:pt x="1524" y="156166"/>
                    <a:pt x="0" y="158833"/>
                    <a:pt x="0" y="161881"/>
                  </a:cubicBezTo>
                  <a:cubicBezTo>
                    <a:pt x="0" y="164929"/>
                    <a:pt x="2286" y="167596"/>
                    <a:pt x="4953" y="168358"/>
                  </a:cubicBezTo>
                  <a:lnTo>
                    <a:pt x="84201" y="195409"/>
                  </a:lnTo>
                  <a:lnTo>
                    <a:pt x="94107" y="198838"/>
                  </a:lnTo>
                  <a:lnTo>
                    <a:pt x="96393" y="205315"/>
                  </a:lnTo>
                  <a:lnTo>
                    <a:pt x="120015" y="276181"/>
                  </a:lnTo>
                  <a:lnTo>
                    <a:pt x="120015" y="276562"/>
                  </a:lnTo>
                  <a:lnTo>
                    <a:pt x="120015" y="276943"/>
                  </a:lnTo>
                  <a:cubicBezTo>
                    <a:pt x="120777" y="279229"/>
                    <a:pt x="123063" y="281134"/>
                    <a:pt x="125730" y="281896"/>
                  </a:cubicBezTo>
                  <a:cubicBezTo>
                    <a:pt x="128397" y="282658"/>
                    <a:pt x="131064" y="281896"/>
                    <a:pt x="132969" y="279991"/>
                  </a:cubicBezTo>
                  <a:lnTo>
                    <a:pt x="133350" y="279610"/>
                  </a:lnTo>
                  <a:lnTo>
                    <a:pt x="135636" y="277324"/>
                  </a:lnTo>
                  <a:lnTo>
                    <a:pt x="183642" y="230080"/>
                  </a:lnTo>
                  <a:lnTo>
                    <a:pt x="256794" y="255226"/>
                  </a:lnTo>
                  <a:cubicBezTo>
                    <a:pt x="259080" y="255988"/>
                    <a:pt x="261366" y="255607"/>
                    <a:pt x="263271" y="254464"/>
                  </a:cubicBezTo>
                  <a:cubicBezTo>
                    <a:pt x="265176" y="253321"/>
                    <a:pt x="266700" y="251416"/>
                    <a:pt x="267081" y="249130"/>
                  </a:cubicBezTo>
                  <a:lnTo>
                    <a:pt x="305181" y="9100"/>
                  </a:lnTo>
                  <a:cubicBezTo>
                    <a:pt x="305562" y="5671"/>
                    <a:pt x="304038" y="3004"/>
                    <a:pt x="301752" y="1480"/>
                  </a:cubicBez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7" name="Freeform 36">
              <a:extLst>
                <a:ext uri="{FF2B5EF4-FFF2-40B4-BE49-F238E27FC236}">
                  <a16:creationId xmlns:a16="http://schemas.microsoft.com/office/drawing/2014/main" id="{02C54227-63B8-BDCC-0F6E-A7B0C19F483A}"/>
                </a:ext>
              </a:extLst>
            </p:cNvPr>
            <p:cNvSpPr/>
            <p:nvPr/>
          </p:nvSpPr>
          <p:spPr>
            <a:xfrm>
              <a:off x="717081" y="4688753"/>
              <a:ext cx="289560" cy="15240"/>
            </a:xfrm>
            <a:custGeom>
              <a:avLst/>
              <a:gdLst>
                <a:gd name="connsiteX0" fmla="*/ 0 w 289560"/>
                <a:gd name="connsiteY0" fmla="*/ 0 h 15240"/>
                <a:gd name="connsiteX1" fmla="*/ 289560 w 289560"/>
                <a:gd name="connsiteY1" fmla="*/ 0 h 15240"/>
                <a:gd name="connsiteX2" fmla="*/ 289560 w 289560"/>
                <a:gd name="connsiteY2" fmla="*/ 15240 h 15240"/>
                <a:gd name="connsiteX3" fmla="*/ 0 w 289560"/>
                <a:gd name="connsiteY3" fmla="*/ 15240 h 15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560" h="15240">
                  <a:moveTo>
                    <a:pt x="0" y="0"/>
                  </a:moveTo>
                  <a:lnTo>
                    <a:pt x="289560" y="0"/>
                  </a:lnTo>
                  <a:lnTo>
                    <a:pt x="289560" y="1524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8" name="Freeform 37">
              <a:extLst>
                <a:ext uri="{FF2B5EF4-FFF2-40B4-BE49-F238E27FC236}">
                  <a16:creationId xmlns:a16="http://schemas.microsoft.com/office/drawing/2014/main" id="{16A2442D-C0FB-FB3A-C581-3999A8594CEE}"/>
                </a:ext>
              </a:extLst>
            </p:cNvPr>
            <p:cNvSpPr/>
            <p:nvPr/>
          </p:nvSpPr>
          <p:spPr>
            <a:xfrm>
              <a:off x="701841" y="4719233"/>
              <a:ext cx="320040" cy="15240"/>
            </a:xfrm>
            <a:custGeom>
              <a:avLst/>
              <a:gdLst>
                <a:gd name="connsiteX0" fmla="*/ 0 w 320040"/>
                <a:gd name="connsiteY0" fmla="*/ 0 h 15240"/>
                <a:gd name="connsiteX1" fmla="*/ 320040 w 320040"/>
                <a:gd name="connsiteY1" fmla="*/ 0 h 15240"/>
                <a:gd name="connsiteX2" fmla="*/ 320040 w 320040"/>
                <a:gd name="connsiteY2" fmla="*/ 15240 h 15240"/>
                <a:gd name="connsiteX3" fmla="*/ 0 w 320040"/>
                <a:gd name="connsiteY3" fmla="*/ 15240 h 15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20040" h="15240">
                  <a:moveTo>
                    <a:pt x="0" y="0"/>
                  </a:moveTo>
                  <a:lnTo>
                    <a:pt x="320040" y="0"/>
                  </a:lnTo>
                  <a:lnTo>
                    <a:pt x="320040" y="1524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9" name="Freeform 38">
              <a:extLst>
                <a:ext uri="{FF2B5EF4-FFF2-40B4-BE49-F238E27FC236}">
                  <a16:creationId xmlns:a16="http://schemas.microsoft.com/office/drawing/2014/main" id="{57182109-9925-A336-6CE7-FD845C4D13CB}"/>
                </a:ext>
              </a:extLst>
            </p:cNvPr>
            <p:cNvSpPr/>
            <p:nvPr/>
          </p:nvSpPr>
          <p:spPr>
            <a:xfrm>
              <a:off x="732321" y="4547783"/>
              <a:ext cx="45720" cy="125730"/>
            </a:xfrm>
            <a:custGeom>
              <a:avLst/>
              <a:gdLst>
                <a:gd name="connsiteX0" fmla="*/ 45720 w 45720"/>
                <a:gd name="connsiteY0" fmla="*/ 7620 h 125730"/>
                <a:gd name="connsiteX1" fmla="*/ 45720 w 45720"/>
                <a:gd name="connsiteY1" fmla="*/ 0 h 125730"/>
                <a:gd name="connsiteX2" fmla="*/ 0 w 45720"/>
                <a:gd name="connsiteY2" fmla="*/ 0 h 125730"/>
                <a:gd name="connsiteX3" fmla="*/ 0 w 45720"/>
                <a:gd name="connsiteY3" fmla="*/ 7620 h 125730"/>
                <a:gd name="connsiteX4" fmla="*/ 11430 w 45720"/>
                <a:gd name="connsiteY4" fmla="*/ 15240 h 125730"/>
                <a:gd name="connsiteX5" fmla="*/ 7670 w 45720"/>
                <a:gd name="connsiteY5" fmla="*/ 112997 h 125730"/>
                <a:gd name="connsiteX6" fmla="*/ 0 w 45720"/>
                <a:gd name="connsiteY6" fmla="*/ 118110 h 125730"/>
                <a:gd name="connsiteX7" fmla="*/ 0 w 45720"/>
                <a:gd name="connsiteY7" fmla="*/ 125730 h 125730"/>
                <a:gd name="connsiteX8" fmla="*/ 45720 w 45720"/>
                <a:gd name="connsiteY8" fmla="*/ 125730 h 125730"/>
                <a:gd name="connsiteX9" fmla="*/ 45720 w 45720"/>
                <a:gd name="connsiteY9" fmla="*/ 118110 h 125730"/>
                <a:gd name="connsiteX10" fmla="*/ 38050 w 45720"/>
                <a:gd name="connsiteY10" fmla="*/ 112997 h 125730"/>
                <a:gd name="connsiteX11" fmla="*/ 34290 w 45720"/>
                <a:gd name="connsiteY11" fmla="*/ 15240 h 125730"/>
                <a:gd name="connsiteX12" fmla="*/ 45720 w 45720"/>
                <a:gd name="connsiteY12" fmla="*/ 7620 h 125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720" h="125730">
                  <a:moveTo>
                    <a:pt x="45720" y="7620"/>
                  </a:moveTo>
                  <a:lnTo>
                    <a:pt x="45720" y="0"/>
                  </a:lnTo>
                  <a:lnTo>
                    <a:pt x="0" y="0"/>
                  </a:lnTo>
                  <a:lnTo>
                    <a:pt x="0" y="7620"/>
                  </a:lnTo>
                  <a:lnTo>
                    <a:pt x="11430" y="15240"/>
                  </a:lnTo>
                  <a:lnTo>
                    <a:pt x="7670" y="112997"/>
                  </a:lnTo>
                  <a:lnTo>
                    <a:pt x="0" y="118110"/>
                  </a:lnTo>
                  <a:lnTo>
                    <a:pt x="0" y="125730"/>
                  </a:lnTo>
                  <a:lnTo>
                    <a:pt x="45720" y="125730"/>
                  </a:lnTo>
                  <a:lnTo>
                    <a:pt x="45720" y="118110"/>
                  </a:lnTo>
                  <a:lnTo>
                    <a:pt x="38050" y="112997"/>
                  </a:lnTo>
                  <a:lnTo>
                    <a:pt x="34290" y="15240"/>
                  </a:lnTo>
                  <a:lnTo>
                    <a:pt x="45720" y="7620"/>
                  </a:ln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0" name="Freeform 39">
              <a:extLst>
                <a:ext uri="{FF2B5EF4-FFF2-40B4-BE49-F238E27FC236}">
                  <a16:creationId xmlns:a16="http://schemas.microsoft.com/office/drawing/2014/main" id="{AC1701CE-F3B3-7BBA-6A59-35308E86CA5F}"/>
                </a:ext>
              </a:extLst>
            </p:cNvPr>
            <p:cNvSpPr/>
            <p:nvPr/>
          </p:nvSpPr>
          <p:spPr>
            <a:xfrm>
              <a:off x="785661" y="4547783"/>
              <a:ext cx="45720" cy="125730"/>
            </a:xfrm>
            <a:custGeom>
              <a:avLst/>
              <a:gdLst>
                <a:gd name="connsiteX0" fmla="*/ 45720 w 45720"/>
                <a:gd name="connsiteY0" fmla="*/ 7620 h 125730"/>
                <a:gd name="connsiteX1" fmla="*/ 45720 w 45720"/>
                <a:gd name="connsiteY1" fmla="*/ 0 h 125730"/>
                <a:gd name="connsiteX2" fmla="*/ 0 w 45720"/>
                <a:gd name="connsiteY2" fmla="*/ 0 h 125730"/>
                <a:gd name="connsiteX3" fmla="*/ 0 w 45720"/>
                <a:gd name="connsiteY3" fmla="*/ 7620 h 125730"/>
                <a:gd name="connsiteX4" fmla="*/ 11430 w 45720"/>
                <a:gd name="connsiteY4" fmla="*/ 15240 h 125730"/>
                <a:gd name="connsiteX5" fmla="*/ 7670 w 45720"/>
                <a:gd name="connsiteY5" fmla="*/ 112997 h 125730"/>
                <a:gd name="connsiteX6" fmla="*/ 0 w 45720"/>
                <a:gd name="connsiteY6" fmla="*/ 118110 h 125730"/>
                <a:gd name="connsiteX7" fmla="*/ 0 w 45720"/>
                <a:gd name="connsiteY7" fmla="*/ 125730 h 125730"/>
                <a:gd name="connsiteX8" fmla="*/ 45720 w 45720"/>
                <a:gd name="connsiteY8" fmla="*/ 125730 h 125730"/>
                <a:gd name="connsiteX9" fmla="*/ 45720 w 45720"/>
                <a:gd name="connsiteY9" fmla="*/ 118110 h 125730"/>
                <a:gd name="connsiteX10" fmla="*/ 38050 w 45720"/>
                <a:gd name="connsiteY10" fmla="*/ 112997 h 125730"/>
                <a:gd name="connsiteX11" fmla="*/ 34290 w 45720"/>
                <a:gd name="connsiteY11" fmla="*/ 15240 h 125730"/>
                <a:gd name="connsiteX12" fmla="*/ 45720 w 45720"/>
                <a:gd name="connsiteY12" fmla="*/ 7620 h 125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720" h="125730">
                  <a:moveTo>
                    <a:pt x="45720" y="7620"/>
                  </a:moveTo>
                  <a:lnTo>
                    <a:pt x="45720" y="0"/>
                  </a:lnTo>
                  <a:lnTo>
                    <a:pt x="0" y="0"/>
                  </a:lnTo>
                  <a:lnTo>
                    <a:pt x="0" y="7620"/>
                  </a:lnTo>
                  <a:lnTo>
                    <a:pt x="11430" y="15240"/>
                  </a:lnTo>
                  <a:lnTo>
                    <a:pt x="7670" y="112997"/>
                  </a:lnTo>
                  <a:lnTo>
                    <a:pt x="0" y="118110"/>
                  </a:lnTo>
                  <a:lnTo>
                    <a:pt x="0" y="125730"/>
                  </a:lnTo>
                  <a:lnTo>
                    <a:pt x="45720" y="125730"/>
                  </a:lnTo>
                  <a:lnTo>
                    <a:pt x="45720" y="118110"/>
                  </a:lnTo>
                  <a:lnTo>
                    <a:pt x="38050" y="112997"/>
                  </a:lnTo>
                  <a:lnTo>
                    <a:pt x="34290" y="15240"/>
                  </a:lnTo>
                  <a:lnTo>
                    <a:pt x="45720" y="7620"/>
                  </a:ln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1" name="Freeform 40">
              <a:extLst>
                <a:ext uri="{FF2B5EF4-FFF2-40B4-BE49-F238E27FC236}">
                  <a16:creationId xmlns:a16="http://schemas.microsoft.com/office/drawing/2014/main" id="{656C88AD-25E8-8E73-6081-464CA57636D6}"/>
                </a:ext>
              </a:extLst>
            </p:cNvPr>
            <p:cNvSpPr/>
            <p:nvPr/>
          </p:nvSpPr>
          <p:spPr>
            <a:xfrm>
              <a:off x="839001" y="4547783"/>
              <a:ext cx="45720" cy="125730"/>
            </a:xfrm>
            <a:custGeom>
              <a:avLst/>
              <a:gdLst>
                <a:gd name="connsiteX0" fmla="*/ 45720 w 45720"/>
                <a:gd name="connsiteY0" fmla="*/ 7620 h 125730"/>
                <a:gd name="connsiteX1" fmla="*/ 45720 w 45720"/>
                <a:gd name="connsiteY1" fmla="*/ 0 h 125730"/>
                <a:gd name="connsiteX2" fmla="*/ 0 w 45720"/>
                <a:gd name="connsiteY2" fmla="*/ 0 h 125730"/>
                <a:gd name="connsiteX3" fmla="*/ 0 w 45720"/>
                <a:gd name="connsiteY3" fmla="*/ 7620 h 125730"/>
                <a:gd name="connsiteX4" fmla="*/ 11430 w 45720"/>
                <a:gd name="connsiteY4" fmla="*/ 15240 h 125730"/>
                <a:gd name="connsiteX5" fmla="*/ 7670 w 45720"/>
                <a:gd name="connsiteY5" fmla="*/ 112997 h 125730"/>
                <a:gd name="connsiteX6" fmla="*/ 0 w 45720"/>
                <a:gd name="connsiteY6" fmla="*/ 118110 h 125730"/>
                <a:gd name="connsiteX7" fmla="*/ 0 w 45720"/>
                <a:gd name="connsiteY7" fmla="*/ 125730 h 125730"/>
                <a:gd name="connsiteX8" fmla="*/ 45720 w 45720"/>
                <a:gd name="connsiteY8" fmla="*/ 125730 h 125730"/>
                <a:gd name="connsiteX9" fmla="*/ 45720 w 45720"/>
                <a:gd name="connsiteY9" fmla="*/ 118110 h 125730"/>
                <a:gd name="connsiteX10" fmla="*/ 38050 w 45720"/>
                <a:gd name="connsiteY10" fmla="*/ 112997 h 125730"/>
                <a:gd name="connsiteX11" fmla="*/ 34290 w 45720"/>
                <a:gd name="connsiteY11" fmla="*/ 15240 h 125730"/>
                <a:gd name="connsiteX12" fmla="*/ 45720 w 45720"/>
                <a:gd name="connsiteY12" fmla="*/ 7620 h 125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720" h="125730">
                  <a:moveTo>
                    <a:pt x="45720" y="7620"/>
                  </a:moveTo>
                  <a:lnTo>
                    <a:pt x="45720" y="0"/>
                  </a:lnTo>
                  <a:lnTo>
                    <a:pt x="0" y="0"/>
                  </a:lnTo>
                  <a:lnTo>
                    <a:pt x="0" y="7620"/>
                  </a:lnTo>
                  <a:lnTo>
                    <a:pt x="11430" y="15240"/>
                  </a:lnTo>
                  <a:lnTo>
                    <a:pt x="7670" y="112997"/>
                  </a:lnTo>
                  <a:lnTo>
                    <a:pt x="0" y="118110"/>
                  </a:lnTo>
                  <a:lnTo>
                    <a:pt x="0" y="125730"/>
                  </a:lnTo>
                  <a:lnTo>
                    <a:pt x="45720" y="125730"/>
                  </a:lnTo>
                  <a:lnTo>
                    <a:pt x="45720" y="118110"/>
                  </a:lnTo>
                  <a:lnTo>
                    <a:pt x="38050" y="112997"/>
                  </a:lnTo>
                  <a:lnTo>
                    <a:pt x="34290" y="15240"/>
                  </a:lnTo>
                  <a:lnTo>
                    <a:pt x="45720" y="7620"/>
                  </a:ln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2" name="Freeform 41">
              <a:extLst>
                <a:ext uri="{FF2B5EF4-FFF2-40B4-BE49-F238E27FC236}">
                  <a16:creationId xmlns:a16="http://schemas.microsoft.com/office/drawing/2014/main" id="{576030A6-2BC9-54C9-68BF-96BBD2472931}"/>
                </a:ext>
              </a:extLst>
            </p:cNvPr>
            <p:cNvSpPr/>
            <p:nvPr/>
          </p:nvSpPr>
          <p:spPr>
            <a:xfrm>
              <a:off x="892341" y="4547783"/>
              <a:ext cx="45720" cy="125730"/>
            </a:xfrm>
            <a:custGeom>
              <a:avLst/>
              <a:gdLst>
                <a:gd name="connsiteX0" fmla="*/ 45720 w 45720"/>
                <a:gd name="connsiteY0" fmla="*/ 7620 h 125730"/>
                <a:gd name="connsiteX1" fmla="*/ 45720 w 45720"/>
                <a:gd name="connsiteY1" fmla="*/ 0 h 125730"/>
                <a:gd name="connsiteX2" fmla="*/ 0 w 45720"/>
                <a:gd name="connsiteY2" fmla="*/ 0 h 125730"/>
                <a:gd name="connsiteX3" fmla="*/ 0 w 45720"/>
                <a:gd name="connsiteY3" fmla="*/ 7620 h 125730"/>
                <a:gd name="connsiteX4" fmla="*/ 11430 w 45720"/>
                <a:gd name="connsiteY4" fmla="*/ 15240 h 125730"/>
                <a:gd name="connsiteX5" fmla="*/ 7670 w 45720"/>
                <a:gd name="connsiteY5" fmla="*/ 112997 h 125730"/>
                <a:gd name="connsiteX6" fmla="*/ 0 w 45720"/>
                <a:gd name="connsiteY6" fmla="*/ 118110 h 125730"/>
                <a:gd name="connsiteX7" fmla="*/ 0 w 45720"/>
                <a:gd name="connsiteY7" fmla="*/ 125730 h 125730"/>
                <a:gd name="connsiteX8" fmla="*/ 45720 w 45720"/>
                <a:gd name="connsiteY8" fmla="*/ 125730 h 125730"/>
                <a:gd name="connsiteX9" fmla="*/ 45720 w 45720"/>
                <a:gd name="connsiteY9" fmla="*/ 118110 h 125730"/>
                <a:gd name="connsiteX10" fmla="*/ 38050 w 45720"/>
                <a:gd name="connsiteY10" fmla="*/ 112997 h 125730"/>
                <a:gd name="connsiteX11" fmla="*/ 34290 w 45720"/>
                <a:gd name="connsiteY11" fmla="*/ 15240 h 125730"/>
                <a:gd name="connsiteX12" fmla="*/ 45720 w 45720"/>
                <a:gd name="connsiteY12" fmla="*/ 7620 h 125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720" h="125730">
                  <a:moveTo>
                    <a:pt x="45720" y="7620"/>
                  </a:moveTo>
                  <a:lnTo>
                    <a:pt x="45720" y="0"/>
                  </a:lnTo>
                  <a:lnTo>
                    <a:pt x="0" y="0"/>
                  </a:lnTo>
                  <a:lnTo>
                    <a:pt x="0" y="7620"/>
                  </a:lnTo>
                  <a:lnTo>
                    <a:pt x="11430" y="15240"/>
                  </a:lnTo>
                  <a:lnTo>
                    <a:pt x="7670" y="112997"/>
                  </a:lnTo>
                  <a:lnTo>
                    <a:pt x="0" y="118110"/>
                  </a:lnTo>
                  <a:lnTo>
                    <a:pt x="0" y="125730"/>
                  </a:lnTo>
                  <a:lnTo>
                    <a:pt x="45720" y="125730"/>
                  </a:lnTo>
                  <a:lnTo>
                    <a:pt x="45720" y="118110"/>
                  </a:lnTo>
                  <a:lnTo>
                    <a:pt x="38050" y="112997"/>
                  </a:lnTo>
                  <a:lnTo>
                    <a:pt x="34290" y="15240"/>
                  </a:lnTo>
                  <a:lnTo>
                    <a:pt x="45720" y="7620"/>
                  </a:ln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3" name="Freeform 42">
              <a:extLst>
                <a:ext uri="{FF2B5EF4-FFF2-40B4-BE49-F238E27FC236}">
                  <a16:creationId xmlns:a16="http://schemas.microsoft.com/office/drawing/2014/main" id="{9D20A581-AAEC-BEC6-880B-665081D2FE10}"/>
                </a:ext>
              </a:extLst>
            </p:cNvPr>
            <p:cNvSpPr/>
            <p:nvPr/>
          </p:nvSpPr>
          <p:spPr>
            <a:xfrm>
              <a:off x="945681" y="4547783"/>
              <a:ext cx="45720" cy="125730"/>
            </a:xfrm>
            <a:custGeom>
              <a:avLst/>
              <a:gdLst>
                <a:gd name="connsiteX0" fmla="*/ 45720 w 45720"/>
                <a:gd name="connsiteY0" fmla="*/ 7620 h 125730"/>
                <a:gd name="connsiteX1" fmla="*/ 45720 w 45720"/>
                <a:gd name="connsiteY1" fmla="*/ 0 h 125730"/>
                <a:gd name="connsiteX2" fmla="*/ 0 w 45720"/>
                <a:gd name="connsiteY2" fmla="*/ 0 h 125730"/>
                <a:gd name="connsiteX3" fmla="*/ 0 w 45720"/>
                <a:gd name="connsiteY3" fmla="*/ 7620 h 125730"/>
                <a:gd name="connsiteX4" fmla="*/ 11430 w 45720"/>
                <a:gd name="connsiteY4" fmla="*/ 15240 h 125730"/>
                <a:gd name="connsiteX5" fmla="*/ 7670 w 45720"/>
                <a:gd name="connsiteY5" fmla="*/ 112997 h 125730"/>
                <a:gd name="connsiteX6" fmla="*/ 0 w 45720"/>
                <a:gd name="connsiteY6" fmla="*/ 118110 h 125730"/>
                <a:gd name="connsiteX7" fmla="*/ 0 w 45720"/>
                <a:gd name="connsiteY7" fmla="*/ 125730 h 125730"/>
                <a:gd name="connsiteX8" fmla="*/ 45720 w 45720"/>
                <a:gd name="connsiteY8" fmla="*/ 125730 h 125730"/>
                <a:gd name="connsiteX9" fmla="*/ 45720 w 45720"/>
                <a:gd name="connsiteY9" fmla="*/ 118110 h 125730"/>
                <a:gd name="connsiteX10" fmla="*/ 38050 w 45720"/>
                <a:gd name="connsiteY10" fmla="*/ 112997 h 125730"/>
                <a:gd name="connsiteX11" fmla="*/ 34290 w 45720"/>
                <a:gd name="connsiteY11" fmla="*/ 15240 h 125730"/>
                <a:gd name="connsiteX12" fmla="*/ 45720 w 45720"/>
                <a:gd name="connsiteY12" fmla="*/ 7620 h 125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720" h="125730">
                  <a:moveTo>
                    <a:pt x="45720" y="7620"/>
                  </a:moveTo>
                  <a:lnTo>
                    <a:pt x="45720" y="0"/>
                  </a:lnTo>
                  <a:lnTo>
                    <a:pt x="0" y="0"/>
                  </a:lnTo>
                  <a:lnTo>
                    <a:pt x="0" y="7620"/>
                  </a:lnTo>
                  <a:lnTo>
                    <a:pt x="11430" y="15240"/>
                  </a:lnTo>
                  <a:lnTo>
                    <a:pt x="7670" y="112997"/>
                  </a:lnTo>
                  <a:lnTo>
                    <a:pt x="0" y="118110"/>
                  </a:lnTo>
                  <a:lnTo>
                    <a:pt x="0" y="125730"/>
                  </a:lnTo>
                  <a:lnTo>
                    <a:pt x="45720" y="125730"/>
                  </a:lnTo>
                  <a:lnTo>
                    <a:pt x="45720" y="118110"/>
                  </a:lnTo>
                  <a:lnTo>
                    <a:pt x="38050" y="112997"/>
                  </a:lnTo>
                  <a:lnTo>
                    <a:pt x="34290" y="15240"/>
                  </a:lnTo>
                  <a:lnTo>
                    <a:pt x="45720" y="7620"/>
                  </a:ln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4" name="Freeform 43">
              <a:extLst>
                <a:ext uri="{FF2B5EF4-FFF2-40B4-BE49-F238E27FC236}">
                  <a16:creationId xmlns:a16="http://schemas.microsoft.com/office/drawing/2014/main" id="{30B5524B-539B-04CD-03EF-F3D803642776}"/>
                </a:ext>
              </a:extLst>
            </p:cNvPr>
            <p:cNvSpPr/>
            <p:nvPr/>
          </p:nvSpPr>
          <p:spPr>
            <a:xfrm>
              <a:off x="720304" y="4448723"/>
              <a:ext cx="283113" cy="83820"/>
            </a:xfrm>
            <a:custGeom>
              <a:avLst/>
              <a:gdLst>
                <a:gd name="connsiteX0" fmla="*/ 8207 w 283113"/>
                <a:gd name="connsiteY0" fmla="*/ 83820 h 83820"/>
                <a:gd name="connsiteX1" fmla="*/ 274907 w 283113"/>
                <a:gd name="connsiteY1" fmla="*/ 83820 h 83820"/>
                <a:gd name="connsiteX2" fmla="*/ 274907 w 283113"/>
                <a:gd name="connsiteY2" fmla="*/ 68580 h 83820"/>
                <a:gd name="connsiteX3" fmla="*/ 283113 w 283113"/>
                <a:gd name="connsiteY3" fmla="*/ 68580 h 83820"/>
                <a:gd name="connsiteX4" fmla="*/ 283113 w 283113"/>
                <a:gd name="connsiteY4" fmla="*/ 58468 h 83820"/>
                <a:gd name="connsiteX5" fmla="*/ 141557 w 283113"/>
                <a:gd name="connsiteY5" fmla="*/ 0 h 83820"/>
                <a:gd name="connsiteX6" fmla="*/ 0 w 283113"/>
                <a:gd name="connsiteY6" fmla="*/ 58468 h 83820"/>
                <a:gd name="connsiteX7" fmla="*/ 0 w 283113"/>
                <a:gd name="connsiteY7" fmla="*/ 68580 h 83820"/>
                <a:gd name="connsiteX8" fmla="*/ 8207 w 283113"/>
                <a:gd name="connsiteY8" fmla="*/ 68580 h 83820"/>
                <a:gd name="connsiteX9" fmla="*/ 8207 w 283113"/>
                <a:gd name="connsiteY9" fmla="*/ 83820 h 83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83113" h="83820">
                  <a:moveTo>
                    <a:pt x="8207" y="83820"/>
                  </a:moveTo>
                  <a:lnTo>
                    <a:pt x="274907" y="83820"/>
                  </a:lnTo>
                  <a:lnTo>
                    <a:pt x="274907" y="68580"/>
                  </a:lnTo>
                  <a:lnTo>
                    <a:pt x="283113" y="68580"/>
                  </a:lnTo>
                  <a:lnTo>
                    <a:pt x="283113" y="58468"/>
                  </a:lnTo>
                  <a:lnTo>
                    <a:pt x="141557" y="0"/>
                  </a:lnTo>
                  <a:lnTo>
                    <a:pt x="0" y="58468"/>
                  </a:lnTo>
                  <a:lnTo>
                    <a:pt x="0" y="68580"/>
                  </a:lnTo>
                  <a:lnTo>
                    <a:pt x="8207" y="68580"/>
                  </a:lnTo>
                  <a:lnTo>
                    <a:pt x="8207" y="83820"/>
                  </a:ln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E06B7987-9753-9F05-4E90-813236E78CE5}"/>
                </a:ext>
              </a:extLst>
            </p:cNvPr>
            <p:cNvSpPr txBox="1"/>
            <p:nvPr/>
          </p:nvSpPr>
          <p:spPr>
            <a:xfrm>
              <a:off x="1061610" y="3766500"/>
              <a:ext cx="2672526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err="1">
                  <a:latin typeface="Georgia" panose="02040502050405020303" pitchFamily="18" charset="0"/>
                </a:rPr>
                <a:t>jyelinek@freemason.org</a:t>
              </a:r>
              <a:endParaRPr lang="en-US" dirty="0">
                <a:latin typeface="Georgia" panose="02040502050405020303" pitchFamily="18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EC8C9FD7-6F7D-2400-9018-F0B6B5A6A5C4}"/>
                </a:ext>
              </a:extLst>
            </p:cNvPr>
            <p:cNvSpPr txBox="1"/>
            <p:nvPr/>
          </p:nvSpPr>
          <p:spPr>
            <a:xfrm>
              <a:off x="1076160" y="4376273"/>
              <a:ext cx="2725426" cy="6463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Georgia" panose="02040502050405020303" pitchFamily="18" charset="0"/>
                </a:rPr>
                <a:t>1111 California Street</a:t>
              </a:r>
              <a:br>
                <a:rPr lang="en-US" dirty="0">
                  <a:latin typeface="Georgia" panose="02040502050405020303" pitchFamily="18" charset="0"/>
                </a:rPr>
              </a:br>
              <a:r>
                <a:rPr lang="en-US" dirty="0">
                  <a:latin typeface="Georgia" panose="02040502050405020303" pitchFamily="18" charset="0"/>
                </a:rPr>
                <a:t>San Francisco, CA 94108</a:t>
              </a:r>
            </a:p>
          </p:txBody>
        </p:sp>
      </p:grpSp>
      <p:grpSp>
        <p:nvGrpSpPr>
          <p:cNvPr id="46" name="Group 45">
            <a:extLst>
              <a:ext uri="{FF2B5EF4-FFF2-40B4-BE49-F238E27FC236}">
                <a16:creationId xmlns:a16="http://schemas.microsoft.com/office/drawing/2014/main" id="{FC10F6B8-3CEC-EDE1-97B4-B73834FA33FD}"/>
              </a:ext>
            </a:extLst>
          </p:cNvPr>
          <p:cNvGrpSpPr/>
          <p:nvPr/>
        </p:nvGrpSpPr>
        <p:grpSpPr>
          <a:xfrm>
            <a:off x="8359882" y="204708"/>
            <a:ext cx="3617089" cy="6342523"/>
            <a:chOff x="215029" y="240839"/>
            <a:chExt cx="3617089" cy="6342523"/>
          </a:xfrm>
        </p:grpSpPr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3815F4C1-AFF3-C21A-FC31-B67296CF51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15029" y="240839"/>
              <a:ext cx="3617089" cy="6342523"/>
            </a:xfrm>
            <a:prstGeom prst="rect">
              <a:avLst/>
            </a:prstGeom>
            <a:solidFill>
              <a:srgbClr val="FFFFFF">
                <a:shade val="85000"/>
              </a:srgbClr>
            </a:solidFill>
            <a:ln w="88900" cap="sq">
              <a:solidFill>
                <a:srgbClr val="FFFFFF"/>
              </a:solidFill>
              <a:miter lim="800000"/>
            </a:ln>
            <a:effectLst>
              <a:outerShdw blurRad="55000" dist="18000" dir="54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woPt" dir="t">
                <a:rot lat="0" lon="0" rev="7200000"/>
              </a:lightRig>
            </a:scene3d>
            <a:sp3d>
              <a:bevelT w="25400" h="19050"/>
              <a:contourClr>
                <a:srgbClr val="FFFFFF"/>
              </a:contourClr>
            </a:sp3d>
          </p:spPr>
        </p:pic>
        <p:sp>
          <p:nvSpPr>
            <p:cNvPr id="48" name="Freeform 47">
              <a:extLst>
                <a:ext uri="{FF2B5EF4-FFF2-40B4-BE49-F238E27FC236}">
                  <a16:creationId xmlns:a16="http://schemas.microsoft.com/office/drawing/2014/main" id="{35186888-1F76-77D4-3CA9-4646155B4C07}"/>
                </a:ext>
              </a:extLst>
            </p:cNvPr>
            <p:cNvSpPr/>
            <p:nvPr/>
          </p:nvSpPr>
          <p:spPr>
            <a:xfrm>
              <a:off x="707918" y="4100055"/>
              <a:ext cx="219918" cy="11574"/>
            </a:xfrm>
            <a:custGeom>
              <a:avLst/>
              <a:gdLst>
                <a:gd name="connsiteX0" fmla="*/ 0 w 219918"/>
                <a:gd name="connsiteY0" fmla="*/ 0 h 11574"/>
                <a:gd name="connsiteX1" fmla="*/ 219919 w 219918"/>
                <a:gd name="connsiteY1" fmla="*/ 0 h 11574"/>
                <a:gd name="connsiteX2" fmla="*/ 219919 w 219918"/>
                <a:gd name="connsiteY2" fmla="*/ 11575 h 11574"/>
                <a:gd name="connsiteX3" fmla="*/ 0 w 219918"/>
                <a:gd name="connsiteY3" fmla="*/ 11575 h 1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19918" h="11574">
                  <a:moveTo>
                    <a:pt x="0" y="0"/>
                  </a:moveTo>
                  <a:lnTo>
                    <a:pt x="219919" y="0"/>
                  </a:lnTo>
                  <a:lnTo>
                    <a:pt x="219919" y="11575"/>
                  </a:lnTo>
                  <a:lnTo>
                    <a:pt x="0" y="11575"/>
                  </a:lnTo>
                  <a:close/>
                </a:path>
              </a:pathLst>
            </a:custGeom>
            <a:solidFill>
              <a:srgbClr val="000000"/>
            </a:solidFill>
            <a:ln w="28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Freeform 48">
              <a:extLst>
                <a:ext uri="{FF2B5EF4-FFF2-40B4-BE49-F238E27FC236}">
                  <a16:creationId xmlns:a16="http://schemas.microsoft.com/office/drawing/2014/main" id="{4F0205EA-B603-889E-6883-1A7974CE88FA}"/>
                </a:ext>
              </a:extLst>
            </p:cNvPr>
            <p:cNvSpPr/>
            <p:nvPr/>
          </p:nvSpPr>
          <p:spPr>
            <a:xfrm>
              <a:off x="696344" y="4123205"/>
              <a:ext cx="243068" cy="11574"/>
            </a:xfrm>
            <a:custGeom>
              <a:avLst/>
              <a:gdLst>
                <a:gd name="connsiteX0" fmla="*/ 0 w 243068"/>
                <a:gd name="connsiteY0" fmla="*/ 0 h 11574"/>
                <a:gd name="connsiteX1" fmla="*/ 243068 w 243068"/>
                <a:gd name="connsiteY1" fmla="*/ 0 h 11574"/>
                <a:gd name="connsiteX2" fmla="*/ 243068 w 243068"/>
                <a:gd name="connsiteY2" fmla="*/ 11575 h 11574"/>
                <a:gd name="connsiteX3" fmla="*/ 0 w 243068"/>
                <a:gd name="connsiteY3" fmla="*/ 11575 h 1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3068" h="11574">
                  <a:moveTo>
                    <a:pt x="0" y="0"/>
                  </a:moveTo>
                  <a:lnTo>
                    <a:pt x="243068" y="0"/>
                  </a:lnTo>
                  <a:lnTo>
                    <a:pt x="243068" y="11575"/>
                  </a:lnTo>
                  <a:lnTo>
                    <a:pt x="0" y="11575"/>
                  </a:lnTo>
                  <a:close/>
                </a:path>
              </a:pathLst>
            </a:custGeom>
            <a:solidFill>
              <a:srgbClr val="000000"/>
            </a:solidFill>
            <a:ln w="28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0" name="Freeform 49">
              <a:extLst>
                <a:ext uri="{FF2B5EF4-FFF2-40B4-BE49-F238E27FC236}">
                  <a16:creationId xmlns:a16="http://schemas.microsoft.com/office/drawing/2014/main" id="{8DF14D48-F48C-F836-B096-E9C7448D91BA}"/>
                </a:ext>
              </a:extLst>
            </p:cNvPr>
            <p:cNvSpPr/>
            <p:nvPr/>
          </p:nvSpPr>
          <p:spPr>
            <a:xfrm>
              <a:off x="719493" y="3992990"/>
              <a:ext cx="34724" cy="95491"/>
            </a:xfrm>
            <a:custGeom>
              <a:avLst/>
              <a:gdLst>
                <a:gd name="connsiteX0" fmla="*/ 34724 w 34724"/>
                <a:gd name="connsiteY0" fmla="*/ 5787 h 95491"/>
                <a:gd name="connsiteX1" fmla="*/ 34724 w 34724"/>
                <a:gd name="connsiteY1" fmla="*/ 0 h 95491"/>
                <a:gd name="connsiteX2" fmla="*/ 0 w 34724"/>
                <a:gd name="connsiteY2" fmla="*/ 0 h 95491"/>
                <a:gd name="connsiteX3" fmla="*/ 0 w 34724"/>
                <a:gd name="connsiteY3" fmla="*/ 5787 h 95491"/>
                <a:gd name="connsiteX4" fmla="*/ 8681 w 34724"/>
                <a:gd name="connsiteY4" fmla="*/ 11575 h 95491"/>
                <a:gd name="connsiteX5" fmla="*/ 5825 w 34724"/>
                <a:gd name="connsiteY5" fmla="*/ 85820 h 95491"/>
                <a:gd name="connsiteX6" fmla="*/ 0 w 34724"/>
                <a:gd name="connsiteY6" fmla="*/ 89704 h 95491"/>
                <a:gd name="connsiteX7" fmla="*/ 0 w 34724"/>
                <a:gd name="connsiteY7" fmla="*/ 95491 h 95491"/>
                <a:gd name="connsiteX8" fmla="*/ 34724 w 34724"/>
                <a:gd name="connsiteY8" fmla="*/ 95491 h 95491"/>
                <a:gd name="connsiteX9" fmla="*/ 34724 w 34724"/>
                <a:gd name="connsiteY9" fmla="*/ 89704 h 95491"/>
                <a:gd name="connsiteX10" fmla="*/ 28899 w 34724"/>
                <a:gd name="connsiteY10" fmla="*/ 85820 h 95491"/>
                <a:gd name="connsiteX11" fmla="*/ 26043 w 34724"/>
                <a:gd name="connsiteY11" fmla="*/ 11575 h 95491"/>
                <a:gd name="connsiteX12" fmla="*/ 34724 w 34724"/>
                <a:gd name="connsiteY12" fmla="*/ 5787 h 95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724" h="95491">
                  <a:moveTo>
                    <a:pt x="34724" y="5787"/>
                  </a:moveTo>
                  <a:lnTo>
                    <a:pt x="34724" y="0"/>
                  </a:lnTo>
                  <a:lnTo>
                    <a:pt x="0" y="0"/>
                  </a:lnTo>
                  <a:lnTo>
                    <a:pt x="0" y="5787"/>
                  </a:lnTo>
                  <a:lnTo>
                    <a:pt x="8681" y="11575"/>
                  </a:lnTo>
                  <a:lnTo>
                    <a:pt x="5825" y="85820"/>
                  </a:lnTo>
                  <a:lnTo>
                    <a:pt x="0" y="89704"/>
                  </a:lnTo>
                  <a:lnTo>
                    <a:pt x="0" y="95491"/>
                  </a:lnTo>
                  <a:lnTo>
                    <a:pt x="34724" y="95491"/>
                  </a:lnTo>
                  <a:lnTo>
                    <a:pt x="34724" y="89704"/>
                  </a:lnTo>
                  <a:lnTo>
                    <a:pt x="28899" y="85820"/>
                  </a:lnTo>
                  <a:lnTo>
                    <a:pt x="26043" y="11575"/>
                  </a:lnTo>
                  <a:lnTo>
                    <a:pt x="34724" y="5787"/>
                  </a:lnTo>
                  <a:close/>
                </a:path>
              </a:pathLst>
            </a:custGeom>
            <a:solidFill>
              <a:srgbClr val="000000"/>
            </a:solidFill>
            <a:ln w="28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Freeform 50">
              <a:extLst>
                <a:ext uri="{FF2B5EF4-FFF2-40B4-BE49-F238E27FC236}">
                  <a16:creationId xmlns:a16="http://schemas.microsoft.com/office/drawing/2014/main" id="{4F1D0336-9BDB-E8E4-6421-14B3F80D7640}"/>
                </a:ext>
              </a:extLst>
            </p:cNvPr>
            <p:cNvSpPr/>
            <p:nvPr/>
          </p:nvSpPr>
          <p:spPr>
            <a:xfrm>
              <a:off x="760004" y="3992990"/>
              <a:ext cx="34724" cy="95491"/>
            </a:xfrm>
            <a:custGeom>
              <a:avLst/>
              <a:gdLst>
                <a:gd name="connsiteX0" fmla="*/ 34724 w 34724"/>
                <a:gd name="connsiteY0" fmla="*/ 5787 h 95491"/>
                <a:gd name="connsiteX1" fmla="*/ 34724 w 34724"/>
                <a:gd name="connsiteY1" fmla="*/ 0 h 95491"/>
                <a:gd name="connsiteX2" fmla="*/ 0 w 34724"/>
                <a:gd name="connsiteY2" fmla="*/ 0 h 95491"/>
                <a:gd name="connsiteX3" fmla="*/ 0 w 34724"/>
                <a:gd name="connsiteY3" fmla="*/ 5787 h 95491"/>
                <a:gd name="connsiteX4" fmla="*/ 8681 w 34724"/>
                <a:gd name="connsiteY4" fmla="*/ 11575 h 95491"/>
                <a:gd name="connsiteX5" fmla="*/ 5825 w 34724"/>
                <a:gd name="connsiteY5" fmla="*/ 85820 h 95491"/>
                <a:gd name="connsiteX6" fmla="*/ 0 w 34724"/>
                <a:gd name="connsiteY6" fmla="*/ 89704 h 95491"/>
                <a:gd name="connsiteX7" fmla="*/ 0 w 34724"/>
                <a:gd name="connsiteY7" fmla="*/ 95491 h 95491"/>
                <a:gd name="connsiteX8" fmla="*/ 34724 w 34724"/>
                <a:gd name="connsiteY8" fmla="*/ 95491 h 95491"/>
                <a:gd name="connsiteX9" fmla="*/ 34724 w 34724"/>
                <a:gd name="connsiteY9" fmla="*/ 89704 h 95491"/>
                <a:gd name="connsiteX10" fmla="*/ 28899 w 34724"/>
                <a:gd name="connsiteY10" fmla="*/ 85820 h 95491"/>
                <a:gd name="connsiteX11" fmla="*/ 26043 w 34724"/>
                <a:gd name="connsiteY11" fmla="*/ 11575 h 95491"/>
                <a:gd name="connsiteX12" fmla="*/ 34724 w 34724"/>
                <a:gd name="connsiteY12" fmla="*/ 5787 h 95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724" h="95491">
                  <a:moveTo>
                    <a:pt x="34724" y="5787"/>
                  </a:moveTo>
                  <a:lnTo>
                    <a:pt x="34724" y="0"/>
                  </a:lnTo>
                  <a:lnTo>
                    <a:pt x="0" y="0"/>
                  </a:lnTo>
                  <a:lnTo>
                    <a:pt x="0" y="5787"/>
                  </a:lnTo>
                  <a:lnTo>
                    <a:pt x="8681" y="11575"/>
                  </a:lnTo>
                  <a:lnTo>
                    <a:pt x="5825" y="85820"/>
                  </a:lnTo>
                  <a:lnTo>
                    <a:pt x="0" y="89704"/>
                  </a:lnTo>
                  <a:lnTo>
                    <a:pt x="0" y="95491"/>
                  </a:lnTo>
                  <a:lnTo>
                    <a:pt x="34724" y="95491"/>
                  </a:lnTo>
                  <a:lnTo>
                    <a:pt x="34724" y="89704"/>
                  </a:lnTo>
                  <a:lnTo>
                    <a:pt x="28899" y="85820"/>
                  </a:lnTo>
                  <a:lnTo>
                    <a:pt x="26043" y="11575"/>
                  </a:lnTo>
                  <a:lnTo>
                    <a:pt x="34724" y="5787"/>
                  </a:lnTo>
                  <a:close/>
                </a:path>
              </a:pathLst>
            </a:custGeom>
            <a:solidFill>
              <a:srgbClr val="000000"/>
            </a:solidFill>
            <a:ln w="28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2" name="Freeform 51">
              <a:extLst>
                <a:ext uri="{FF2B5EF4-FFF2-40B4-BE49-F238E27FC236}">
                  <a16:creationId xmlns:a16="http://schemas.microsoft.com/office/drawing/2014/main" id="{53B4AAA7-77B0-A1C1-06F9-B8B307CC8498}"/>
                </a:ext>
              </a:extLst>
            </p:cNvPr>
            <p:cNvSpPr/>
            <p:nvPr/>
          </p:nvSpPr>
          <p:spPr>
            <a:xfrm>
              <a:off x="800516" y="3992990"/>
              <a:ext cx="34724" cy="95491"/>
            </a:xfrm>
            <a:custGeom>
              <a:avLst/>
              <a:gdLst>
                <a:gd name="connsiteX0" fmla="*/ 34724 w 34724"/>
                <a:gd name="connsiteY0" fmla="*/ 5787 h 95491"/>
                <a:gd name="connsiteX1" fmla="*/ 34724 w 34724"/>
                <a:gd name="connsiteY1" fmla="*/ 0 h 95491"/>
                <a:gd name="connsiteX2" fmla="*/ 0 w 34724"/>
                <a:gd name="connsiteY2" fmla="*/ 0 h 95491"/>
                <a:gd name="connsiteX3" fmla="*/ 0 w 34724"/>
                <a:gd name="connsiteY3" fmla="*/ 5787 h 95491"/>
                <a:gd name="connsiteX4" fmla="*/ 8681 w 34724"/>
                <a:gd name="connsiteY4" fmla="*/ 11575 h 95491"/>
                <a:gd name="connsiteX5" fmla="*/ 5825 w 34724"/>
                <a:gd name="connsiteY5" fmla="*/ 85820 h 95491"/>
                <a:gd name="connsiteX6" fmla="*/ 0 w 34724"/>
                <a:gd name="connsiteY6" fmla="*/ 89704 h 95491"/>
                <a:gd name="connsiteX7" fmla="*/ 0 w 34724"/>
                <a:gd name="connsiteY7" fmla="*/ 95491 h 95491"/>
                <a:gd name="connsiteX8" fmla="*/ 34724 w 34724"/>
                <a:gd name="connsiteY8" fmla="*/ 95491 h 95491"/>
                <a:gd name="connsiteX9" fmla="*/ 34724 w 34724"/>
                <a:gd name="connsiteY9" fmla="*/ 89704 h 95491"/>
                <a:gd name="connsiteX10" fmla="*/ 28899 w 34724"/>
                <a:gd name="connsiteY10" fmla="*/ 85820 h 95491"/>
                <a:gd name="connsiteX11" fmla="*/ 26043 w 34724"/>
                <a:gd name="connsiteY11" fmla="*/ 11575 h 95491"/>
                <a:gd name="connsiteX12" fmla="*/ 34724 w 34724"/>
                <a:gd name="connsiteY12" fmla="*/ 5787 h 95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724" h="95491">
                  <a:moveTo>
                    <a:pt x="34724" y="5787"/>
                  </a:moveTo>
                  <a:lnTo>
                    <a:pt x="34724" y="0"/>
                  </a:lnTo>
                  <a:lnTo>
                    <a:pt x="0" y="0"/>
                  </a:lnTo>
                  <a:lnTo>
                    <a:pt x="0" y="5787"/>
                  </a:lnTo>
                  <a:lnTo>
                    <a:pt x="8681" y="11575"/>
                  </a:lnTo>
                  <a:lnTo>
                    <a:pt x="5825" y="85820"/>
                  </a:lnTo>
                  <a:lnTo>
                    <a:pt x="0" y="89704"/>
                  </a:lnTo>
                  <a:lnTo>
                    <a:pt x="0" y="95491"/>
                  </a:lnTo>
                  <a:lnTo>
                    <a:pt x="34724" y="95491"/>
                  </a:lnTo>
                  <a:lnTo>
                    <a:pt x="34724" y="89704"/>
                  </a:lnTo>
                  <a:lnTo>
                    <a:pt x="28899" y="85820"/>
                  </a:lnTo>
                  <a:lnTo>
                    <a:pt x="26043" y="11575"/>
                  </a:lnTo>
                  <a:lnTo>
                    <a:pt x="34724" y="5787"/>
                  </a:lnTo>
                  <a:close/>
                </a:path>
              </a:pathLst>
            </a:custGeom>
            <a:solidFill>
              <a:srgbClr val="000000"/>
            </a:solidFill>
            <a:ln w="28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Freeform 52">
              <a:extLst>
                <a:ext uri="{FF2B5EF4-FFF2-40B4-BE49-F238E27FC236}">
                  <a16:creationId xmlns:a16="http://schemas.microsoft.com/office/drawing/2014/main" id="{68CFEDCA-A1FA-0A70-2B39-7F3525A45BDB}"/>
                </a:ext>
              </a:extLst>
            </p:cNvPr>
            <p:cNvSpPr/>
            <p:nvPr/>
          </p:nvSpPr>
          <p:spPr>
            <a:xfrm>
              <a:off x="841027" y="3992990"/>
              <a:ext cx="34724" cy="95491"/>
            </a:xfrm>
            <a:custGeom>
              <a:avLst/>
              <a:gdLst>
                <a:gd name="connsiteX0" fmla="*/ 34724 w 34724"/>
                <a:gd name="connsiteY0" fmla="*/ 5787 h 95491"/>
                <a:gd name="connsiteX1" fmla="*/ 34724 w 34724"/>
                <a:gd name="connsiteY1" fmla="*/ 0 h 95491"/>
                <a:gd name="connsiteX2" fmla="*/ 0 w 34724"/>
                <a:gd name="connsiteY2" fmla="*/ 0 h 95491"/>
                <a:gd name="connsiteX3" fmla="*/ 0 w 34724"/>
                <a:gd name="connsiteY3" fmla="*/ 5787 h 95491"/>
                <a:gd name="connsiteX4" fmla="*/ 8681 w 34724"/>
                <a:gd name="connsiteY4" fmla="*/ 11575 h 95491"/>
                <a:gd name="connsiteX5" fmla="*/ 5825 w 34724"/>
                <a:gd name="connsiteY5" fmla="*/ 85820 h 95491"/>
                <a:gd name="connsiteX6" fmla="*/ 0 w 34724"/>
                <a:gd name="connsiteY6" fmla="*/ 89704 h 95491"/>
                <a:gd name="connsiteX7" fmla="*/ 0 w 34724"/>
                <a:gd name="connsiteY7" fmla="*/ 95491 h 95491"/>
                <a:gd name="connsiteX8" fmla="*/ 34724 w 34724"/>
                <a:gd name="connsiteY8" fmla="*/ 95491 h 95491"/>
                <a:gd name="connsiteX9" fmla="*/ 34724 w 34724"/>
                <a:gd name="connsiteY9" fmla="*/ 89704 h 95491"/>
                <a:gd name="connsiteX10" fmla="*/ 28899 w 34724"/>
                <a:gd name="connsiteY10" fmla="*/ 85820 h 95491"/>
                <a:gd name="connsiteX11" fmla="*/ 26043 w 34724"/>
                <a:gd name="connsiteY11" fmla="*/ 11575 h 95491"/>
                <a:gd name="connsiteX12" fmla="*/ 34724 w 34724"/>
                <a:gd name="connsiteY12" fmla="*/ 5787 h 95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724" h="95491">
                  <a:moveTo>
                    <a:pt x="34724" y="5787"/>
                  </a:moveTo>
                  <a:lnTo>
                    <a:pt x="34724" y="0"/>
                  </a:lnTo>
                  <a:lnTo>
                    <a:pt x="0" y="0"/>
                  </a:lnTo>
                  <a:lnTo>
                    <a:pt x="0" y="5787"/>
                  </a:lnTo>
                  <a:lnTo>
                    <a:pt x="8681" y="11575"/>
                  </a:lnTo>
                  <a:lnTo>
                    <a:pt x="5825" y="85820"/>
                  </a:lnTo>
                  <a:lnTo>
                    <a:pt x="0" y="89704"/>
                  </a:lnTo>
                  <a:lnTo>
                    <a:pt x="0" y="95491"/>
                  </a:lnTo>
                  <a:lnTo>
                    <a:pt x="34724" y="95491"/>
                  </a:lnTo>
                  <a:lnTo>
                    <a:pt x="34724" y="89704"/>
                  </a:lnTo>
                  <a:lnTo>
                    <a:pt x="28899" y="85820"/>
                  </a:lnTo>
                  <a:lnTo>
                    <a:pt x="26043" y="11575"/>
                  </a:lnTo>
                  <a:lnTo>
                    <a:pt x="34724" y="5787"/>
                  </a:lnTo>
                  <a:close/>
                </a:path>
              </a:pathLst>
            </a:custGeom>
            <a:solidFill>
              <a:srgbClr val="000000"/>
            </a:solidFill>
            <a:ln w="28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4" name="Freeform 53">
              <a:extLst>
                <a:ext uri="{FF2B5EF4-FFF2-40B4-BE49-F238E27FC236}">
                  <a16:creationId xmlns:a16="http://schemas.microsoft.com/office/drawing/2014/main" id="{4D4FD4AC-E93D-89BC-09AD-0D25C9BE6335}"/>
                </a:ext>
              </a:extLst>
            </p:cNvPr>
            <p:cNvSpPr/>
            <p:nvPr/>
          </p:nvSpPr>
          <p:spPr>
            <a:xfrm>
              <a:off x="881538" y="3992990"/>
              <a:ext cx="34724" cy="95491"/>
            </a:xfrm>
            <a:custGeom>
              <a:avLst/>
              <a:gdLst>
                <a:gd name="connsiteX0" fmla="*/ 34724 w 34724"/>
                <a:gd name="connsiteY0" fmla="*/ 5787 h 95491"/>
                <a:gd name="connsiteX1" fmla="*/ 34724 w 34724"/>
                <a:gd name="connsiteY1" fmla="*/ 0 h 95491"/>
                <a:gd name="connsiteX2" fmla="*/ 0 w 34724"/>
                <a:gd name="connsiteY2" fmla="*/ 0 h 95491"/>
                <a:gd name="connsiteX3" fmla="*/ 0 w 34724"/>
                <a:gd name="connsiteY3" fmla="*/ 5787 h 95491"/>
                <a:gd name="connsiteX4" fmla="*/ 8681 w 34724"/>
                <a:gd name="connsiteY4" fmla="*/ 11575 h 95491"/>
                <a:gd name="connsiteX5" fmla="*/ 5825 w 34724"/>
                <a:gd name="connsiteY5" fmla="*/ 85820 h 95491"/>
                <a:gd name="connsiteX6" fmla="*/ 0 w 34724"/>
                <a:gd name="connsiteY6" fmla="*/ 89704 h 95491"/>
                <a:gd name="connsiteX7" fmla="*/ 0 w 34724"/>
                <a:gd name="connsiteY7" fmla="*/ 95491 h 95491"/>
                <a:gd name="connsiteX8" fmla="*/ 34724 w 34724"/>
                <a:gd name="connsiteY8" fmla="*/ 95491 h 95491"/>
                <a:gd name="connsiteX9" fmla="*/ 34724 w 34724"/>
                <a:gd name="connsiteY9" fmla="*/ 89704 h 95491"/>
                <a:gd name="connsiteX10" fmla="*/ 28899 w 34724"/>
                <a:gd name="connsiteY10" fmla="*/ 85820 h 95491"/>
                <a:gd name="connsiteX11" fmla="*/ 26043 w 34724"/>
                <a:gd name="connsiteY11" fmla="*/ 11575 h 95491"/>
                <a:gd name="connsiteX12" fmla="*/ 34724 w 34724"/>
                <a:gd name="connsiteY12" fmla="*/ 5787 h 954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4724" h="95491">
                  <a:moveTo>
                    <a:pt x="34724" y="5787"/>
                  </a:moveTo>
                  <a:lnTo>
                    <a:pt x="34724" y="0"/>
                  </a:lnTo>
                  <a:lnTo>
                    <a:pt x="0" y="0"/>
                  </a:lnTo>
                  <a:lnTo>
                    <a:pt x="0" y="5787"/>
                  </a:lnTo>
                  <a:lnTo>
                    <a:pt x="8681" y="11575"/>
                  </a:lnTo>
                  <a:lnTo>
                    <a:pt x="5825" y="85820"/>
                  </a:lnTo>
                  <a:lnTo>
                    <a:pt x="0" y="89704"/>
                  </a:lnTo>
                  <a:lnTo>
                    <a:pt x="0" y="95491"/>
                  </a:lnTo>
                  <a:lnTo>
                    <a:pt x="34724" y="95491"/>
                  </a:lnTo>
                  <a:lnTo>
                    <a:pt x="34724" y="89704"/>
                  </a:lnTo>
                  <a:lnTo>
                    <a:pt x="28899" y="85820"/>
                  </a:lnTo>
                  <a:lnTo>
                    <a:pt x="26043" y="11575"/>
                  </a:lnTo>
                  <a:lnTo>
                    <a:pt x="34724" y="5787"/>
                  </a:lnTo>
                  <a:close/>
                </a:path>
              </a:pathLst>
            </a:custGeom>
            <a:solidFill>
              <a:srgbClr val="000000"/>
            </a:solidFill>
            <a:ln w="28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5" name="Freeform 54">
              <a:extLst>
                <a:ext uri="{FF2B5EF4-FFF2-40B4-BE49-F238E27FC236}">
                  <a16:creationId xmlns:a16="http://schemas.microsoft.com/office/drawing/2014/main" id="{C9DEAEB2-5110-EB75-6AFB-9FC0A98DE6AA}"/>
                </a:ext>
              </a:extLst>
            </p:cNvPr>
            <p:cNvSpPr/>
            <p:nvPr/>
          </p:nvSpPr>
          <p:spPr>
            <a:xfrm>
              <a:off x="710366" y="3917754"/>
              <a:ext cx="215022" cy="63660"/>
            </a:xfrm>
            <a:custGeom>
              <a:avLst/>
              <a:gdLst>
                <a:gd name="connsiteX0" fmla="*/ 6233 w 215022"/>
                <a:gd name="connsiteY0" fmla="*/ 63661 h 63660"/>
                <a:gd name="connsiteX1" fmla="*/ 208790 w 215022"/>
                <a:gd name="connsiteY1" fmla="*/ 63661 h 63660"/>
                <a:gd name="connsiteX2" fmla="*/ 208790 w 215022"/>
                <a:gd name="connsiteY2" fmla="*/ 52086 h 63660"/>
                <a:gd name="connsiteX3" fmla="*/ 215023 w 215022"/>
                <a:gd name="connsiteY3" fmla="*/ 52086 h 63660"/>
                <a:gd name="connsiteX4" fmla="*/ 215023 w 215022"/>
                <a:gd name="connsiteY4" fmla="*/ 44406 h 63660"/>
                <a:gd name="connsiteX5" fmla="*/ 107511 w 215022"/>
                <a:gd name="connsiteY5" fmla="*/ 0 h 63660"/>
                <a:gd name="connsiteX6" fmla="*/ 0 w 215022"/>
                <a:gd name="connsiteY6" fmla="*/ 44406 h 63660"/>
                <a:gd name="connsiteX7" fmla="*/ 0 w 215022"/>
                <a:gd name="connsiteY7" fmla="*/ 52086 h 63660"/>
                <a:gd name="connsiteX8" fmla="*/ 6233 w 215022"/>
                <a:gd name="connsiteY8" fmla="*/ 52086 h 63660"/>
                <a:gd name="connsiteX9" fmla="*/ 6233 w 215022"/>
                <a:gd name="connsiteY9" fmla="*/ 63661 h 6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15022" h="63660">
                  <a:moveTo>
                    <a:pt x="6233" y="63661"/>
                  </a:moveTo>
                  <a:lnTo>
                    <a:pt x="208790" y="63661"/>
                  </a:lnTo>
                  <a:lnTo>
                    <a:pt x="208790" y="52086"/>
                  </a:lnTo>
                  <a:lnTo>
                    <a:pt x="215023" y="52086"/>
                  </a:lnTo>
                  <a:lnTo>
                    <a:pt x="215023" y="44406"/>
                  </a:lnTo>
                  <a:lnTo>
                    <a:pt x="107511" y="0"/>
                  </a:lnTo>
                  <a:lnTo>
                    <a:pt x="0" y="44406"/>
                  </a:lnTo>
                  <a:lnTo>
                    <a:pt x="0" y="52086"/>
                  </a:lnTo>
                  <a:lnTo>
                    <a:pt x="6233" y="52086"/>
                  </a:lnTo>
                  <a:lnTo>
                    <a:pt x="6233" y="63661"/>
                  </a:lnTo>
                  <a:close/>
                </a:path>
              </a:pathLst>
            </a:custGeom>
            <a:solidFill>
              <a:srgbClr val="000000"/>
            </a:solidFill>
            <a:ln w="287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028467D3-F0C3-49D3-8E95-31193C62A948}"/>
                </a:ext>
              </a:extLst>
            </p:cNvPr>
            <p:cNvSpPr txBox="1"/>
            <p:nvPr/>
          </p:nvSpPr>
          <p:spPr>
            <a:xfrm>
              <a:off x="678982" y="1918977"/>
              <a:ext cx="2765501" cy="5232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Georgia" panose="02040502050405020303" pitchFamily="18" charset="0"/>
                </a:rPr>
                <a:t>Emily M. Limón</a:t>
              </a:r>
            </a:p>
          </p:txBody>
        </p:sp>
        <p:sp>
          <p:nvSpPr>
            <p:cNvPr id="57" name="TextBox 56">
              <a:extLst>
                <a:ext uri="{FF2B5EF4-FFF2-40B4-BE49-F238E27FC236}">
                  <a16:creationId xmlns:a16="http://schemas.microsoft.com/office/drawing/2014/main" id="{18129E6C-6513-501E-2250-298AFA540664}"/>
                </a:ext>
              </a:extLst>
            </p:cNvPr>
            <p:cNvSpPr txBox="1"/>
            <p:nvPr/>
          </p:nvSpPr>
          <p:spPr>
            <a:xfrm>
              <a:off x="678981" y="2442197"/>
              <a:ext cx="3106941" cy="3539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700" dirty="0">
                  <a:solidFill>
                    <a:srgbClr val="B11B36"/>
                  </a:solidFill>
                  <a:latin typeface="Georgia" panose="02040502050405020303" pitchFamily="18" charset="0"/>
                </a:rPr>
                <a:t>Chief Communications Officer</a:t>
              </a: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2DBEC3B3-4B2E-A3C0-9E9A-3739CC719A6B}"/>
                </a:ext>
              </a:extLst>
            </p:cNvPr>
            <p:cNvSpPr/>
            <p:nvPr/>
          </p:nvSpPr>
          <p:spPr>
            <a:xfrm>
              <a:off x="545910" y="2971800"/>
              <a:ext cx="2961565" cy="135112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4C4FC644-6614-4C70-FE69-53307FA17385}"/>
                </a:ext>
              </a:extLst>
            </p:cNvPr>
            <p:cNvSpPr txBox="1"/>
            <p:nvPr/>
          </p:nvSpPr>
          <p:spPr>
            <a:xfrm>
              <a:off x="1061610" y="3130165"/>
              <a:ext cx="1745991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Georgia" panose="02040502050405020303" pitchFamily="18" charset="0"/>
                </a:rPr>
                <a:t>(415) 292-9180</a:t>
              </a:r>
            </a:p>
          </p:txBody>
        </p:sp>
        <p:sp>
          <p:nvSpPr>
            <p:cNvPr id="60" name="Freeform 59">
              <a:extLst>
                <a:ext uri="{FF2B5EF4-FFF2-40B4-BE49-F238E27FC236}">
                  <a16:creationId xmlns:a16="http://schemas.microsoft.com/office/drawing/2014/main" id="{2CCE9AD8-B5E6-EBA5-2798-8BB8B36BC388}"/>
                </a:ext>
              </a:extLst>
            </p:cNvPr>
            <p:cNvSpPr/>
            <p:nvPr/>
          </p:nvSpPr>
          <p:spPr>
            <a:xfrm>
              <a:off x="746798" y="3194995"/>
              <a:ext cx="86487" cy="86487"/>
            </a:xfrm>
            <a:custGeom>
              <a:avLst/>
              <a:gdLst>
                <a:gd name="connsiteX0" fmla="*/ 81534 w 86487"/>
                <a:gd name="connsiteY0" fmla="*/ 80772 h 86487"/>
                <a:gd name="connsiteX1" fmla="*/ 86487 w 86487"/>
                <a:gd name="connsiteY1" fmla="*/ 68961 h 86487"/>
                <a:gd name="connsiteX2" fmla="*/ 81534 w 86487"/>
                <a:gd name="connsiteY2" fmla="*/ 57150 h 86487"/>
                <a:gd name="connsiteX3" fmla="*/ 28956 w 86487"/>
                <a:gd name="connsiteY3" fmla="*/ 4953 h 86487"/>
                <a:gd name="connsiteX4" fmla="*/ 17526 w 86487"/>
                <a:gd name="connsiteY4" fmla="*/ 0 h 86487"/>
                <a:gd name="connsiteX5" fmla="*/ 5715 w 86487"/>
                <a:gd name="connsiteY5" fmla="*/ 4953 h 86487"/>
                <a:gd name="connsiteX6" fmla="*/ 0 w 86487"/>
                <a:gd name="connsiteY6" fmla="*/ 10668 h 86487"/>
                <a:gd name="connsiteX7" fmla="*/ 75819 w 86487"/>
                <a:gd name="connsiteY7" fmla="*/ 86487 h 86487"/>
                <a:gd name="connsiteX8" fmla="*/ 81534 w 86487"/>
                <a:gd name="connsiteY8" fmla="*/ 80772 h 8648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6487" h="86487">
                  <a:moveTo>
                    <a:pt x="81534" y="80772"/>
                  </a:moveTo>
                  <a:cubicBezTo>
                    <a:pt x="84582" y="77724"/>
                    <a:pt x="86487" y="73533"/>
                    <a:pt x="86487" y="68961"/>
                  </a:cubicBezTo>
                  <a:cubicBezTo>
                    <a:pt x="86487" y="64389"/>
                    <a:pt x="84582" y="60198"/>
                    <a:pt x="81534" y="57150"/>
                  </a:cubicBezTo>
                  <a:lnTo>
                    <a:pt x="28956" y="4953"/>
                  </a:lnTo>
                  <a:cubicBezTo>
                    <a:pt x="25908" y="1905"/>
                    <a:pt x="21717" y="0"/>
                    <a:pt x="17526" y="0"/>
                  </a:cubicBezTo>
                  <a:cubicBezTo>
                    <a:pt x="13335" y="0"/>
                    <a:pt x="8763" y="1905"/>
                    <a:pt x="5715" y="4953"/>
                  </a:cubicBezTo>
                  <a:lnTo>
                    <a:pt x="0" y="10668"/>
                  </a:lnTo>
                  <a:lnTo>
                    <a:pt x="75819" y="86487"/>
                  </a:lnTo>
                  <a:lnTo>
                    <a:pt x="81534" y="80772"/>
                  </a:ln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1" name="Freeform 60">
              <a:extLst>
                <a:ext uri="{FF2B5EF4-FFF2-40B4-BE49-F238E27FC236}">
                  <a16:creationId xmlns:a16="http://schemas.microsoft.com/office/drawing/2014/main" id="{669B59ED-520D-FD79-D69A-6C6683B59250}"/>
                </a:ext>
              </a:extLst>
            </p:cNvPr>
            <p:cNvSpPr/>
            <p:nvPr/>
          </p:nvSpPr>
          <p:spPr>
            <a:xfrm>
              <a:off x="709653" y="3217473"/>
              <a:ext cx="282128" cy="282465"/>
            </a:xfrm>
            <a:custGeom>
              <a:avLst/>
              <a:gdLst>
                <a:gd name="connsiteX0" fmla="*/ 195261 w 282128"/>
                <a:gd name="connsiteY0" fmla="*/ 192786 h 282465"/>
                <a:gd name="connsiteX1" fmla="*/ 189546 w 282128"/>
                <a:gd name="connsiteY1" fmla="*/ 195072 h 282465"/>
                <a:gd name="connsiteX2" fmla="*/ 183831 w 282128"/>
                <a:gd name="connsiteY2" fmla="*/ 192786 h 282465"/>
                <a:gd name="connsiteX3" fmla="*/ 89343 w 282128"/>
                <a:gd name="connsiteY3" fmla="*/ 98679 h 282465"/>
                <a:gd name="connsiteX4" fmla="*/ 87057 w 282128"/>
                <a:gd name="connsiteY4" fmla="*/ 92964 h 282465"/>
                <a:gd name="connsiteX5" fmla="*/ 89343 w 282128"/>
                <a:gd name="connsiteY5" fmla="*/ 87249 h 282465"/>
                <a:gd name="connsiteX6" fmla="*/ 101154 w 282128"/>
                <a:gd name="connsiteY6" fmla="*/ 75819 h 282465"/>
                <a:gd name="connsiteX7" fmla="*/ 25335 w 282128"/>
                <a:gd name="connsiteY7" fmla="*/ 0 h 282465"/>
                <a:gd name="connsiteX8" fmla="*/ 12762 w 282128"/>
                <a:gd name="connsiteY8" fmla="*/ 12573 h 282465"/>
                <a:gd name="connsiteX9" fmla="*/ 189 w 282128"/>
                <a:gd name="connsiteY9" fmla="*/ 39624 h 282465"/>
                <a:gd name="connsiteX10" fmla="*/ 8952 w 282128"/>
                <a:gd name="connsiteY10" fmla="*/ 89154 h 282465"/>
                <a:gd name="connsiteX11" fmla="*/ 31812 w 282128"/>
                <a:gd name="connsiteY11" fmla="*/ 129159 h 282465"/>
                <a:gd name="connsiteX12" fmla="*/ 148017 w 282128"/>
                <a:gd name="connsiteY12" fmla="*/ 249174 h 282465"/>
                <a:gd name="connsiteX13" fmla="*/ 172020 w 282128"/>
                <a:gd name="connsiteY13" fmla="*/ 264414 h 282465"/>
                <a:gd name="connsiteX14" fmla="*/ 232980 w 282128"/>
                <a:gd name="connsiteY14" fmla="*/ 282321 h 282465"/>
                <a:gd name="connsiteX15" fmla="*/ 271842 w 282128"/>
                <a:gd name="connsiteY15" fmla="*/ 267081 h 282465"/>
                <a:gd name="connsiteX16" fmla="*/ 282129 w 282128"/>
                <a:gd name="connsiteY16" fmla="*/ 256794 h 282465"/>
                <a:gd name="connsiteX17" fmla="*/ 206691 w 282128"/>
                <a:gd name="connsiteY17" fmla="*/ 180975 h 282465"/>
                <a:gd name="connsiteX18" fmla="*/ 195261 w 282128"/>
                <a:gd name="connsiteY18" fmla="*/ 192786 h 2824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82128" h="282465">
                  <a:moveTo>
                    <a:pt x="195261" y="192786"/>
                  </a:moveTo>
                  <a:cubicBezTo>
                    <a:pt x="193737" y="194310"/>
                    <a:pt x="191451" y="195072"/>
                    <a:pt x="189546" y="195072"/>
                  </a:cubicBezTo>
                  <a:cubicBezTo>
                    <a:pt x="187641" y="195072"/>
                    <a:pt x="185355" y="194310"/>
                    <a:pt x="183831" y="192786"/>
                  </a:cubicBezTo>
                  <a:lnTo>
                    <a:pt x="89343" y="98679"/>
                  </a:lnTo>
                  <a:cubicBezTo>
                    <a:pt x="87819" y="97155"/>
                    <a:pt x="87057" y="94869"/>
                    <a:pt x="87057" y="92964"/>
                  </a:cubicBezTo>
                  <a:cubicBezTo>
                    <a:pt x="87057" y="91059"/>
                    <a:pt x="87819" y="88773"/>
                    <a:pt x="89343" y="87249"/>
                  </a:cubicBezTo>
                  <a:lnTo>
                    <a:pt x="101154" y="75819"/>
                  </a:lnTo>
                  <a:lnTo>
                    <a:pt x="25335" y="0"/>
                  </a:lnTo>
                  <a:cubicBezTo>
                    <a:pt x="20382" y="4953"/>
                    <a:pt x="15810" y="9525"/>
                    <a:pt x="12762" y="12573"/>
                  </a:cubicBezTo>
                  <a:cubicBezTo>
                    <a:pt x="5142" y="19812"/>
                    <a:pt x="570" y="29337"/>
                    <a:pt x="189" y="39624"/>
                  </a:cubicBezTo>
                  <a:cubicBezTo>
                    <a:pt x="-954" y="56769"/>
                    <a:pt x="3237" y="73152"/>
                    <a:pt x="8952" y="89154"/>
                  </a:cubicBezTo>
                  <a:cubicBezTo>
                    <a:pt x="15048" y="103251"/>
                    <a:pt x="23049" y="116586"/>
                    <a:pt x="31812" y="129159"/>
                  </a:cubicBezTo>
                  <a:cubicBezTo>
                    <a:pt x="63054" y="176022"/>
                    <a:pt x="102297" y="216789"/>
                    <a:pt x="148017" y="249174"/>
                  </a:cubicBezTo>
                  <a:cubicBezTo>
                    <a:pt x="155637" y="254889"/>
                    <a:pt x="163638" y="259842"/>
                    <a:pt x="172020" y="264414"/>
                  </a:cubicBezTo>
                  <a:cubicBezTo>
                    <a:pt x="191070" y="273939"/>
                    <a:pt x="211263" y="280797"/>
                    <a:pt x="232980" y="282321"/>
                  </a:cubicBezTo>
                  <a:cubicBezTo>
                    <a:pt x="247458" y="283464"/>
                    <a:pt x="261936" y="277749"/>
                    <a:pt x="271842" y="267081"/>
                  </a:cubicBezTo>
                  <a:lnTo>
                    <a:pt x="282129" y="256794"/>
                  </a:lnTo>
                  <a:lnTo>
                    <a:pt x="206691" y="180975"/>
                  </a:lnTo>
                  <a:lnTo>
                    <a:pt x="195261" y="192786"/>
                  </a:ln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2" name="Freeform 61">
              <a:extLst>
                <a:ext uri="{FF2B5EF4-FFF2-40B4-BE49-F238E27FC236}">
                  <a16:creationId xmlns:a16="http://schemas.microsoft.com/office/drawing/2014/main" id="{B4D5CA37-AE93-A582-4EE4-5A7E159A64DE}"/>
                </a:ext>
              </a:extLst>
            </p:cNvPr>
            <p:cNvSpPr/>
            <p:nvPr/>
          </p:nvSpPr>
          <p:spPr>
            <a:xfrm>
              <a:off x="927392" y="3375970"/>
              <a:ext cx="86487" cy="86868"/>
            </a:xfrm>
            <a:custGeom>
              <a:avLst/>
              <a:gdLst>
                <a:gd name="connsiteX0" fmla="*/ 81915 w 86487"/>
                <a:gd name="connsiteY0" fmla="*/ 57531 h 86868"/>
                <a:gd name="connsiteX1" fmla="*/ 29337 w 86487"/>
                <a:gd name="connsiteY1" fmla="*/ 4953 h 86868"/>
                <a:gd name="connsiteX2" fmla="*/ 17526 w 86487"/>
                <a:gd name="connsiteY2" fmla="*/ 0 h 86868"/>
                <a:gd name="connsiteX3" fmla="*/ 5715 w 86487"/>
                <a:gd name="connsiteY3" fmla="*/ 4953 h 86868"/>
                <a:gd name="connsiteX4" fmla="*/ 0 w 86487"/>
                <a:gd name="connsiteY4" fmla="*/ 11049 h 86868"/>
                <a:gd name="connsiteX5" fmla="*/ 75819 w 86487"/>
                <a:gd name="connsiteY5" fmla="*/ 86868 h 86868"/>
                <a:gd name="connsiteX6" fmla="*/ 81534 w 86487"/>
                <a:gd name="connsiteY6" fmla="*/ 81153 h 86868"/>
                <a:gd name="connsiteX7" fmla="*/ 86487 w 86487"/>
                <a:gd name="connsiteY7" fmla="*/ 69342 h 86868"/>
                <a:gd name="connsiteX8" fmla="*/ 81915 w 86487"/>
                <a:gd name="connsiteY8" fmla="*/ 57531 h 86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6487" h="86868">
                  <a:moveTo>
                    <a:pt x="81915" y="57531"/>
                  </a:moveTo>
                  <a:lnTo>
                    <a:pt x="29337" y="4953"/>
                  </a:lnTo>
                  <a:cubicBezTo>
                    <a:pt x="26289" y="1905"/>
                    <a:pt x="22098" y="0"/>
                    <a:pt x="17526" y="0"/>
                  </a:cubicBezTo>
                  <a:cubicBezTo>
                    <a:pt x="12954" y="0"/>
                    <a:pt x="8763" y="1905"/>
                    <a:pt x="5715" y="4953"/>
                  </a:cubicBezTo>
                  <a:lnTo>
                    <a:pt x="0" y="11049"/>
                  </a:lnTo>
                  <a:lnTo>
                    <a:pt x="75819" y="86868"/>
                  </a:lnTo>
                  <a:lnTo>
                    <a:pt x="81534" y="81153"/>
                  </a:lnTo>
                  <a:cubicBezTo>
                    <a:pt x="84582" y="78105"/>
                    <a:pt x="86487" y="73914"/>
                    <a:pt x="86487" y="69342"/>
                  </a:cubicBezTo>
                  <a:cubicBezTo>
                    <a:pt x="86487" y="64770"/>
                    <a:pt x="84963" y="60579"/>
                    <a:pt x="81915" y="57531"/>
                  </a:cubicBez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3" name="Graphic 15" descr="Send with solid fill">
              <a:extLst>
                <a:ext uri="{FF2B5EF4-FFF2-40B4-BE49-F238E27FC236}">
                  <a16:creationId xmlns:a16="http://schemas.microsoft.com/office/drawing/2014/main" id="{B00C826E-9EE7-6A97-BFF8-91F0709AB450}"/>
                </a:ext>
              </a:extLst>
            </p:cNvPr>
            <p:cNvSpPr/>
            <p:nvPr/>
          </p:nvSpPr>
          <p:spPr>
            <a:xfrm>
              <a:off x="709461" y="3842803"/>
              <a:ext cx="305239" cy="282188"/>
            </a:xfrm>
            <a:custGeom>
              <a:avLst/>
              <a:gdLst>
                <a:gd name="connsiteX0" fmla="*/ 252984 w 305239"/>
                <a:gd name="connsiteY0" fmla="*/ 237319 h 282188"/>
                <a:gd name="connsiteX1" fmla="*/ 184404 w 305239"/>
                <a:gd name="connsiteY1" fmla="*/ 213697 h 282188"/>
                <a:gd name="connsiteX2" fmla="*/ 184023 w 305239"/>
                <a:gd name="connsiteY2" fmla="*/ 213697 h 282188"/>
                <a:gd name="connsiteX3" fmla="*/ 156591 w 305239"/>
                <a:gd name="connsiteY3" fmla="*/ 204172 h 282188"/>
                <a:gd name="connsiteX4" fmla="*/ 284988 w 305239"/>
                <a:gd name="connsiteY4" fmla="*/ 34627 h 282188"/>
                <a:gd name="connsiteX5" fmla="*/ 252984 w 305239"/>
                <a:gd name="connsiteY5" fmla="*/ 237319 h 282188"/>
                <a:gd name="connsiteX6" fmla="*/ 167259 w 305239"/>
                <a:gd name="connsiteY6" fmla="*/ 224365 h 282188"/>
                <a:gd name="connsiteX7" fmla="*/ 142113 w 305239"/>
                <a:gd name="connsiteY7" fmla="*/ 249511 h 282188"/>
                <a:gd name="connsiteX8" fmla="*/ 148971 w 305239"/>
                <a:gd name="connsiteY8" fmla="*/ 218269 h 282188"/>
                <a:gd name="connsiteX9" fmla="*/ 167259 w 305239"/>
                <a:gd name="connsiteY9" fmla="*/ 224365 h 282188"/>
                <a:gd name="connsiteX10" fmla="*/ 167259 w 305239"/>
                <a:gd name="connsiteY10" fmla="*/ 224365 h 282188"/>
                <a:gd name="connsiteX11" fmla="*/ 136779 w 305239"/>
                <a:gd name="connsiteY11" fmla="*/ 204934 h 282188"/>
                <a:gd name="connsiteX12" fmla="*/ 135255 w 305239"/>
                <a:gd name="connsiteY12" fmla="*/ 207982 h 282188"/>
                <a:gd name="connsiteX13" fmla="*/ 134112 w 305239"/>
                <a:gd name="connsiteY13" fmla="*/ 212935 h 282188"/>
                <a:gd name="connsiteX14" fmla="*/ 126492 w 305239"/>
                <a:gd name="connsiteY14" fmla="*/ 247606 h 282188"/>
                <a:gd name="connsiteX15" fmla="*/ 108204 w 305239"/>
                <a:gd name="connsiteY15" fmla="*/ 194266 h 282188"/>
                <a:gd name="connsiteX16" fmla="*/ 250698 w 305239"/>
                <a:gd name="connsiteY16" fmla="*/ 57106 h 282188"/>
                <a:gd name="connsiteX17" fmla="*/ 141351 w 305239"/>
                <a:gd name="connsiteY17" fmla="*/ 199219 h 282188"/>
                <a:gd name="connsiteX18" fmla="*/ 136779 w 305239"/>
                <a:gd name="connsiteY18" fmla="*/ 204934 h 282188"/>
                <a:gd name="connsiteX19" fmla="*/ 26670 w 305239"/>
                <a:gd name="connsiteY19" fmla="*/ 159976 h 282188"/>
                <a:gd name="connsiteX20" fmla="*/ 249936 w 305239"/>
                <a:gd name="connsiteY20" fmla="*/ 41104 h 282188"/>
                <a:gd name="connsiteX21" fmla="*/ 97155 w 305239"/>
                <a:gd name="connsiteY21" fmla="*/ 183979 h 282188"/>
                <a:gd name="connsiteX22" fmla="*/ 26670 w 305239"/>
                <a:gd name="connsiteY22" fmla="*/ 159976 h 282188"/>
                <a:gd name="connsiteX23" fmla="*/ 301752 w 305239"/>
                <a:gd name="connsiteY23" fmla="*/ 1480 h 282188"/>
                <a:gd name="connsiteX24" fmla="*/ 293370 w 305239"/>
                <a:gd name="connsiteY24" fmla="*/ 1099 h 282188"/>
                <a:gd name="connsiteX25" fmla="*/ 4191 w 305239"/>
                <a:gd name="connsiteY25" fmla="*/ 154642 h 282188"/>
                <a:gd name="connsiteX26" fmla="*/ 0 w 305239"/>
                <a:gd name="connsiteY26" fmla="*/ 161881 h 282188"/>
                <a:gd name="connsiteX27" fmla="*/ 4953 w 305239"/>
                <a:gd name="connsiteY27" fmla="*/ 168358 h 282188"/>
                <a:gd name="connsiteX28" fmla="*/ 84201 w 305239"/>
                <a:gd name="connsiteY28" fmla="*/ 195409 h 282188"/>
                <a:gd name="connsiteX29" fmla="*/ 94107 w 305239"/>
                <a:gd name="connsiteY29" fmla="*/ 198838 h 282188"/>
                <a:gd name="connsiteX30" fmla="*/ 96393 w 305239"/>
                <a:gd name="connsiteY30" fmla="*/ 205315 h 282188"/>
                <a:gd name="connsiteX31" fmla="*/ 120015 w 305239"/>
                <a:gd name="connsiteY31" fmla="*/ 276181 h 282188"/>
                <a:gd name="connsiteX32" fmla="*/ 120015 w 305239"/>
                <a:gd name="connsiteY32" fmla="*/ 276562 h 282188"/>
                <a:gd name="connsiteX33" fmla="*/ 120015 w 305239"/>
                <a:gd name="connsiteY33" fmla="*/ 276943 h 282188"/>
                <a:gd name="connsiteX34" fmla="*/ 125730 w 305239"/>
                <a:gd name="connsiteY34" fmla="*/ 281896 h 282188"/>
                <a:gd name="connsiteX35" fmla="*/ 132969 w 305239"/>
                <a:gd name="connsiteY35" fmla="*/ 279991 h 282188"/>
                <a:gd name="connsiteX36" fmla="*/ 133350 w 305239"/>
                <a:gd name="connsiteY36" fmla="*/ 279610 h 282188"/>
                <a:gd name="connsiteX37" fmla="*/ 135636 w 305239"/>
                <a:gd name="connsiteY37" fmla="*/ 277324 h 282188"/>
                <a:gd name="connsiteX38" fmla="*/ 183642 w 305239"/>
                <a:gd name="connsiteY38" fmla="*/ 230080 h 282188"/>
                <a:gd name="connsiteX39" fmla="*/ 256794 w 305239"/>
                <a:gd name="connsiteY39" fmla="*/ 255226 h 282188"/>
                <a:gd name="connsiteX40" fmla="*/ 263271 w 305239"/>
                <a:gd name="connsiteY40" fmla="*/ 254464 h 282188"/>
                <a:gd name="connsiteX41" fmla="*/ 267081 w 305239"/>
                <a:gd name="connsiteY41" fmla="*/ 249130 h 282188"/>
                <a:gd name="connsiteX42" fmla="*/ 305181 w 305239"/>
                <a:gd name="connsiteY42" fmla="*/ 9100 h 282188"/>
                <a:gd name="connsiteX43" fmla="*/ 301752 w 305239"/>
                <a:gd name="connsiteY43" fmla="*/ 1480 h 2821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</a:cxnLst>
              <a:rect l="l" t="t" r="r" b="b"/>
              <a:pathLst>
                <a:path w="305239" h="282188">
                  <a:moveTo>
                    <a:pt x="252984" y="237319"/>
                  </a:moveTo>
                  <a:lnTo>
                    <a:pt x="184404" y="213697"/>
                  </a:lnTo>
                  <a:lnTo>
                    <a:pt x="184023" y="213697"/>
                  </a:lnTo>
                  <a:lnTo>
                    <a:pt x="156591" y="204172"/>
                  </a:lnTo>
                  <a:lnTo>
                    <a:pt x="284988" y="34627"/>
                  </a:lnTo>
                  <a:lnTo>
                    <a:pt x="252984" y="237319"/>
                  </a:lnTo>
                  <a:close/>
                  <a:moveTo>
                    <a:pt x="167259" y="224365"/>
                  </a:moveTo>
                  <a:lnTo>
                    <a:pt x="142113" y="249511"/>
                  </a:lnTo>
                  <a:lnTo>
                    <a:pt x="148971" y="218269"/>
                  </a:lnTo>
                  <a:lnTo>
                    <a:pt x="167259" y="224365"/>
                  </a:lnTo>
                  <a:lnTo>
                    <a:pt x="167259" y="224365"/>
                  </a:lnTo>
                  <a:close/>
                  <a:moveTo>
                    <a:pt x="136779" y="204934"/>
                  </a:moveTo>
                  <a:cubicBezTo>
                    <a:pt x="136017" y="205696"/>
                    <a:pt x="135636" y="206839"/>
                    <a:pt x="135255" y="207982"/>
                  </a:cubicBezTo>
                  <a:lnTo>
                    <a:pt x="134112" y="212935"/>
                  </a:lnTo>
                  <a:lnTo>
                    <a:pt x="126492" y="247606"/>
                  </a:lnTo>
                  <a:lnTo>
                    <a:pt x="108204" y="194266"/>
                  </a:lnTo>
                  <a:lnTo>
                    <a:pt x="250698" y="57106"/>
                  </a:lnTo>
                  <a:lnTo>
                    <a:pt x="141351" y="199219"/>
                  </a:lnTo>
                  <a:lnTo>
                    <a:pt x="136779" y="204934"/>
                  </a:lnTo>
                  <a:close/>
                  <a:moveTo>
                    <a:pt x="26670" y="159976"/>
                  </a:moveTo>
                  <a:lnTo>
                    <a:pt x="249936" y="41104"/>
                  </a:lnTo>
                  <a:lnTo>
                    <a:pt x="97155" y="183979"/>
                  </a:lnTo>
                  <a:lnTo>
                    <a:pt x="26670" y="159976"/>
                  </a:lnTo>
                  <a:close/>
                  <a:moveTo>
                    <a:pt x="301752" y="1480"/>
                  </a:moveTo>
                  <a:cubicBezTo>
                    <a:pt x="299466" y="-425"/>
                    <a:pt x="296037" y="-425"/>
                    <a:pt x="293370" y="1099"/>
                  </a:cubicBezTo>
                  <a:lnTo>
                    <a:pt x="4191" y="154642"/>
                  </a:lnTo>
                  <a:cubicBezTo>
                    <a:pt x="1524" y="156166"/>
                    <a:pt x="0" y="158833"/>
                    <a:pt x="0" y="161881"/>
                  </a:cubicBezTo>
                  <a:cubicBezTo>
                    <a:pt x="0" y="164929"/>
                    <a:pt x="2286" y="167596"/>
                    <a:pt x="4953" y="168358"/>
                  </a:cubicBezTo>
                  <a:lnTo>
                    <a:pt x="84201" y="195409"/>
                  </a:lnTo>
                  <a:lnTo>
                    <a:pt x="94107" y="198838"/>
                  </a:lnTo>
                  <a:lnTo>
                    <a:pt x="96393" y="205315"/>
                  </a:lnTo>
                  <a:lnTo>
                    <a:pt x="120015" y="276181"/>
                  </a:lnTo>
                  <a:lnTo>
                    <a:pt x="120015" y="276562"/>
                  </a:lnTo>
                  <a:lnTo>
                    <a:pt x="120015" y="276943"/>
                  </a:lnTo>
                  <a:cubicBezTo>
                    <a:pt x="120777" y="279229"/>
                    <a:pt x="123063" y="281134"/>
                    <a:pt x="125730" y="281896"/>
                  </a:cubicBezTo>
                  <a:cubicBezTo>
                    <a:pt x="128397" y="282658"/>
                    <a:pt x="131064" y="281896"/>
                    <a:pt x="132969" y="279991"/>
                  </a:cubicBezTo>
                  <a:lnTo>
                    <a:pt x="133350" y="279610"/>
                  </a:lnTo>
                  <a:lnTo>
                    <a:pt x="135636" y="277324"/>
                  </a:lnTo>
                  <a:lnTo>
                    <a:pt x="183642" y="230080"/>
                  </a:lnTo>
                  <a:lnTo>
                    <a:pt x="256794" y="255226"/>
                  </a:lnTo>
                  <a:cubicBezTo>
                    <a:pt x="259080" y="255988"/>
                    <a:pt x="261366" y="255607"/>
                    <a:pt x="263271" y="254464"/>
                  </a:cubicBezTo>
                  <a:cubicBezTo>
                    <a:pt x="265176" y="253321"/>
                    <a:pt x="266700" y="251416"/>
                    <a:pt x="267081" y="249130"/>
                  </a:cubicBezTo>
                  <a:lnTo>
                    <a:pt x="305181" y="9100"/>
                  </a:lnTo>
                  <a:cubicBezTo>
                    <a:pt x="305562" y="5671"/>
                    <a:pt x="304038" y="3004"/>
                    <a:pt x="301752" y="1480"/>
                  </a:cubicBez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4" name="Freeform 63">
              <a:extLst>
                <a:ext uri="{FF2B5EF4-FFF2-40B4-BE49-F238E27FC236}">
                  <a16:creationId xmlns:a16="http://schemas.microsoft.com/office/drawing/2014/main" id="{E436C0AB-004F-0B1F-D800-E9E4AFAF1444}"/>
                </a:ext>
              </a:extLst>
            </p:cNvPr>
            <p:cNvSpPr/>
            <p:nvPr/>
          </p:nvSpPr>
          <p:spPr>
            <a:xfrm>
              <a:off x="717081" y="4688753"/>
              <a:ext cx="289560" cy="15240"/>
            </a:xfrm>
            <a:custGeom>
              <a:avLst/>
              <a:gdLst>
                <a:gd name="connsiteX0" fmla="*/ 0 w 289560"/>
                <a:gd name="connsiteY0" fmla="*/ 0 h 15240"/>
                <a:gd name="connsiteX1" fmla="*/ 289560 w 289560"/>
                <a:gd name="connsiteY1" fmla="*/ 0 h 15240"/>
                <a:gd name="connsiteX2" fmla="*/ 289560 w 289560"/>
                <a:gd name="connsiteY2" fmla="*/ 15240 h 15240"/>
                <a:gd name="connsiteX3" fmla="*/ 0 w 289560"/>
                <a:gd name="connsiteY3" fmla="*/ 15240 h 15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9560" h="15240">
                  <a:moveTo>
                    <a:pt x="0" y="0"/>
                  </a:moveTo>
                  <a:lnTo>
                    <a:pt x="289560" y="0"/>
                  </a:lnTo>
                  <a:lnTo>
                    <a:pt x="289560" y="1524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5" name="Freeform 64">
              <a:extLst>
                <a:ext uri="{FF2B5EF4-FFF2-40B4-BE49-F238E27FC236}">
                  <a16:creationId xmlns:a16="http://schemas.microsoft.com/office/drawing/2014/main" id="{4993E62C-2341-6C56-24C7-21B688589E19}"/>
                </a:ext>
              </a:extLst>
            </p:cNvPr>
            <p:cNvSpPr/>
            <p:nvPr/>
          </p:nvSpPr>
          <p:spPr>
            <a:xfrm>
              <a:off x="701841" y="4719233"/>
              <a:ext cx="320040" cy="15240"/>
            </a:xfrm>
            <a:custGeom>
              <a:avLst/>
              <a:gdLst>
                <a:gd name="connsiteX0" fmla="*/ 0 w 320040"/>
                <a:gd name="connsiteY0" fmla="*/ 0 h 15240"/>
                <a:gd name="connsiteX1" fmla="*/ 320040 w 320040"/>
                <a:gd name="connsiteY1" fmla="*/ 0 h 15240"/>
                <a:gd name="connsiteX2" fmla="*/ 320040 w 320040"/>
                <a:gd name="connsiteY2" fmla="*/ 15240 h 15240"/>
                <a:gd name="connsiteX3" fmla="*/ 0 w 320040"/>
                <a:gd name="connsiteY3" fmla="*/ 15240 h 15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20040" h="15240">
                  <a:moveTo>
                    <a:pt x="0" y="0"/>
                  </a:moveTo>
                  <a:lnTo>
                    <a:pt x="320040" y="0"/>
                  </a:lnTo>
                  <a:lnTo>
                    <a:pt x="320040" y="15240"/>
                  </a:lnTo>
                  <a:lnTo>
                    <a:pt x="0" y="15240"/>
                  </a:ln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6" name="Freeform 65">
              <a:extLst>
                <a:ext uri="{FF2B5EF4-FFF2-40B4-BE49-F238E27FC236}">
                  <a16:creationId xmlns:a16="http://schemas.microsoft.com/office/drawing/2014/main" id="{B224522B-78B2-EAB9-0718-563872FC5E97}"/>
                </a:ext>
              </a:extLst>
            </p:cNvPr>
            <p:cNvSpPr/>
            <p:nvPr/>
          </p:nvSpPr>
          <p:spPr>
            <a:xfrm>
              <a:off x="732321" y="4547783"/>
              <a:ext cx="45720" cy="125730"/>
            </a:xfrm>
            <a:custGeom>
              <a:avLst/>
              <a:gdLst>
                <a:gd name="connsiteX0" fmla="*/ 45720 w 45720"/>
                <a:gd name="connsiteY0" fmla="*/ 7620 h 125730"/>
                <a:gd name="connsiteX1" fmla="*/ 45720 w 45720"/>
                <a:gd name="connsiteY1" fmla="*/ 0 h 125730"/>
                <a:gd name="connsiteX2" fmla="*/ 0 w 45720"/>
                <a:gd name="connsiteY2" fmla="*/ 0 h 125730"/>
                <a:gd name="connsiteX3" fmla="*/ 0 w 45720"/>
                <a:gd name="connsiteY3" fmla="*/ 7620 h 125730"/>
                <a:gd name="connsiteX4" fmla="*/ 11430 w 45720"/>
                <a:gd name="connsiteY4" fmla="*/ 15240 h 125730"/>
                <a:gd name="connsiteX5" fmla="*/ 7670 w 45720"/>
                <a:gd name="connsiteY5" fmla="*/ 112997 h 125730"/>
                <a:gd name="connsiteX6" fmla="*/ 0 w 45720"/>
                <a:gd name="connsiteY6" fmla="*/ 118110 h 125730"/>
                <a:gd name="connsiteX7" fmla="*/ 0 w 45720"/>
                <a:gd name="connsiteY7" fmla="*/ 125730 h 125730"/>
                <a:gd name="connsiteX8" fmla="*/ 45720 w 45720"/>
                <a:gd name="connsiteY8" fmla="*/ 125730 h 125730"/>
                <a:gd name="connsiteX9" fmla="*/ 45720 w 45720"/>
                <a:gd name="connsiteY9" fmla="*/ 118110 h 125730"/>
                <a:gd name="connsiteX10" fmla="*/ 38050 w 45720"/>
                <a:gd name="connsiteY10" fmla="*/ 112997 h 125730"/>
                <a:gd name="connsiteX11" fmla="*/ 34290 w 45720"/>
                <a:gd name="connsiteY11" fmla="*/ 15240 h 125730"/>
                <a:gd name="connsiteX12" fmla="*/ 45720 w 45720"/>
                <a:gd name="connsiteY12" fmla="*/ 7620 h 125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720" h="125730">
                  <a:moveTo>
                    <a:pt x="45720" y="7620"/>
                  </a:moveTo>
                  <a:lnTo>
                    <a:pt x="45720" y="0"/>
                  </a:lnTo>
                  <a:lnTo>
                    <a:pt x="0" y="0"/>
                  </a:lnTo>
                  <a:lnTo>
                    <a:pt x="0" y="7620"/>
                  </a:lnTo>
                  <a:lnTo>
                    <a:pt x="11430" y="15240"/>
                  </a:lnTo>
                  <a:lnTo>
                    <a:pt x="7670" y="112997"/>
                  </a:lnTo>
                  <a:lnTo>
                    <a:pt x="0" y="118110"/>
                  </a:lnTo>
                  <a:lnTo>
                    <a:pt x="0" y="125730"/>
                  </a:lnTo>
                  <a:lnTo>
                    <a:pt x="45720" y="125730"/>
                  </a:lnTo>
                  <a:lnTo>
                    <a:pt x="45720" y="118110"/>
                  </a:lnTo>
                  <a:lnTo>
                    <a:pt x="38050" y="112997"/>
                  </a:lnTo>
                  <a:lnTo>
                    <a:pt x="34290" y="15240"/>
                  </a:lnTo>
                  <a:lnTo>
                    <a:pt x="45720" y="7620"/>
                  </a:ln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7" name="Freeform 66">
              <a:extLst>
                <a:ext uri="{FF2B5EF4-FFF2-40B4-BE49-F238E27FC236}">
                  <a16:creationId xmlns:a16="http://schemas.microsoft.com/office/drawing/2014/main" id="{B8AB9174-EC4F-052A-EFB1-D6EDAB75204C}"/>
                </a:ext>
              </a:extLst>
            </p:cNvPr>
            <p:cNvSpPr/>
            <p:nvPr/>
          </p:nvSpPr>
          <p:spPr>
            <a:xfrm>
              <a:off x="785661" y="4547783"/>
              <a:ext cx="45720" cy="125730"/>
            </a:xfrm>
            <a:custGeom>
              <a:avLst/>
              <a:gdLst>
                <a:gd name="connsiteX0" fmla="*/ 45720 w 45720"/>
                <a:gd name="connsiteY0" fmla="*/ 7620 h 125730"/>
                <a:gd name="connsiteX1" fmla="*/ 45720 w 45720"/>
                <a:gd name="connsiteY1" fmla="*/ 0 h 125730"/>
                <a:gd name="connsiteX2" fmla="*/ 0 w 45720"/>
                <a:gd name="connsiteY2" fmla="*/ 0 h 125730"/>
                <a:gd name="connsiteX3" fmla="*/ 0 w 45720"/>
                <a:gd name="connsiteY3" fmla="*/ 7620 h 125730"/>
                <a:gd name="connsiteX4" fmla="*/ 11430 w 45720"/>
                <a:gd name="connsiteY4" fmla="*/ 15240 h 125730"/>
                <a:gd name="connsiteX5" fmla="*/ 7670 w 45720"/>
                <a:gd name="connsiteY5" fmla="*/ 112997 h 125730"/>
                <a:gd name="connsiteX6" fmla="*/ 0 w 45720"/>
                <a:gd name="connsiteY6" fmla="*/ 118110 h 125730"/>
                <a:gd name="connsiteX7" fmla="*/ 0 w 45720"/>
                <a:gd name="connsiteY7" fmla="*/ 125730 h 125730"/>
                <a:gd name="connsiteX8" fmla="*/ 45720 w 45720"/>
                <a:gd name="connsiteY8" fmla="*/ 125730 h 125730"/>
                <a:gd name="connsiteX9" fmla="*/ 45720 w 45720"/>
                <a:gd name="connsiteY9" fmla="*/ 118110 h 125730"/>
                <a:gd name="connsiteX10" fmla="*/ 38050 w 45720"/>
                <a:gd name="connsiteY10" fmla="*/ 112997 h 125730"/>
                <a:gd name="connsiteX11" fmla="*/ 34290 w 45720"/>
                <a:gd name="connsiteY11" fmla="*/ 15240 h 125730"/>
                <a:gd name="connsiteX12" fmla="*/ 45720 w 45720"/>
                <a:gd name="connsiteY12" fmla="*/ 7620 h 125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720" h="125730">
                  <a:moveTo>
                    <a:pt x="45720" y="7620"/>
                  </a:moveTo>
                  <a:lnTo>
                    <a:pt x="45720" y="0"/>
                  </a:lnTo>
                  <a:lnTo>
                    <a:pt x="0" y="0"/>
                  </a:lnTo>
                  <a:lnTo>
                    <a:pt x="0" y="7620"/>
                  </a:lnTo>
                  <a:lnTo>
                    <a:pt x="11430" y="15240"/>
                  </a:lnTo>
                  <a:lnTo>
                    <a:pt x="7670" y="112997"/>
                  </a:lnTo>
                  <a:lnTo>
                    <a:pt x="0" y="118110"/>
                  </a:lnTo>
                  <a:lnTo>
                    <a:pt x="0" y="125730"/>
                  </a:lnTo>
                  <a:lnTo>
                    <a:pt x="45720" y="125730"/>
                  </a:lnTo>
                  <a:lnTo>
                    <a:pt x="45720" y="118110"/>
                  </a:lnTo>
                  <a:lnTo>
                    <a:pt x="38050" y="112997"/>
                  </a:lnTo>
                  <a:lnTo>
                    <a:pt x="34290" y="15240"/>
                  </a:lnTo>
                  <a:lnTo>
                    <a:pt x="45720" y="7620"/>
                  </a:ln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8" name="Freeform 67">
              <a:extLst>
                <a:ext uri="{FF2B5EF4-FFF2-40B4-BE49-F238E27FC236}">
                  <a16:creationId xmlns:a16="http://schemas.microsoft.com/office/drawing/2014/main" id="{F4A8EDBD-C27C-B4B1-1010-F59D6E0E9D93}"/>
                </a:ext>
              </a:extLst>
            </p:cNvPr>
            <p:cNvSpPr/>
            <p:nvPr/>
          </p:nvSpPr>
          <p:spPr>
            <a:xfrm>
              <a:off x="839001" y="4547783"/>
              <a:ext cx="45720" cy="125730"/>
            </a:xfrm>
            <a:custGeom>
              <a:avLst/>
              <a:gdLst>
                <a:gd name="connsiteX0" fmla="*/ 45720 w 45720"/>
                <a:gd name="connsiteY0" fmla="*/ 7620 h 125730"/>
                <a:gd name="connsiteX1" fmla="*/ 45720 w 45720"/>
                <a:gd name="connsiteY1" fmla="*/ 0 h 125730"/>
                <a:gd name="connsiteX2" fmla="*/ 0 w 45720"/>
                <a:gd name="connsiteY2" fmla="*/ 0 h 125730"/>
                <a:gd name="connsiteX3" fmla="*/ 0 w 45720"/>
                <a:gd name="connsiteY3" fmla="*/ 7620 h 125730"/>
                <a:gd name="connsiteX4" fmla="*/ 11430 w 45720"/>
                <a:gd name="connsiteY4" fmla="*/ 15240 h 125730"/>
                <a:gd name="connsiteX5" fmla="*/ 7670 w 45720"/>
                <a:gd name="connsiteY5" fmla="*/ 112997 h 125730"/>
                <a:gd name="connsiteX6" fmla="*/ 0 w 45720"/>
                <a:gd name="connsiteY6" fmla="*/ 118110 h 125730"/>
                <a:gd name="connsiteX7" fmla="*/ 0 w 45720"/>
                <a:gd name="connsiteY7" fmla="*/ 125730 h 125730"/>
                <a:gd name="connsiteX8" fmla="*/ 45720 w 45720"/>
                <a:gd name="connsiteY8" fmla="*/ 125730 h 125730"/>
                <a:gd name="connsiteX9" fmla="*/ 45720 w 45720"/>
                <a:gd name="connsiteY9" fmla="*/ 118110 h 125730"/>
                <a:gd name="connsiteX10" fmla="*/ 38050 w 45720"/>
                <a:gd name="connsiteY10" fmla="*/ 112997 h 125730"/>
                <a:gd name="connsiteX11" fmla="*/ 34290 w 45720"/>
                <a:gd name="connsiteY11" fmla="*/ 15240 h 125730"/>
                <a:gd name="connsiteX12" fmla="*/ 45720 w 45720"/>
                <a:gd name="connsiteY12" fmla="*/ 7620 h 125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720" h="125730">
                  <a:moveTo>
                    <a:pt x="45720" y="7620"/>
                  </a:moveTo>
                  <a:lnTo>
                    <a:pt x="45720" y="0"/>
                  </a:lnTo>
                  <a:lnTo>
                    <a:pt x="0" y="0"/>
                  </a:lnTo>
                  <a:lnTo>
                    <a:pt x="0" y="7620"/>
                  </a:lnTo>
                  <a:lnTo>
                    <a:pt x="11430" y="15240"/>
                  </a:lnTo>
                  <a:lnTo>
                    <a:pt x="7670" y="112997"/>
                  </a:lnTo>
                  <a:lnTo>
                    <a:pt x="0" y="118110"/>
                  </a:lnTo>
                  <a:lnTo>
                    <a:pt x="0" y="125730"/>
                  </a:lnTo>
                  <a:lnTo>
                    <a:pt x="45720" y="125730"/>
                  </a:lnTo>
                  <a:lnTo>
                    <a:pt x="45720" y="118110"/>
                  </a:lnTo>
                  <a:lnTo>
                    <a:pt x="38050" y="112997"/>
                  </a:lnTo>
                  <a:lnTo>
                    <a:pt x="34290" y="15240"/>
                  </a:lnTo>
                  <a:lnTo>
                    <a:pt x="45720" y="7620"/>
                  </a:ln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69" name="Freeform 68">
              <a:extLst>
                <a:ext uri="{FF2B5EF4-FFF2-40B4-BE49-F238E27FC236}">
                  <a16:creationId xmlns:a16="http://schemas.microsoft.com/office/drawing/2014/main" id="{FC9F34AA-D3E5-8010-0D11-585865982BAE}"/>
                </a:ext>
              </a:extLst>
            </p:cNvPr>
            <p:cNvSpPr/>
            <p:nvPr/>
          </p:nvSpPr>
          <p:spPr>
            <a:xfrm>
              <a:off x="892341" y="4547783"/>
              <a:ext cx="45720" cy="125730"/>
            </a:xfrm>
            <a:custGeom>
              <a:avLst/>
              <a:gdLst>
                <a:gd name="connsiteX0" fmla="*/ 45720 w 45720"/>
                <a:gd name="connsiteY0" fmla="*/ 7620 h 125730"/>
                <a:gd name="connsiteX1" fmla="*/ 45720 w 45720"/>
                <a:gd name="connsiteY1" fmla="*/ 0 h 125730"/>
                <a:gd name="connsiteX2" fmla="*/ 0 w 45720"/>
                <a:gd name="connsiteY2" fmla="*/ 0 h 125730"/>
                <a:gd name="connsiteX3" fmla="*/ 0 w 45720"/>
                <a:gd name="connsiteY3" fmla="*/ 7620 h 125730"/>
                <a:gd name="connsiteX4" fmla="*/ 11430 w 45720"/>
                <a:gd name="connsiteY4" fmla="*/ 15240 h 125730"/>
                <a:gd name="connsiteX5" fmla="*/ 7670 w 45720"/>
                <a:gd name="connsiteY5" fmla="*/ 112997 h 125730"/>
                <a:gd name="connsiteX6" fmla="*/ 0 w 45720"/>
                <a:gd name="connsiteY6" fmla="*/ 118110 h 125730"/>
                <a:gd name="connsiteX7" fmla="*/ 0 w 45720"/>
                <a:gd name="connsiteY7" fmla="*/ 125730 h 125730"/>
                <a:gd name="connsiteX8" fmla="*/ 45720 w 45720"/>
                <a:gd name="connsiteY8" fmla="*/ 125730 h 125730"/>
                <a:gd name="connsiteX9" fmla="*/ 45720 w 45720"/>
                <a:gd name="connsiteY9" fmla="*/ 118110 h 125730"/>
                <a:gd name="connsiteX10" fmla="*/ 38050 w 45720"/>
                <a:gd name="connsiteY10" fmla="*/ 112997 h 125730"/>
                <a:gd name="connsiteX11" fmla="*/ 34290 w 45720"/>
                <a:gd name="connsiteY11" fmla="*/ 15240 h 125730"/>
                <a:gd name="connsiteX12" fmla="*/ 45720 w 45720"/>
                <a:gd name="connsiteY12" fmla="*/ 7620 h 125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720" h="125730">
                  <a:moveTo>
                    <a:pt x="45720" y="7620"/>
                  </a:moveTo>
                  <a:lnTo>
                    <a:pt x="45720" y="0"/>
                  </a:lnTo>
                  <a:lnTo>
                    <a:pt x="0" y="0"/>
                  </a:lnTo>
                  <a:lnTo>
                    <a:pt x="0" y="7620"/>
                  </a:lnTo>
                  <a:lnTo>
                    <a:pt x="11430" y="15240"/>
                  </a:lnTo>
                  <a:lnTo>
                    <a:pt x="7670" y="112997"/>
                  </a:lnTo>
                  <a:lnTo>
                    <a:pt x="0" y="118110"/>
                  </a:lnTo>
                  <a:lnTo>
                    <a:pt x="0" y="125730"/>
                  </a:lnTo>
                  <a:lnTo>
                    <a:pt x="45720" y="125730"/>
                  </a:lnTo>
                  <a:lnTo>
                    <a:pt x="45720" y="118110"/>
                  </a:lnTo>
                  <a:lnTo>
                    <a:pt x="38050" y="112997"/>
                  </a:lnTo>
                  <a:lnTo>
                    <a:pt x="34290" y="15240"/>
                  </a:lnTo>
                  <a:lnTo>
                    <a:pt x="45720" y="7620"/>
                  </a:ln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0" name="Freeform 69">
              <a:extLst>
                <a:ext uri="{FF2B5EF4-FFF2-40B4-BE49-F238E27FC236}">
                  <a16:creationId xmlns:a16="http://schemas.microsoft.com/office/drawing/2014/main" id="{FBD0EA40-E690-5222-027A-A36A9EA25A05}"/>
                </a:ext>
              </a:extLst>
            </p:cNvPr>
            <p:cNvSpPr/>
            <p:nvPr/>
          </p:nvSpPr>
          <p:spPr>
            <a:xfrm>
              <a:off x="945681" y="4547783"/>
              <a:ext cx="45720" cy="125730"/>
            </a:xfrm>
            <a:custGeom>
              <a:avLst/>
              <a:gdLst>
                <a:gd name="connsiteX0" fmla="*/ 45720 w 45720"/>
                <a:gd name="connsiteY0" fmla="*/ 7620 h 125730"/>
                <a:gd name="connsiteX1" fmla="*/ 45720 w 45720"/>
                <a:gd name="connsiteY1" fmla="*/ 0 h 125730"/>
                <a:gd name="connsiteX2" fmla="*/ 0 w 45720"/>
                <a:gd name="connsiteY2" fmla="*/ 0 h 125730"/>
                <a:gd name="connsiteX3" fmla="*/ 0 w 45720"/>
                <a:gd name="connsiteY3" fmla="*/ 7620 h 125730"/>
                <a:gd name="connsiteX4" fmla="*/ 11430 w 45720"/>
                <a:gd name="connsiteY4" fmla="*/ 15240 h 125730"/>
                <a:gd name="connsiteX5" fmla="*/ 7670 w 45720"/>
                <a:gd name="connsiteY5" fmla="*/ 112997 h 125730"/>
                <a:gd name="connsiteX6" fmla="*/ 0 w 45720"/>
                <a:gd name="connsiteY6" fmla="*/ 118110 h 125730"/>
                <a:gd name="connsiteX7" fmla="*/ 0 w 45720"/>
                <a:gd name="connsiteY7" fmla="*/ 125730 h 125730"/>
                <a:gd name="connsiteX8" fmla="*/ 45720 w 45720"/>
                <a:gd name="connsiteY8" fmla="*/ 125730 h 125730"/>
                <a:gd name="connsiteX9" fmla="*/ 45720 w 45720"/>
                <a:gd name="connsiteY9" fmla="*/ 118110 h 125730"/>
                <a:gd name="connsiteX10" fmla="*/ 38050 w 45720"/>
                <a:gd name="connsiteY10" fmla="*/ 112997 h 125730"/>
                <a:gd name="connsiteX11" fmla="*/ 34290 w 45720"/>
                <a:gd name="connsiteY11" fmla="*/ 15240 h 125730"/>
                <a:gd name="connsiteX12" fmla="*/ 45720 w 45720"/>
                <a:gd name="connsiteY12" fmla="*/ 7620 h 125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45720" h="125730">
                  <a:moveTo>
                    <a:pt x="45720" y="7620"/>
                  </a:moveTo>
                  <a:lnTo>
                    <a:pt x="45720" y="0"/>
                  </a:lnTo>
                  <a:lnTo>
                    <a:pt x="0" y="0"/>
                  </a:lnTo>
                  <a:lnTo>
                    <a:pt x="0" y="7620"/>
                  </a:lnTo>
                  <a:lnTo>
                    <a:pt x="11430" y="15240"/>
                  </a:lnTo>
                  <a:lnTo>
                    <a:pt x="7670" y="112997"/>
                  </a:lnTo>
                  <a:lnTo>
                    <a:pt x="0" y="118110"/>
                  </a:lnTo>
                  <a:lnTo>
                    <a:pt x="0" y="125730"/>
                  </a:lnTo>
                  <a:lnTo>
                    <a:pt x="45720" y="125730"/>
                  </a:lnTo>
                  <a:lnTo>
                    <a:pt x="45720" y="118110"/>
                  </a:lnTo>
                  <a:lnTo>
                    <a:pt x="38050" y="112997"/>
                  </a:lnTo>
                  <a:lnTo>
                    <a:pt x="34290" y="15240"/>
                  </a:lnTo>
                  <a:lnTo>
                    <a:pt x="45720" y="7620"/>
                  </a:ln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1" name="Freeform 70">
              <a:extLst>
                <a:ext uri="{FF2B5EF4-FFF2-40B4-BE49-F238E27FC236}">
                  <a16:creationId xmlns:a16="http://schemas.microsoft.com/office/drawing/2014/main" id="{257EF712-8869-DFD3-F297-1FE3D9CA4968}"/>
                </a:ext>
              </a:extLst>
            </p:cNvPr>
            <p:cNvSpPr/>
            <p:nvPr/>
          </p:nvSpPr>
          <p:spPr>
            <a:xfrm>
              <a:off x="720304" y="4448723"/>
              <a:ext cx="283113" cy="83820"/>
            </a:xfrm>
            <a:custGeom>
              <a:avLst/>
              <a:gdLst>
                <a:gd name="connsiteX0" fmla="*/ 8207 w 283113"/>
                <a:gd name="connsiteY0" fmla="*/ 83820 h 83820"/>
                <a:gd name="connsiteX1" fmla="*/ 274907 w 283113"/>
                <a:gd name="connsiteY1" fmla="*/ 83820 h 83820"/>
                <a:gd name="connsiteX2" fmla="*/ 274907 w 283113"/>
                <a:gd name="connsiteY2" fmla="*/ 68580 h 83820"/>
                <a:gd name="connsiteX3" fmla="*/ 283113 w 283113"/>
                <a:gd name="connsiteY3" fmla="*/ 68580 h 83820"/>
                <a:gd name="connsiteX4" fmla="*/ 283113 w 283113"/>
                <a:gd name="connsiteY4" fmla="*/ 58468 h 83820"/>
                <a:gd name="connsiteX5" fmla="*/ 141557 w 283113"/>
                <a:gd name="connsiteY5" fmla="*/ 0 h 83820"/>
                <a:gd name="connsiteX6" fmla="*/ 0 w 283113"/>
                <a:gd name="connsiteY6" fmla="*/ 58468 h 83820"/>
                <a:gd name="connsiteX7" fmla="*/ 0 w 283113"/>
                <a:gd name="connsiteY7" fmla="*/ 68580 h 83820"/>
                <a:gd name="connsiteX8" fmla="*/ 8207 w 283113"/>
                <a:gd name="connsiteY8" fmla="*/ 68580 h 83820"/>
                <a:gd name="connsiteX9" fmla="*/ 8207 w 283113"/>
                <a:gd name="connsiteY9" fmla="*/ 83820 h 838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83113" h="83820">
                  <a:moveTo>
                    <a:pt x="8207" y="83820"/>
                  </a:moveTo>
                  <a:lnTo>
                    <a:pt x="274907" y="83820"/>
                  </a:lnTo>
                  <a:lnTo>
                    <a:pt x="274907" y="68580"/>
                  </a:lnTo>
                  <a:lnTo>
                    <a:pt x="283113" y="68580"/>
                  </a:lnTo>
                  <a:lnTo>
                    <a:pt x="283113" y="58468"/>
                  </a:lnTo>
                  <a:lnTo>
                    <a:pt x="141557" y="0"/>
                  </a:lnTo>
                  <a:lnTo>
                    <a:pt x="0" y="58468"/>
                  </a:lnTo>
                  <a:lnTo>
                    <a:pt x="0" y="68580"/>
                  </a:lnTo>
                  <a:lnTo>
                    <a:pt x="8207" y="68580"/>
                  </a:lnTo>
                  <a:lnTo>
                    <a:pt x="8207" y="83820"/>
                  </a:lnTo>
                  <a:close/>
                </a:path>
              </a:pathLst>
            </a:custGeom>
            <a:solidFill>
              <a:srgbClr val="000000"/>
            </a:solidFill>
            <a:ln w="377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26A54181-66BA-67EF-45B2-7CD8558F2341}"/>
                </a:ext>
              </a:extLst>
            </p:cNvPr>
            <p:cNvSpPr txBox="1"/>
            <p:nvPr/>
          </p:nvSpPr>
          <p:spPr>
            <a:xfrm>
              <a:off x="1061610" y="3766500"/>
              <a:ext cx="2584362" cy="3693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 err="1">
                  <a:latin typeface="Georgia" panose="02040502050405020303" pitchFamily="18" charset="0"/>
                </a:rPr>
                <a:t>elimon@freemason.org</a:t>
              </a:r>
              <a:endParaRPr lang="en-US" dirty="0">
                <a:latin typeface="Georgia" panose="02040502050405020303" pitchFamily="18" charset="0"/>
              </a:endParaRPr>
            </a:p>
          </p:txBody>
        </p:sp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8E68F041-2B78-60CB-F59B-53F0C9B65AF6}"/>
                </a:ext>
              </a:extLst>
            </p:cNvPr>
            <p:cNvSpPr txBox="1"/>
            <p:nvPr/>
          </p:nvSpPr>
          <p:spPr>
            <a:xfrm>
              <a:off x="1076160" y="4376273"/>
              <a:ext cx="2725426" cy="64633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Georgia" panose="02040502050405020303" pitchFamily="18" charset="0"/>
                </a:rPr>
                <a:t>1111 California Street</a:t>
              </a:r>
              <a:br>
                <a:rPr lang="en-US" dirty="0">
                  <a:latin typeface="Georgia" panose="02040502050405020303" pitchFamily="18" charset="0"/>
                </a:rPr>
              </a:br>
              <a:r>
                <a:rPr lang="en-US" dirty="0">
                  <a:latin typeface="Georgia" panose="02040502050405020303" pitchFamily="18" charset="0"/>
                </a:rPr>
                <a:t>San Francisco, CA 94108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34896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anchor="ctr">
            <a:normAutofit/>
          </a:bodyPr>
          <a:lstStyle/>
          <a:p>
            <a:r>
              <a:t>Why This Matters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CB44B40-0D6F-4A59-C406-5680F4885C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4379545"/>
              </p:ext>
            </p:extLst>
          </p:nvPr>
        </p:nvGraphicFramePr>
        <p:xfrm>
          <a:off x="609600" y="1791687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76D8DDD-E16B-8E7B-4729-F97BD1371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venir Black"/>
              </a:rPr>
              <a:t>Systems </a:t>
            </a:r>
            <a:br>
              <a:rPr lang="en-US" dirty="0"/>
            </a:br>
            <a:r>
              <a:rPr lang="en-US" dirty="0">
                <a:latin typeface="Avenir Black"/>
              </a:rPr>
              <a:t>and Services </a:t>
            </a:r>
            <a:br>
              <a:rPr lang="en-US" dirty="0">
                <a:latin typeface="Avenir Black"/>
              </a:rPr>
            </a:br>
            <a:r>
              <a:rPr lang="en-US" dirty="0">
                <a:latin typeface="Avenir Black"/>
              </a:rPr>
              <a:t>for Your Lodge</a:t>
            </a:r>
          </a:p>
        </p:txBody>
      </p:sp>
    </p:spTree>
    <p:extLst>
      <p:ext uri="{BB962C8B-B14F-4D97-AF65-F5344CB8AC3E}">
        <p14:creationId xmlns:p14="http://schemas.microsoft.com/office/powerpoint/2010/main" val="147275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anchor="ctr">
            <a:normAutofit/>
          </a:bodyPr>
          <a:lstStyle/>
          <a:p>
            <a:r>
              <a:rPr lang="en-US" dirty="0"/>
              <a:t>Restoration</a:t>
            </a:r>
            <a:r>
              <a:rPr dirty="0"/>
              <a:t> Campaign Snapshot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53EF9BA-F563-75BC-59E6-C5B1200DD2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7984942"/>
              </p:ext>
            </p:extLst>
          </p:nvPr>
        </p:nvGraphicFramePr>
        <p:xfrm>
          <a:off x="609600" y="1791687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anchor="ctr">
            <a:normAutofit/>
          </a:bodyPr>
          <a:lstStyle/>
          <a:p>
            <a:r>
              <a:t>How It Works: Restoration Campaign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E92C04A-9BED-9C28-A8DC-D3A47703C52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0087012"/>
              </p:ext>
            </p:extLst>
          </p:nvPr>
        </p:nvGraphicFramePr>
        <p:xfrm>
          <a:off x="609600" y="1791687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anchor="ctr">
            <a:normAutofit/>
          </a:bodyPr>
          <a:lstStyle/>
          <a:p>
            <a:r>
              <a:rPr lang="en-US" dirty="0"/>
              <a:t>Dues </a:t>
            </a:r>
            <a:r>
              <a:rPr dirty="0"/>
              <a:t>Invoicing Program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25EBC73-6A07-EF01-3559-6BA3C87E51D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9528478"/>
              </p:ext>
            </p:extLst>
          </p:nvPr>
        </p:nvGraphicFramePr>
        <p:xfrm>
          <a:off x="609600" y="1791687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anchor="ctr">
            <a:normAutofit/>
          </a:bodyPr>
          <a:lstStyle/>
          <a:p>
            <a:r>
              <a:t>How It Works: Dues Invoicing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59AC230D-5211-DF26-61FD-4AE5B6E9BFC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6696275"/>
              </p:ext>
            </p:extLst>
          </p:nvPr>
        </p:nvGraphicFramePr>
        <p:xfrm>
          <a:off x="609600" y="1791687"/>
          <a:ext cx="10972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84A9C5DD-FA8A-1407-6FD2-60B1E0E35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anchor="ctr">
            <a:normAutofit/>
          </a:bodyPr>
          <a:lstStyle/>
          <a:p>
            <a:r>
              <a:rPr lang="en-US" dirty="0">
                <a:latin typeface="Avenir Black"/>
              </a:rPr>
              <a:t>Retention Campaign: What We Learned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B22480CB-61B8-1454-E147-C1ACD5281E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We reached out to</a:t>
            </a:r>
            <a:br>
              <a:rPr lang="en-US" sz="4000" dirty="0"/>
            </a:br>
            <a:r>
              <a:rPr lang="en-US" sz="6000" b="1" dirty="0">
                <a:solidFill>
                  <a:schemeClr val="tx2"/>
                </a:solidFill>
              </a:rPr>
              <a:t>100 Masons</a:t>
            </a:r>
            <a:br>
              <a:rPr lang="en-US" sz="4000" dirty="0"/>
            </a:br>
            <a:r>
              <a:rPr lang="en-US" sz="4000" dirty="0"/>
              <a:t>marked as </a:t>
            </a:r>
            <a:r>
              <a:rPr lang="en-US" sz="4000" b="1" dirty="0"/>
              <a:t>Notice of </a:t>
            </a:r>
            <a:br>
              <a:rPr lang="en-US" sz="4000" b="1" dirty="0"/>
            </a:br>
            <a:r>
              <a:rPr lang="en-US" sz="4000" b="1" dirty="0"/>
              <a:t>Intent to Suspend</a:t>
            </a:r>
            <a:br>
              <a:rPr lang="en-US" sz="4000" dirty="0"/>
            </a:br>
            <a:r>
              <a:rPr lang="en-US" sz="4000" dirty="0"/>
              <a:t>in 2024</a:t>
            </a:r>
          </a:p>
        </p:txBody>
      </p:sp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A5BD83B2-EDE9-7DD1-B300-7F638B7390A4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43800396"/>
              </p:ext>
            </p:extLst>
          </p:nvPr>
        </p:nvGraphicFramePr>
        <p:xfrm>
          <a:off x="6197600" y="1600201"/>
          <a:ext cx="53848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14680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25584C5-6A18-855E-023F-7280FE6E7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 anchor="ctr">
            <a:normAutofit/>
          </a:bodyPr>
          <a:lstStyle/>
          <a:p>
            <a:r>
              <a:rPr lang="en-US" dirty="0">
                <a:latin typeface="Avenir Black"/>
              </a:rPr>
              <a:t>Who We Heard From</a:t>
            </a:r>
          </a:p>
        </p:txBody>
      </p:sp>
      <p:graphicFrame>
        <p:nvGraphicFramePr>
          <p:cNvPr id="5" name="Content Placeholder 1">
            <a:extLst>
              <a:ext uri="{FF2B5EF4-FFF2-40B4-BE49-F238E27FC236}">
                <a16:creationId xmlns:a16="http://schemas.microsoft.com/office/drawing/2014/main" id="{22E7DDCD-7333-C464-6EA6-E46B4941BA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8404424"/>
              </p:ext>
            </p:extLst>
          </p:nvPr>
        </p:nvGraphicFramePr>
        <p:xfrm>
          <a:off x="254643" y="1417638"/>
          <a:ext cx="11713579" cy="51657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71967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Masons of California">
  <a:themeElements>
    <a:clrScheme name="Custom 3">
      <a:dk1>
        <a:sysClr val="windowText" lastClr="000000"/>
      </a:dk1>
      <a:lt1>
        <a:sysClr val="window" lastClr="FFFFFF"/>
      </a:lt1>
      <a:dk2>
        <a:srgbClr val="7D1418"/>
      </a:dk2>
      <a:lt2>
        <a:srgbClr val="FFFFFE"/>
      </a:lt2>
      <a:accent1>
        <a:srgbClr val="BF7427"/>
      </a:accent1>
      <a:accent2>
        <a:srgbClr val="083452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Masons of California" id="{4E712048-C717-3D4E-A1F8-6840B7F321F7}" vid="{7745BBCF-4077-BA43-B3F4-BEFE7DA2B0A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Masons of California</Template>
  <TotalTime>93</TotalTime>
  <Words>520</Words>
  <Application>Microsoft Office PowerPoint</Application>
  <PresentationFormat>Widescreen</PresentationFormat>
  <Paragraphs>103</Paragraphs>
  <Slides>19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Aptos</vt:lpstr>
      <vt:lpstr>Arial</vt:lpstr>
      <vt:lpstr>Avenir Black</vt:lpstr>
      <vt:lpstr>Avenir Book</vt:lpstr>
      <vt:lpstr>Century Gothic</vt:lpstr>
      <vt:lpstr>Georgia</vt:lpstr>
      <vt:lpstr>Masons of California</vt:lpstr>
      <vt:lpstr>Maximizing Retention</vt:lpstr>
      <vt:lpstr>Why This Matters</vt:lpstr>
      <vt:lpstr>Systems  and Services  for Your Lodge</vt:lpstr>
      <vt:lpstr>Restoration Campaign Snapshot</vt:lpstr>
      <vt:lpstr>How It Works: Restoration Campaign</vt:lpstr>
      <vt:lpstr>Dues Invoicing Program</vt:lpstr>
      <vt:lpstr>How It Works: Dues Invoicing</vt:lpstr>
      <vt:lpstr>Retention Campaign: What We Learned</vt:lpstr>
      <vt:lpstr>Who We Heard From</vt:lpstr>
      <vt:lpstr>Masonic Assistance Snapshot</vt:lpstr>
      <vt:lpstr>Communication Tricks and Tips</vt:lpstr>
      <vt:lpstr>Talk Like a Human</vt:lpstr>
      <vt:lpstr>Tone Sets the Outcome</vt:lpstr>
      <vt:lpstr>Frequency Builds Familiarity</vt:lpstr>
      <vt:lpstr>Best Practices</vt:lpstr>
      <vt:lpstr>Your Turn: Share What Works</vt:lpstr>
      <vt:lpstr>What Did You Learn?</vt:lpstr>
      <vt:lpstr>Key Takeaways</vt:lpstr>
      <vt:lpstr>Let's Stay Connected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Jordan Yelinek</dc:creator>
  <cp:lastModifiedBy>Andrew Uehling</cp:lastModifiedBy>
  <cp:revision>36</cp:revision>
  <dcterms:created xsi:type="dcterms:W3CDTF">2025-03-25T00:43:39Z</dcterms:created>
  <dcterms:modified xsi:type="dcterms:W3CDTF">2025-04-03T22:43:54Z</dcterms:modified>
</cp:coreProperties>
</file>