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42"/>
  </p:notesMasterIdLst>
  <p:handoutMasterIdLst>
    <p:handoutMasterId r:id="rId43"/>
  </p:handoutMasterIdLst>
  <p:sldIdLst>
    <p:sldId id="256" r:id="rId2"/>
    <p:sldId id="1291" r:id="rId3"/>
    <p:sldId id="1290" r:id="rId4"/>
    <p:sldId id="1361" r:id="rId5"/>
    <p:sldId id="1481" r:id="rId6"/>
    <p:sldId id="1356" r:id="rId7"/>
    <p:sldId id="971" r:id="rId8"/>
    <p:sldId id="1357" r:id="rId9"/>
    <p:sldId id="1358" r:id="rId10"/>
    <p:sldId id="1437" r:id="rId11"/>
    <p:sldId id="1359" r:id="rId12"/>
    <p:sldId id="1438" r:id="rId13"/>
    <p:sldId id="1439" r:id="rId14"/>
    <p:sldId id="1440" r:id="rId15"/>
    <p:sldId id="1441" r:id="rId16"/>
    <p:sldId id="1442" r:id="rId17"/>
    <p:sldId id="1443" r:id="rId18"/>
    <p:sldId id="1444" r:id="rId19"/>
    <p:sldId id="1445" r:id="rId20"/>
    <p:sldId id="1446" r:id="rId21"/>
    <p:sldId id="1447" r:id="rId22"/>
    <p:sldId id="1283" r:id="rId23"/>
    <p:sldId id="1331" r:id="rId24"/>
    <p:sldId id="1360" r:id="rId25"/>
    <p:sldId id="1464" r:id="rId26"/>
    <p:sldId id="1482" r:id="rId27"/>
    <p:sldId id="1485" r:id="rId28"/>
    <p:sldId id="1480" r:id="rId29"/>
    <p:sldId id="1483" r:id="rId30"/>
    <p:sldId id="1473" r:id="rId31"/>
    <p:sldId id="1474" r:id="rId32"/>
    <p:sldId id="1475" r:id="rId33"/>
    <p:sldId id="1476" r:id="rId34"/>
    <p:sldId id="1477" r:id="rId35"/>
    <p:sldId id="1479" r:id="rId36"/>
    <p:sldId id="1465" r:id="rId37"/>
    <p:sldId id="1484" r:id="rId38"/>
    <p:sldId id="1363" r:id="rId39"/>
    <p:sldId id="826" r:id="rId40"/>
    <p:sldId id="302" r:id="rId41"/>
  </p:sldIdLst>
  <p:sldSz cx="12192000" cy="6858000"/>
  <p:notesSz cx="6980238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8" userDrawn="1">
          <p15:clr>
            <a:srgbClr val="A4A3A4"/>
          </p15:clr>
        </p15:guide>
        <p15:guide id="2" orient="horz" pos="273" userDrawn="1">
          <p15:clr>
            <a:srgbClr val="A4A3A4"/>
          </p15:clr>
        </p15:guide>
        <p15:guide id="3" orient="horz" pos="3323" userDrawn="1">
          <p15:clr>
            <a:srgbClr val="A4A3A4"/>
          </p15:clr>
        </p15:guide>
        <p15:guide id="4" pos="345" userDrawn="1">
          <p15:clr>
            <a:srgbClr val="A4A3A4"/>
          </p15:clr>
        </p15:guide>
        <p15:guide id="5" pos="3629" userDrawn="1">
          <p15:clr>
            <a:srgbClr val="A4A3A4"/>
          </p15:clr>
        </p15:guide>
        <p15:guide id="6" pos="38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9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E1E"/>
    <a:srgbClr val="CDCFCD"/>
    <a:srgbClr val="CACACB"/>
    <a:srgbClr val="1FF2C3"/>
    <a:srgbClr val="149B7D"/>
    <a:srgbClr val="0C62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DD2867-CE18-402A-B48A-115814E991F2}" v="1316" dt="2025-04-02T17:44:34.8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14"/>
    <p:restoredTop sz="94694"/>
  </p:normalViewPr>
  <p:slideViewPr>
    <p:cSldViewPr snapToGrid="0" snapToObjects="1">
      <p:cViewPr varScale="1">
        <p:scale>
          <a:sx n="55" d="100"/>
          <a:sy n="55" d="100"/>
        </p:scale>
        <p:origin x="40" y="300"/>
      </p:cViewPr>
      <p:guideLst>
        <p:guide orient="horz" pos="4038"/>
        <p:guide orient="horz" pos="273"/>
        <p:guide orient="horz" pos="3323"/>
        <p:guide pos="345"/>
        <p:guide pos="3629"/>
        <p:guide pos="38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880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50EF81-017F-48DC-AE01-5C692F09048F}" type="doc">
      <dgm:prSet loTypeId="urn:microsoft.com/office/officeart/2005/8/layout/bProcess2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831857B-6A70-4650-AE96-E4D27D121CEA}" type="pres">
      <dgm:prSet presAssocID="{1E50EF81-017F-48DC-AE01-5C692F09048F}" presName="diagram" presStyleCnt="0">
        <dgm:presLayoutVars>
          <dgm:dir/>
          <dgm:resizeHandles/>
        </dgm:presLayoutVars>
      </dgm:prSet>
      <dgm:spPr/>
    </dgm:pt>
  </dgm:ptLst>
  <dgm:cxnLst>
    <dgm:cxn modelId="{858F8913-CF36-4DC0-9717-698849473018}" type="presOf" srcId="{1E50EF81-017F-48DC-AE01-5C692F09048F}" destId="{B831857B-6A70-4650-AE96-E4D27D121CEA}" srcOrd="0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2D6E06-D67C-4E3F-8F6D-6F5FAB30EBBF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B48884B-A147-44EF-8882-526F8CB4AC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Questions</a:t>
          </a:r>
        </a:p>
      </dgm:t>
    </dgm:pt>
    <dgm:pt modelId="{ED154F42-E454-4B05-AEDC-8335C9FB005D}" type="parTrans" cxnId="{94319CC2-D295-4B72-B4FE-71B3E71526F7}">
      <dgm:prSet/>
      <dgm:spPr/>
      <dgm:t>
        <a:bodyPr/>
        <a:lstStyle/>
        <a:p>
          <a:endParaRPr lang="en-US"/>
        </a:p>
      </dgm:t>
    </dgm:pt>
    <dgm:pt modelId="{4BD7BB80-BF2A-45A4-B48A-3B2BED13DE0C}" type="sibTrans" cxnId="{94319CC2-D295-4B72-B4FE-71B3E71526F7}">
      <dgm:prSet/>
      <dgm:spPr/>
      <dgm:t>
        <a:bodyPr/>
        <a:lstStyle/>
        <a:p>
          <a:endParaRPr lang="en-US"/>
        </a:p>
      </dgm:t>
    </dgm:pt>
    <dgm:pt modelId="{B7197E97-9277-43B2-8F7D-2B1F1ED718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Answers</a:t>
          </a:r>
        </a:p>
      </dgm:t>
    </dgm:pt>
    <dgm:pt modelId="{54C17284-0393-46CC-AB21-3C146E072435}" type="parTrans" cxnId="{C3799FF3-DDB8-4748-9257-CDB063D05760}">
      <dgm:prSet/>
      <dgm:spPr/>
      <dgm:t>
        <a:bodyPr/>
        <a:lstStyle/>
        <a:p>
          <a:endParaRPr lang="en-US"/>
        </a:p>
      </dgm:t>
    </dgm:pt>
    <dgm:pt modelId="{40A2ABA4-DE4A-4F5F-B59D-20A47C9D8F85}" type="sibTrans" cxnId="{C3799FF3-DDB8-4748-9257-CDB063D05760}">
      <dgm:prSet/>
      <dgm:spPr/>
      <dgm:t>
        <a:bodyPr/>
        <a:lstStyle/>
        <a:p>
          <a:endParaRPr lang="en-US"/>
        </a:p>
      </dgm:t>
    </dgm:pt>
    <dgm:pt modelId="{35778494-72C8-4068-BB6A-CE56D043F838}" type="pres">
      <dgm:prSet presAssocID="{A62D6E06-D67C-4E3F-8F6D-6F5FAB30EBBF}" presName="root" presStyleCnt="0">
        <dgm:presLayoutVars>
          <dgm:dir/>
          <dgm:resizeHandles val="exact"/>
        </dgm:presLayoutVars>
      </dgm:prSet>
      <dgm:spPr/>
    </dgm:pt>
    <dgm:pt modelId="{50D0027A-B3A2-4CBD-A147-4DF9DA2CFEE6}" type="pres">
      <dgm:prSet presAssocID="{1B48884B-A147-44EF-8882-526F8CB4AC7C}" presName="compNode" presStyleCnt="0"/>
      <dgm:spPr/>
    </dgm:pt>
    <dgm:pt modelId="{5BAAFC8E-5DB3-4B75-8FC8-57669FEA525A}" type="pres">
      <dgm:prSet presAssocID="{1B48884B-A147-44EF-8882-526F8CB4AC7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549C2CAD-61E8-4375-ABF1-6A9B03816EC7}" type="pres">
      <dgm:prSet presAssocID="{1B48884B-A147-44EF-8882-526F8CB4AC7C}" presName="spaceRect" presStyleCnt="0"/>
      <dgm:spPr/>
    </dgm:pt>
    <dgm:pt modelId="{9DC3E210-2AAD-45C9-9F03-C72790EA444A}" type="pres">
      <dgm:prSet presAssocID="{1B48884B-A147-44EF-8882-526F8CB4AC7C}" presName="textRect" presStyleLbl="revTx" presStyleIdx="0" presStyleCnt="2">
        <dgm:presLayoutVars>
          <dgm:chMax val="1"/>
          <dgm:chPref val="1"/>
        </dgm:presLayoutVars>
      </dgm:prSet>
      <dgm:spPr/>
    </dgm:pt>
    <dgm:pt modelId="{050337AD-0E0B-490D-9CC1-7FA6A9613EFD}" type="pres">
      <dgm:prSet presAssocID="{4BD7BB80-BF2A-45A4-B48A-3B2BED13DE0C}" presName="sibTrans" presStyleCnt="0"/>
      <dgm:spPr/>
    </dgm:pt>
    <dgm:pt modelId="{2BBBD834-1956-4B00-B41E-EEAB0647F93B}" type="pres">
      <dgm:prSet presAssocID="{B7197E97-9277-43B2-8F7D-2B1F1ED718B4}" presName="compNode" presStyleCnt="0"/>
      <dgm:spPr/>
    </dgm:pt>
    <dgm:pt modelId="{BC165780-6E86-45F2-AC6A-49D031B533D7}" type="pres">
      <dgm:prSet presAssocID="{B7197E97-9277-43B2-8F7D-2B1F1ED718B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F20A59BE-E3CD-4A83-9FCF-E5ABA982F5AF}" type="pres">
      <dgm:prSet presAssocID="{B7197E97-9277-43B2-8F7D-2B1F1ED718B4}" presName="spaceRect" presStyleCnt="0"/>
      <dgm:spPr/>
    </dgm:pt>
    <dgm:pt modelId="{0A3160D6-2A13-47BF-BFA4-379E5AE541D9}" type="pres">
      <dgm:prSet presAssocID="{B7197E97-9277-43B2-8F7D-2B1F1ED718B4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53AA284-58DA-4E86-9286-DC331715C9AD}" type="presOf" srcId="{A62D6E06-D67C-4E3F-8F6D-6F5FAB30EBBF}" destId="{35778494-72C8-4068-BB6A-CE56D043F838}" srcOrd="0" destOrd="0" presId="urn:microsoft.com/office/officeart/2018/2/layout/IconLabelList"/>
    <dgm:cxn modelId="{99CB8391-0D1D-46C3-94C4-8BFEB2D45B28}" type="presOf" srcId="{1B48884B-A147-44EF-8882-526F8CB4AC7C}" destId="{9DC3E210-2AAD-45C9-9F03-C72790EA444A}" srcOrd="0" destOrd="0" presId="urn:microsoft.com/office/officeart/2018/2/layout/IconLabelList"/>
    <dgm:cxn modelId="{48AC1C9B-575E-4880-9702-8E730944F124}" type="presOf" srcId="{B7197E97-9277-43B2-8F7D-2B1F1ED718B4}" destId="{0A3160D6-2A13-47BF-BFA4-379E5AE541D9}" srcOrd="0" destOrd="0" presId="urn:microsoft.com/office/officeart/2018/2/layout/IconLabelList"/>
    <dgm:cxn modelId="{94319CC2-D295-4B72-B4FE-71B3E71526F7}" srcId="{A62D6E06-D67C-4E3F-8F6D-6F5FAB30EBBF}" destId="{1B48884B-A147-44EF-8882-526F8CB4AC7C}" srcOrd="0" destOrd="0" parTransId="{ED154F42-E454-4B05-AEDC-8335C9FB005D}" sibTransId="{4BD7BB80-BF2A-45A4-B48A-3B2BED13DE0C}"/>
    <dgm:cxn modelId="{C3799FF3-DDB8-4748-9257-CDB063D05760}" srcId="{A62D6E06-D67C-4E3F-8F6D-6F5FAB30EBBF}" destId="{B7197E97-9277-43B2-8F7D-2B1F1ED718B4}" srcOrd="1" destOrd="0" parTransId="{54C17284-0393-46CC-AB21-3C146E072435}" sibTransId="{40A2ABA4-DE4A-4F5F-B59D-20A47C9D8F85}"/>
    <dgm:cxn modelId="{DC4F7C93-1AF6-4C55-9123-DEB4E0DDF936}" type="presParOf" srcId="{35778494-72C8-4068-BB6A-CE56D043F838}" destId="{50D0027A-B3A2-4CBD-A147-4DF9DA2CFEE6}" srcOrd="0" destOrd="0" presId="urn:microsoft.com/office/officeart/2018/2/layout/IconLabelList"/>
    <dgm:cxn modelId="{D644C736-34E3-4155-AA1D-14FC1C2F2C85}" type="presParOf" srcId="{50D0027A-B3A2-4CBD-A147-4DF9DA2CFEE6}" destId="{5BAAFC8E-5DB3-4B75-8FC8-57669FEA525A}" srcOrd="0" destOrd="0" presId="urn:microsoft.com/office/officeart/2018/2/layout/IconLabelList"/>
    <dgm:cxn modelId="{83B33E70-2C4D-4B5A-A740-606AF7F3C445}" type="presParOf" srcId="{50D0027A-B3A2-4CBD-A147-4DF9DA2CFEE6}" destId="{549C2CAD-61E8-4375-ABF1-6A9B03816EC7}" srcOrd="1" destOrd="0" presId="urn:microsoft.com/office/officeart/2018/2/layout/IconLabelList"/>
    <dgm:cxn modelId="{0241D5BB-6B24-4C38-90F2-DA669AD4B5A2}" type="presParOf" srcId="{50D0027A-B3A2-4CBD-A147-4DF9DA2CFEE6}" destId="{9DC3E210-2AAD-45C9-9F03-C72790EA444A}" srcOrd="2" destOrd="0" presId="urn:microsoft.com/office/officeart/2018/2/layout/IconLabelList"/>
    <dgm:cxn modelId="{B9EBEA56-A717-4CF7-ABF4-5F995D4AC324}" type="presParOf" srcId="{35778494-72C8-4068-BB6A-CE56D043F838}" destId="{050337AD-0E0B-490D-9CC1-7FA6A9613EFD}" srcOrd="1" destOrd="0" presId="urn:microsoft.com/office/officeart/2018/2/layout/IconLabelList"/>
    <dgm:cxn modelId="{54AAC0DC-3E3F-436B-B4E7-A17693096E61}" type="presParOf" srcId="{35778494-72C8-4068-BB6A-CE56D043F838}" destId="{2BBBD834-1956-4B00-B41E-EEAB0647F93B}" srcOrd="2" destOrd="0" presId="urn:microsoft.com/office/officeart/2018/2/layout/IconLabelList"/>
    <dgm:cxn modelId="{358CE6E2-21ED-45A9-A5C0-A6E8BACE8849}" type="presParOf" srcId="{2BBBD834-1956-4B00-B41E-EEAB0647F93B}" destId="{BC165780-6E86-45F2-AC6A-49D031B533D7}" srcOrd="0" destOrd="0" presId="urn:microsoft.com/office/officeart/2018/2/layout/IconLabelList"/>
    <dgm:cxn modelId="{189B3CAA-4D08-4FDA-8BA7-0357C2EE9D51}" type="presParOf" srcId="{2BBBD834-1956-4B00-B41E-EEAB0647F93B}" destId="{F20A59BE-E3CD-4A83-9FCF-E5ABA982F5AF}" srcOrd="1" destOrd="0" presId="urn:microsoft.com/office/officeart/2018/2/layout/IconLabelList"/>
    <dgm:cxn modelId="{C13CB7EC-C2B0-4C89-8759-D6F6ADAC1D19}" type="presParOf" srcId="{2BBBD834-1956-4B00-B41E-EEAB0647F93B}" destId="{0A3160D6-2A13-47BF-BFA4-379E5AE541D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AFC8E-5DB3-4B75-8FC8-57669FEA525A}">
      <dsp:nvSpPr>
        <dsp:cNvPr id="0" name=""/>
        <dsp:cNvSpPr/>
      </dsp:nvSpPr>
      <dsp:spPr>
        <a:xfrm>
          <a:off x="1052690" y="841797"/>
          <a:ext cx="1695937" cy="1695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C3E210-2AAD-45C9-9F03-C72790EA444A}">
      <dsp:nvSpPr>
        <dsp:cNvPr id="0" name=""/>
        <dsp:cNvSpPr/>
      </dsp:nvSpPr>
      <dsp:spPr>
        <a:xfrm>
          <a:off x="16284" y="2964165"/>
          <a:ext cx="37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222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Questions</a:t>
          </a:r>
        </a:p>
      </dsp:txBody>
      <dsp:txXfrm>
        <a:off x="16284" y="2964165"/>
        <a:ext cx="3768750" cy="720000"/>
      </dsp:txXfrm>
    </dsp:sp>
    <dsp:sp modelId="{BC165780-6E86-45F2-AC6A-49D031B533D7}">
      <dsp:nvSpPr>
        <dsp:cNvPr id="0" name=""/>
        <dsp:cNvSpPr/>
      </dsp:nvSpPr>
      <dsp:spPr>
        <a:xfrm>
          <a:off x="5480971" y="841797"/>
          <a:ext cx="1695937" cy="16959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160D6-2A13-47BF-BFA4-379E5AE541D9}">
      <dsp:nvSpPr>
        <dsp:cNvPr id="0" name=""/>
        <dsp:cNvSpPr/>
      </dsp:nvSpPr>
      <dsp:spPr>
        <a:xfrm>
          <a:off x="4444565" y="2964165"/>
          <a:ext cx="37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222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Answers</a:t>
          </a:r>
        </a:p>
      </dsp:txBody>
      <dsp:txXfrm>
        <a:off x="4444565" y="2964165"/>
        <a:ext cx="376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673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77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3854" y="0"/>
            <a:ext cx="302477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B276B3DD-F32B-4EA1-AAA5-BB36F749F3F1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685800"/>
            <a:ext cx="609441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024" y="4343401"/>
            <a:ext cx="5584190" cy="4114800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02477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3854" y="8685213"/>
            <a:ext cx="302477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A6103E87-44A1-45B1-99B7-0C5E63FA79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417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03E87-44A1-45B1-99B7-0C5E63FA795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60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FF4F9-10ED-9975-4AA5-93B1E480D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585A67-C1F0-A6C8-9B20-A76EE4331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57196-FCB4-120D-D951-C028B7913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E0D79-7E26-7169-10AA-57D47B4D66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B1B1-613F-4B61-998C-D83584F92BB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813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59A71-34B5-45ED-EC22-12F307A8C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97BA16-2C6E-3FEC-7B10-76247477DC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727B16-AA30-C938-4EE7-A82B7A7BC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E4BC7-D211-1196-58A1-156BD76CBC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B1B1-613F-4B61-998C-D83584F92BB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834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59DA1-D212-96FC-6BFC-6021BEA39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944216-E8C2-87AA-5B13-9080313418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D872D5-0A95-EA47-509C-B6F9F3AAD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B7684-8B2C-9611-005C-E907C45A27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B1B1-613F-4B61-998C-D83584F92BB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16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2F0EA-9F16-EFAC-1688-880C7D3F6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A7C628-A1CC-C517-2F3E-D1F475127F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98CDD5-0F61-DD1B-8C0F-44F62BA4A1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13012-83E2-C280-EB80-BA01FF19E1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B1B1-613F-4B61-998C-D83584F92BB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516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AA1C3-8B22-B562-13D9-AF0DD8794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9B16DF-7524-DA3C-078A-3A206B8242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121198-ADFF-9BFE-C86A-91AB64725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E0512-2382-8089-71E5-1F072F68BD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B1B1-613F-4B61-998C-D83584F92BB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637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5579E-28B8-693C-743A-6AFD47A2F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D70505-EECC-2D95-EA3C-3D8933142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F418F9-18FF-7631-5B5C-7A4B41798B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E93EC-E091-62A9-77F1-CA7F8BC345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B1B1-613F-4B61-998C-D83584F92BB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889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F9A60-70C9-DE6C-23DA-BEB86A90A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5FF93-C925-CD07-D815-6F84253EAD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C53E84-AD43-6848-5175-576B6F1134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250BB-70FC-827D-7ED5-C0A6C04672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B1B1-613F-4B61-998C-D83584F92BB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11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99E50-3CD0-9E12-04BA-33923CC52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98DF1A-6FDB-AD2B-97C1-DE6430DB5C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3C6B0A-9DD1-BE94-95D8-D1928B93A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0006D-69F6-4AC9-658F-5B0CEFF4F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B1B1-613F-4B61-998C-D83584F92BB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67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C3ADE-CA9F-4372-40B8-44C533DDD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DBDD5D-8DF3-137F-729B-B1A2770D3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64291F-A0EA-B3C0-091F-876A088176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56EFB-5C24-61AD-E30F-77CD7B3BA2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B1B1-613F-4B61-998C-D83584F92BB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624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B1B1-613F-4B61-998C-D83584F92BB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550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03E87-44A1-45B1-99B7-0C5E63FA795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115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03E87-44A1-45B1-99B7-0C5E63FA795B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58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B1B1-613F-4B61-998C-D83584F92BB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710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5A57A-29BB-C189-A629-74C6D8D3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EA1087-7E6F-C23D-8134-B3609AABB7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0DA211-B15C-41A6-79CC-9FE5C5CD1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5843D-8343-806C-B8AF-CB6F82A961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B1B1-613F-4B61-998C-D83584F92BB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192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a show of hands, how many of your lodges have a Welcome Kit?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03E87-44A1-45B1-99B7-0C5E63FA795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615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6483F-DD7B-803D-E454-2F6A7C1C0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61FF79-2D27-D191-CCCD-22E4B4E301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882BD1-B9F5-3F1A-33C2-5BDC3F08E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a show of hands, how many of your lodges actively integrate new members into lodge life?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0B4FB-554F-147C-6579-77F89E204D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B1B1-613F-4B61-998C-D83584F92BB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014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71716-C00F-00C4-CF5D-1A32EDF27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01E3F4-5493-BC49-AC49-A0004B6E7A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4D72EB-2276-B4F8-D166-FA99D6F2F2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a show of hands, how many of your lodges actively integrate new members into lodge life?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94AEE-DF37-C9A1-DF4C-900EF31C3F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B1B1-613F-4B61-998C-D83584F92BB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07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B6AFA-46B1-ECB2-FF44-F00A5B63C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844F3C-D42C-FA1D-1148-D75A7512A5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C02182-C6AE-6EE2-3D05-628CDE70A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a show of hands, how many of your lodges actively integrate new members into lodge life?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9A2AF-128F-C066-5337-4BB47762A0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B1B1-613F-4B61-998C-D83584F92BB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482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79FE6-6974-C3BA-6D0C-7D56EE0C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8D1044-DD26-47E7-0931-B465BD9B2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3BA652-62DD-421B-208F-D63C36B33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8BB9D-D33B-0616-620D-6039DFF49E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B1B1-613F-4B61-998C-D83584F92BB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86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809930"/>
            <a:ext cx="10363200" cy="202414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008513"/>
            <a:ext cx="10363200" cy="861875"/>
          </a:xfrm>
        </p:spPr>
        <p:txBody>
          <a:bodyPr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presenter’s name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329925" y="5555247"/>
            <a:ext cx="5270500" cy="913816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en-US"/>
              <a:t>Click to add event name (ex. 2016 Secretary &amp; Treasurer Retreat)</a:t>
            </a:r>
          </a:p>
        </p:txBody>
      </p:sp>
    </p:spTree>
    <p:extLst>
      <p:ext uri="{BB962C8B-B14F-4D97-AF65-F5344CB8AC3E}">
        <p14:creationId xmlns:p14="http://schemas.microsoft.com/office/powerpoint/2010/main" val="2880081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EFF8F8-6A5F-526A-3E87-C1BABEE24183}"/>
              </a:ext>
            </a:extLst>
          </p:cNvPr>
          <p:cNvCxnSpPr>
            <a:cxnSpLocks/>
          </p:cNvCxnSpPr>
          <p:nvPr/>
        </p:nvCxnSpPr>
        <p:spPr>
          <a:xfrm>
            <a:off x="2555512" y="0"/>
            <a:ext cx="0" cy="68580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2347C897-23EF-34B7-52E0-D13B51413C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71550"/>
          <a:stretch/>
        </p:blipFill>
        <p:spPr>
          <a:xfrm>
            <a:off x="808605" y="2567125"/>
            <a:ext cx="876381" cy="86187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C75A0C28-02C7-6BD6-F969-4ACE327AE0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56101" y="4008513"/>
            <a:ext cx="7006086" cy="861875"/>
          </a:xfrm>
        </p:spPr>
        <p:txBody>
          <a:bodyPr anchor="ctr" anchorCtr="1"/>
          <a:lstStyle>
            <a:lvl1pPr marL="0" indent="0" algn="ctr">
              <a:buNone/>
              <a:defRPr cap="all" baseline="0">
                <a:solidFill>
                  <a:srgbClr val="BA934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B37F3F-EE2A-2976-486D-92EBB4FD70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3894" y="5400701"/>
            <a:ext cx="5270500" cy="913816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1800" b="1" cap="small" baseline="0"/>
            </a:lvl1pPr>
          </a:lstStyle>
          <a:p>
            <a:pPr lvl="0"/>
            <a:r>
              <a:rPr lang="en-US" dirty="0"/>
              <a:t>Click to add event name (ex. 2016 Secretary &amp; Treasurer Retreat)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61AE4A-C85D-BDCC-20A1-0F54EBB14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6099" y="1244600"/>
            <a:ext cx="7006087" cy="2233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11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Masons_logo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995" y="6126164"/>
            <a:ext cx="2321405" cy="46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sons_logo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995" y="6126164"/>
            <a:ext cx="2321405" cy="464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199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sons_logo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168" y="6114294"/>
            <a:ext cx="2321405" cy="464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806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sons_logo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995" y="6126164"/>
            <a:ext cx="2321405" cy="464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52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sons_logo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995" y="6126164"/>
            <a:ext cx="2321405" cy="46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4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sons_logo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995" y="6126164"/>
            <a:ext cx="2321405" cy="464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054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sons_logo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995" y="6126164"/>
            <a:ext cx="2321405" cy="46408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644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536C2-B120-754E-9489-8047D6B5D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70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332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mason.org/openingthedoor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fsco.com/100-opening-the-door-package-p-1485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88C30C9-7920-DEBD-CBDA-A18675BF84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MICHAEL ROBERTS</a:t>
            </a:r>
          </a:p>
          <a:p>
            <a:r>
              <a:rPr lang="en-US" sz="2200" dirty="0"/>
              <a:t>Manager of membership and lodge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BF860-DF32-9C40-E6D1-05504AAD3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Lodge Leadership Retreat 2025</a:t>
            </a:r>
          </a:p>
          <a:p>
            <a:r>
              <a:rPr lang="en-US" dirty="0"/>
              <a:t>Administration Track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527A-BAEA-5F4D-DA92-DC65626B9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venir Black"/>
              </a:rPr>
              <a:t>Welcoming New Members</a:t>
            </a:r>
            <a:br>
              <a:rPr lang="en-US" dirty="0">
                <a:latin typeface="Avenir Black"/>
              </a:rPr>
            </a:br>
            <a:r>
              <a:rPr lang="en-US" dirty="0">
                <a:latin typeface="Avenir Black"/>
              </a:rPr>
              <a:t>Secrets of an Engaging Onboarding Process</a:t>
            </a:r>
          </a:p>
        </p:txBody>
      </p:sp>
    </p:spTree>
    <p:extLst>
      <p:ext uri="{BB962C8B-B14F-4D97-AF65-F5344CB8AC3E}">
        <p14:creationId xmlns:p14="http://schemas.microsoft.com/office/powerpoint/2010/main" val="281549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80B42-6F7B-5B62-BCCB-D75781045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95959-6517-A529-D912-3D13F646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992" y="155369"/>
            <a:ext cx="7980017" cy="458649"/>
          </a:xfrm>
        </p:spPr>
        <p:txBody>
          <a:bodyPr anchor="ctr">
            <a:noAutofit/>
          </a:bodyPr>
          <a:lstStyle/>
          <a:p>
            <a:r>
              <a:rPr lang="en-US" sz="3500" dirty="0"/>
              <a:t>Lodge Informational Brochure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7B43A1-0FDE-6B1A-ED04-AB729299D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925" y="716196"/>
            <a:ext cx="6904151" cy="535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3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57A35-FAEA-B5B4-F36A-BF98A759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835" y="137698"/>
            <a:ext cx="6840330" cy="524910"/>
          </a:xfrm>
        </p:spPr>
        <p:txBody>
          <a:bodyPr anchor="ctr">
            <a:normAutofit fontScale="90000"/>
          </a:bodyPr>
          <a:lstStyle/>
          <a:p>
            <a:r>
              <a:rPr lang="en-US" sz="3500" dirty="0"/>
              <a:t>The Trestleboard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9F321D-3652-3EED-4AC4-E0A8DD53B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80" y="697947"/>
            <a:ext cx="4491641" cy="5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3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E4D9C-1AA3-E965-C6A6-ABA09DEFE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C05FE-97FB-4F42-4D2C-2E52A2020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835" y="137698"/>
            <a:ext cx="6840330" cy="524910"/>
          </a:xfrm>
        </p:spPr>
        <p:txBody>
          <a:bodyPr anchor="ctr">
            <a:normAutofit fontScale="90000"/>
          </a:bodyPr>
          <a:lstStyle/>
          <a:p>
            <a:r>
              <a:rPr lang="en-US" sz="3500" dirty="0"/>
              <a:t>The Trestleboard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FFA92E-2D90-BB97-9B9F-8032EC4C4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772" y="817218"/>
            <a:ext cx="4932093" cy="597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7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3E9ED-23B0-0200-093B-267721C32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A994E-67B1-0D68-B9BB-D413E08CA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835" y="137698"/>
            <a:ext cx="6840330" cy="524910"/>
          </a:xfrm>
        </p:spPr>
        <p:txBody>
          <a:bodyPr anchor="ctr">
            <a:normAutofit fontScale="90000"/>
          </a:bodyPr>
          <a:lstStyle/>
          <a:p>
            <a:r>
              <a:rPr lang="en-US" sz="3500" dirty="0"/>
              <a:t>The Trestleboard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95A28-FCA9-0669-00BD-2FBA158B2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778" y="777462"/>
            <a:ext cx="4667161" cy="590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9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7AB89-37E0-33A3-0FE5-AF87EDE29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1488-AB47-960D-C37D-3FDB5C5D2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835" y="137698"/>
            <a:ext cx="6840330" cy="524910"/>
          </a:xfrm>
        </p:spPr>
        <p:txBody>
          <a:bodyPr anchor="ctr">
            <a:normAutofit fontScale="90000"/>
          </a:bodyPr>
          <a:lstStyle/>
          <a:p>
            <a:r>
              <a:rPr lang="en-US" sz="3500" dirty="0"/>
              <a:t>The Trestleboard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BED183-DB3E-95A4-C11C-33F68B65C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365" y="728869"/>
            <a:ext cx="4404444" cy="603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F8323-3087-908A-4160-5C26A84B6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8A0B-B4D4-D696-3C5B-4B179C52F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835" y="137698"/>
            <a:ext cx="6840330" cy="524910"/>
          </a:xfrm>
        </p:spPr>
        <p:txBody>
          <a:bodyPr anchor="ctr">
            <a:normAutofit fontScale="90000"/>
          </a:bodyPr>
          <a:lstStyle/>
          <a:p>
            <a:r>
              <a:rPr lang="en-US" sz="3500" dirty="0"/>
              <a:t>The Trestleboard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61BF0-32EB-090F-B893-E95C518C2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020" y="840835"/>
            <a:ext cx="6131961" cy="51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44083-0961-33B8-3A03-78085F08E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FAA63-AB52-C611-B1B8-5B2A15F81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835" y="137698"/>
            <a:ext cx="6840330" cy="524910"/>
          </a:xfrm>
        </p:spPr>
        <p:txBody>
          <a:bodyPr anchor="ctr">
            <a:normAutofit fontScale="90000"/>
          </a:bodyPr>
          <a:lstStyle/>
          <a:p>
            <a:r>
              <a:rPr lang="en-US" sz="3500" dirty="0"/>
              <a:t>The Trestleboard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A5434-AED4-A4F5-439E-910E69F4D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226" y="662608"/>
            <a:ext cx="5150678" cy="549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5BFD2-F9DC-AE76-3714-C003540D4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D6F87-8D76-5B26-C153-998CC59EE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835" y="137698"/>
            <a:ext cx="6840330" cy="524910"/>
          </a:xfrm>
        </p:spPr>
        <p:txBody>
          <a:bodyPr anchor="ctr">
            <a:normAutofit fontScale="90000"/>
          </a:bodyPr>
          <a:lstStyle/>
          <a:p>
            <a:r>
              <a:rPr lang="en-US" sz="3500" dirty="0"/>
              <a:t>The Trestleboard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C1C94-1143-E32A-899B-2A2A66EE0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56" y="693530"/>
            <a:ext cx="4522688" cy="593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63E0C-B546-91A8-1218-8ABAC3401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9198-5B42-B166-F566-F34472550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835" y="137698"/>
            <a:ext cx="6840330" cy="524910"/>
          </a:xfrm>
        </p:spPr>
        <p:txBody>
          <a:bodyPr anchor="ctr">
            <a:normAutofit fontScale="90000"/>
          </a:bodyPr>
          <a:lstStyle/>
          <a:p>
            <a:r>
              <a:rPr lang="en-US" sz="3500" dirty="0"/>
              <a:t>The Trestleboard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FB939-18B0-AFFB-EC2A-D21885C87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698" y="662609"/>
            <a:ext cx="4767359" cy="599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2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D8992-CB5B-D4DE-A85C-07ABF470D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4BFDA-901A-00DB-9C6C-732502EB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835" y="137698"/>
            <a:ext cx="6840330" cy="524910"/>
          </a:xfrm>
        </p:spPr>
        <p:txBody>
          <a:bodyPr anchor="ctr">
            <a:normAutofit fontScale="90000"/>
          </a:bodyPr>
          <a:lstStyle/>
          <a:p>
            <a:r>
              <a:rPr lang="en-US" sz="3500" dirty="0"/>
              <a:t>The Trestleboard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83C85-3A27-A8DD-43D5-3898B1369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340" y="626510"/>
            <a:ext cx="4771669" cy="60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40ED0-4FAD-BC38-98F6-4B9DA3C04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498" y="171084"/>
            <a:ext cx="7976103" cy="803261"/>
          </a:xfrm>
        </p:spPr>
        <p:txBody>
          <a:bodyPr>
            <a:normAutofit/>
          </a:bodyPr>
          <a:lstStyle/>
          <a:p>
            <a:r>
              <a:rPr lang="en-US" sz="4000" dirty="0"/>
              <a:t>We will cover three key areas: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97B5EF-D682-DFEE-48BE-49A5F71402E2}"/>
              </a:ext>
            </a:extLst>
          </p:cNvPr>
          <p:cNvSpPr txBox="1"/>
          <p:nvPr/>
        </p:nvSpPr>
        <p:spPr>
          <a:xfrm>
            <a:off x="2049102" y="3603784"/>
            <a:ext cx="86188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dirty="0"/>
              <a:t>Creating effective Welcome Kits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dirty="0"/>
              <a:t>Tracking progress through degrees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dirty="0"/>
              <a:t>Integrating members into lodge life with mentorship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21D47A-0785-B374-6384-E2B49CEF3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777" y="974344"/>
            <a:ext cx="5500072" cy="213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7473E-D8F3-B4D7-7DA1-F846174C1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FF67-5969-72EF-D30B-2431A53B4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835" y="137698"/>
            <a:ext cx="6840330" cy="524910"/>
          </a:xfrm>
        </p:spPr>
        <p:txBody>
          <a:bodyPr anchor="ctr">
            <a:normAutofit fontScale="90000"/>
          </a:bodyPr>
          <a:lstStyle/>
          <a:p>
            <a:r>
              <a:rPr lang="en-US" sz="3500" dirty="0"/>
              <a:t>The Trestleboard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A5DDF-936D-244B-1CBC-EF78D2684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133" y="728870"/>
            <a:ext cx="3713432" cy="600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4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3230D-EF34-DE5F-602D-727AC6E6F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E4948-6A75-2246-F5D6-4EBA887E8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835" y="137698"/>
            <a:ext cx="6840330" cy="524910"/>
          </a:xfrm>
        </p:spPr>
        <p:txBody>
          <a:bodyPr anchor="ctr">
            <a:normAutofit fontScale="90000"/>
          </a:bodyPr>
          <a:lstStyle/>
          <a:p>
            <a:r>
              <a:rPr lang="en-US" sz="3500" dirty="0"/>
              <a:t>The Trestleboard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327DD-CADB-99DF-21D8-08DECF65C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095" y="699624"/>
            <a:ext cx="4283811" cy="602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>
            <a:extLst>
              <a:ext uri="{FF2B5EF4-FFF2-40B4-BE49-F238E27FC236}">
                <a16:creationId xmlns:a16="http://schemas.microsoft.com/office/drawing/2014/main" id="{368B035F-CFE3-A51F-9F9D-77931ADB1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186" y="274638"/>
            <a:ext cx="8717872" cy="1143000"/>
          </a:xfrm>
        </p:spPr>
        <p:txBody>
          <a:bodyPr>
            <a:normAutofit/>
          </a:bodyPr>
          <a:lstStyle/>
          <a:p>
            <a:r>
              <a:rPr lang="en-US" sz="2450" dirty="0"/>
              <a:t>Simple Guide to Understanding-and Talking About-Freemasonry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FCAC3-AC93-BBE1-1881-41D13A7B3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177" y="2283378"/>
            <a:ext cx="3020054" cy="4184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EF30D-4959-99BF-4A1A-FB8ADAB1BDE0}"/>
              </a:ext>
            </a:extLst>
          </p:cNvPr>
          <p:cNvSpPr txBox="1"/>
          <p:nvPr/>
        </p:nvSpPr>
        <p:spPr>
          <a:xfrm>
            <a:off x="3761172" y="1349406"/>
            <a:ext cx="63652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https://freemason.org/openingthedoor/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483CF1-2296-CC6C-CF6A-9CB46986025D}"/>
              </a:ext>
            </a:extLst>
          </p:cNvPr>
          <p:cNvSpPr txBox="1"/>
          <p:nvPr/>
        </p:nvSpPr>
        <p:spPr>
          <a:xfrm>
            <a:off x="6096000" y="3301338"/>
            <a:ext cx="3719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Available for free download: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Spanish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French</a:t>
            </a:r>
          </a:p>
        </p:txBody>
      </p:sp>
    </p:spTree>
    <p:extLst>
      <p:ext uri="{BB962C8B-B14F-4D97-AF65-F5344CB8AC3E}">
        <p14:creationId xmlns:p14="http://schemas.microsoft.com/office/powerpoint/2010/main" val="28201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>
            <a:extLst>
              <a:ext uri="{FF2B5EF4-FFF2-40B4-BE49-F238E27FC236}">
                <a16:creationId xmlns:a16="http://schemas.microsoft.com/office/drawing/2014/main" id="{368B035F-CFE3-A51F-9F9D-77931ADB1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186" y="150350"/>
            <a:ext cx="8717872" cy="847980"/>
          </a:xfrm>
        </p:spPr>
        <p:txBody>
          <a:bodyPr>
            <a:normAutofit fontScale="90000"/>
          </a:bodyPr>
          <a:lstStyle/>
          <a:p>
            <a:r>
              <a:rPr lang="en-US" sz="2450" dirty="0"/>
              <a:t>OPENING THE DOOR</a:t>
            </a:r>
            <a:br>
              <a:rPr lang="en-US" sz="2450" dirty="0"/>
            </a:br>
            <a:r>
              <a:rPr lang="en-US" sz="2450" dirty="0"/>
              <a:t>A Simple Guide to Understanding and Talking About-Freemasonry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FCAC3-AC93-BBE1-1881-41D13A7B3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233" y="2523162"/>
            <a:ext cx="3020054" cy="4184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EF30D-4959-99BF-4A1A-FB8ADAB1BDE0}"/>
              </a:ext>
            </a:extLst>
          </p:cNvPr>
          <p:cNvSpPr txBox="1"/>
          <p:nvPr/>
        </p:nvSpPr>
        <p:spPr>
          <a:xfrm>
            <a:off x="2447192" y="1046923"/>
            <a:ext cx="727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Supply Order Form LAFSCO</a:t>
            </a:r>
          </a:p>
          <a:p>
            <a:r>
              <a:rPr lang="en-US" dirty="0"/>
              <a:t>Los Angeles Fraternal Supply Company</a:t>
            </a:r>
          </a:p>
          <a:p>
            <a:r>
              <a:rPr lang="en-US" dirty="0"/>
              <a:t>(310) 537-7663</a:t>
            </a:r>
          </a:p>
          <a:p>
            <a:r>
              <a:rPr lang="en-US" dirty="0">
                <a:hlinkClick r:id="rId3"/>
              </a:rPr>
              <a:t>https://www.lafsco.com/100-opening-the-door-package-p-1485.html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2BDD82-E4CC-E271-D6FE-94AE3E644B97}"/>
              </a:ext>
            </a:extLst>
          </p:cNvPr>
          <p:cNvSpPr txBox="1"/>
          <p:nvPr/>
        </p:nvSpPr>
        <p:spPr>
          <a:xfrm>
            <a:off x="6579833" y="3637033"/>
            <a:ext cx="2689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GL-100 Opening The Door</a:t>
            </a:r>
          </a:p>
          <a:p>
            <a:r>
              <a:rPr lang="en-US" dirty="0"/>
              <a:t>Package of 50 - $4.00</a:t>
            </a:r>
          </a:p>
        </p:txBody>
      </p:sp>
    </p:spTree>
    <p:extLst>
      <p:ext uri="{BB962C8B-B14F-4D97-AF65-F5344CB8AC3E}">
        <p14:creationId xmlns:p14="http://schemas.microsoft.com/office/powerpoint/2010/main" val="34111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57A35-FAEA-B5B4-F36A-BF98A759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196" y="124447"/>
            <a:ext cx="4898887" cy="538162"/>
          </a:xfrm>
        </p:spPr>
        <p:txBody>
          <a:bodyPr anchor="ctr">
            <a:normAutofit/>
          </a:bodyPr>
          <a:lstStyle/>
          <a:p>
            <a:r>
              <a:rPr lang="en-US" sz="2800" dirty="0"/>
              <a:t>Invitation to Attend an Event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D1EA96-848B-2F5D-C4AF-B4F680F12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235" y="662609"/>
            <a:ext cx="4959486" cy="610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5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E0A9B-ADF9-51DB-6F69-415B37ABD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316BF-CA3E-D10E-12DA-4DD5073D3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270" y="203201"/>
            <a:ext cx="8435009" cy="2288209"/>
          </a:xfrm>
        </p:spPr>
        <p:txBody>
          <a:bodyPr anchor="ctr">
            <a:normAutofit fontScale="90000"/>
          </a:bodyPr>
          <a:lstStyle/>
          <a:p>
            <a:br>
              <a:rPr lang="en-US" u="sng" dirty="0"/>
            </a:br>
            <a:r>
              <a:rPr lang="en-US" b="1" dirty="0"/>
              <a:t>Open Discussion</a:t>
            </a:r>
            <a:br>
              <a:rPr lang="en-US" dirty="0"/>
            </a:br>
            <a:r>
              <a:rPr lang="en-US" dirty="0"/>
              <a:t>Tracking member progress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A hexagon with symbols on it&#10;&#10;AI-generated content may be incorrect.">
            <a:extLst>
              <a:ext uri="{FF2B5EF4-FFF2-40B4-BE49-F238E27FC236}">
                <a16:creationId xmlns:a16="http://schemas.microsoft.com/office/drawing/2014/main" id="{DE425635-CBCD-E3B8-0163-8A91E06AB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341" y="2155688"/>
            <a:ext cx="3987318" cy="398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2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0132D-03D2-289B-6AB0-715595FB6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77E23-DD4D-2DE4-058C-452E0AF16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270" y="203201"/>
            <a:ext cx="8435009" cy="2288209"/>
          </a:xfrm>
        </p:spPr>
        <p:txBody>
          <a:bodyPr anchor="ctr">
            <a:normAutofit fontScale="90000"/>
          </a:bodyPr>
          <a:lstStyle/>
          <a:p>
            <a:br>
              <a:rPr lang="en-US" u="sng" dirty="0"/>
            </a:br>
            <a:r>
              <a:rPr lang="en-US" b="1" dirty="0"/>
              <a:t>Open Discussion</a:t>
            </a:r>
            <a:br>
              <a:rPr lang="en-US" dirty="0"/>
            </a:br>
            <a:r>
              <a:rPr lang="en-US" dirty="0"/>
              <a:t>Tracking member progress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B9AAD-CC8C-7A29-4D1E-B44B0509ED27}"/>
              </a:ext>
            </a:extLst>
          </p:cNvPr>
          <p:cNvSpPr txBox="1"/>
          <p:nvPr/>
        </p:nvSpPr>
        <p:spPr>
          <a:xfrm>
            <a:off x="2024270" y="2619513"/>
            <a:ext cx="812247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500" b="1" dirty="0"/>
              <a:t>Who here tracks members’ progress in iMember?</a:t>
            </a:r>
          </a:p>
          <a:p>
            <a:endParaRPr lang="en-US" sz="2500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500" b="1" dirty="0"/>
              <a:t>Why do members disengage? What happens when there’s no clear path forward?</a:t>
            </a:r>
          </a:p>
          <a:p>
            <a:endParaRPr lang="en-US" sz="2500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500" b="1" dirty="0"/>
              <a:t>How does your lodge currently track progress through degrees in iMember – and what’s working (or not)?</a:t>
            </a:r>
          </a:p>
        </p:txBody>
      </p:sp>
    </p:spTree>
    <p:extLst>
      <p:ext uri="{BB962C8B-B14F-4D97-AF65-F5344CB8AC3E}">
        <p14:creationId xmlns:p14="http://schemas.microsoft.com/office/powerpoint/2010/main" val="57183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AC0B0-2C4B-4F78-2ABA-9AE5B3C32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A62FD-D81B-4B8D-FF61-53C97BE3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322" y="139827"/>
            <a:ext cx="5701355" cy="629718"/>
          </a:xfrm>
        </p:spPr>
        <p:txBody>
          <a:bodyPr anchor="ctr">
            <a:normAutofit/>
          </a:bodyPr>
          <a:lstStyle/>
          <a:p>
            <a:r>
              <a:rPr lang="en-US" sz="3500" dirty="0"/>
              <a:t>Member Information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11137-6F95-6B74-5FF0-FC7029216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491" y="769545"/>
            <a:ext cx="4804117" cy="594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8B230-79D2-E9DB-E417-87FE623E2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0DC14-EF22-F8A8-D311-663819A17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270" y="291548"/>
            <a:ext cx="8435009" cy="2133600"/>
          </a:xfrm>
        </p:spPr>
        <p:txBody>
          <a:bodyPr anchor="ctr">
            <a:normAutofit/>
          </a:bodyPr>
          <a:lstStyle/>
          <a:p>
            <a:r>
              <a:rPr lang="en-US" b="1" dirty="0"/>
              <a:t>Open Discussion</a:t>
            </a:r>
            <a:br>
              <a:rPr lang="en-US" dirty="0"/>
            </a:br>
            <a:r>
              <a:rPr lang="en-US" dirty="0"/>
              <a:t>Integrating members into lodge life with mentorship</a:t>
            </a:r>
          </a:p>
        </p:txBody>
      </p:sp>
      <p:pic>
        <p:nvPicPr>
          <p:cNvPr id="7" name="Picture 6" descr="A hexagon with symbols on it&#10;&#10;AI-generated content may be incorrect.">
            <a:extLst>
              <a:ext uri="{FF2B5EF4-FFF2-40B4-BE49-F238E27FC236}">
                <a16:creationId xmlns:a16="http://schemas.microsoft.com/office/drawing/2014/main" id="{F15700C0-22DE-EED8-F086-8038729B5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341" y="2155688"/>
            <a:ext cx="3987318" cy="398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5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31FFD-5F15-569F-1EDD-E870EA9C6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45E3-9B0D-CB57-834A-52B5F640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270" y="291548"/>
            <a:ext cx="8435009" cy="2133600"/>
          </a:xfrm>
        </p:spPr>
        <p:txBody>
          <a:bodyPr anchor="ctr">
            <a:normAutofit/>
          </a:bodyPr>
          <a:lstStyle/>
          <a:p>
            <a:r>
              <a:rPr lang="en-US" b="1" dirty="0"/>
              <a:t>Open Discussion</a:t>
            </a:r>
            <a:br>
              <a:rPr lang="en-US" dirty="0"/>
            </a:br>
            <a:r>
              <a:rPr lang="en-US" dirty="0"/>
              <a:t>Integrating members into lodge life with mentorship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06ACC3-5754-9089-D386-EDB194673D4B}"/>
              </a:ext>
            </a:extLst>
          </p:cNvPr>
          <p:cNvSpPr txBox="1"/>
          <p:nvPr/>
        </p:nvSpPr>
        <p:spPr>
          <a:xfrm>
            <a:off x="2182191" y="2517913"/>
            <a:ext cx="793805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500" b="1" dirty="0"/>
              <a:t>Who here has a defined process in place for new member integration?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5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500" b="1" dirty="0"/>
              <a:t>Why does new member integration and mentorship matter?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5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500" b="1" dirty="0"/>
              <a:t>What is one thing your lodge does (or could do) to collaborate with officers to create mentorship opportunities that foster connection and growth?</a:t>
            </a:r>
          </a:p>
        </p:txBody>
      </p:sp>
    </p:spTree>
    <p:extLst>
      <p:ext uri="{BB962C8B-B14F-4D97-AF65-F5344CB8AC3E}">
        <p14:creationId xmlns:p14="http://schemas.microsoft.com/office/powerpoint/2010/main" val="335353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12061-5050-2F15-1C9E-CABF56CC4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687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/>
              <a:t>How Do You Feel About Your Engaging Onboarding Process?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C00ED272-B92E-B44D-0A40-9EB64C235E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2401908"/>
              </p:ext>
            </p:extLst>
          </p:nvPr>
        </p:nvGraphicFramePr>
        <p:xfrm>
          <a:off x="2114365" y="3109843"/>
          <a:ext cx="3738678" cy="3270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DE380AB-86A2-B0A0-BC3D-B20627228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012976"/>
              </p:ext>
            </p:extLst>
          </p:nvPr>
        </p:nvGraphicFramePr>
        <p:xfrm>
          <a:off x="1730834" y="1872459"/>
          <a:ext cx="8244419" cy="4090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966">
                  <a:extLst>
                    <a:ext uri="{9D8B030D-6E8A-4147-A177-3AD203B41FA5}">
                      <a16:colId xmlns:a16="http://schemas.microsoft.com/office/drawing/2014/main" val="1918686991"/>
                    </a:ext>
                  </a:extLst>
                </a:gridCol>
                <a:gridCol w="6846453">
                  <a:extLst>
                    <a:ext uri="{9D8B030D-6E8A-4147-A177-3AD203B41FA5}">
                      <a16:colId xmlns:a16="http://schemas.microsoft.com/office/drawing/2014/main" val="3715192620"/>
                    </a:ext>
                  </a:extLst>
                </a:gridCol>
              </a:tblGrid>
              <a:tr h="4271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Emoji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4680"/>
                  </a:ext>
                </a:extLst>
              </a:tr>
              <a:tr h="655707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Excited &amp; Confident</a:t>
                      </a:r>
                    </a:p>
                    <a:p>
                      <a:pPr algn="ctr"/>
                      <a:r>
                        <a:rPr lang="en-US" dirty="0"/>
                        <a:t>“I love onboarding and feel great about it!”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946609"/>
                  </a:ext>
                </a:extLst>
              </a:tr>
              <a:tr h="847933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Curious &amp; Open to Learning</a:t>
                      </a:r>
                    </a:p>
                    <a:p>
                      <a:pPr algn="ctr"/>
                      <a:r>
                        <a:rPr lang="en-US" dirty="0"/>
                        <a:t>“I think I’m doing okay, but I want to improve.”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462641"/>
                  </a:ext>
                </a:extLst>
              </a:tr>
              <a:tr h="847933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Overwhelmed &amp; Uncertain</a:t>
                      </a:r>
                    </a:p>
                    <a:p>
                      <a:pPr algn="ctr"/>
                      <a:r>
                        <a:rPr lang="en-US" dirty="0"/>
                        <a:t>“I’m not sure if my onboarding process is working.”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651090"/>
                  </a:ext>
                </a:extLst>
              </a:tr>
              <a:tr h="655707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Skeptical or Uninterested</a:t>
                      </a:r>
                    </a:p>
                    <a:p>
                      <a:pPr algn="ctr"/>
                      <a:r>
                        <a:rPr lang="en-US" dirty="0"/>
                        <a:t>“Does onboarding really matter that much?”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296044"/>
                  </a:ext>
                </a:extLst>
              </a:tr>
              <a:tr h="655707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Frustrated &amp; Struggling</a:t>
                      </a:r>
                    </a:p>
                    <a:p>
                      <a:pPr algn="ctr"/>
                      <a:r>
                        <a:rPr lang="en-US" dirty="0"/>
                        <a:t>“Onboarding feels chaotic – I need help!”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792627"/>
                  </a:ext>
                </a:extLst>
              </a:tr>
            </a:tbl>
          </a:graphicData>
        </a:graphic>
      </p:graphicFrame>
      <p:pic>
        <p:nvPicPr>
          <p:cNvPr id="12" name="Picture 11" descr="Thumbs Up Max The Husky">
            <a:extLst>
              <a:ext uri="{FF2B5EF4-FFF2-40B4-BE49-F238E27FC236}">
                <a16:creationId xmlns:a16="http://schemas.microsoft.com/office/drawing/2014/main" id="{1DBD4703-D997-49B3-5866-EB963800F7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6748" y="2285450"/>
            <a:ext cx="639878" cy="639878"/>
          </a:xfrm>
          <a:prstGeom prst="rect">
            <a:avLst/>
          </a:prstGeom>
        </p:spPr>
      </p:pic>
      <p:pic>
        <p:nvPicPr>
          <p:cNvPr id="14" name="Picture 13" descr="Hi Max The Husky">
            <a:extLst>
              <a:ext uri="{FF2B5EF4-FFF2-40B4-BE49-F238E27FC236}">
                <a16:creationId xmlns:a16="http://schemas.microsoft.com/office/drawing/2014/main" id="{2248AAF4-29A2-E45B-3020-5AD96900A2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6642" y="3017083"/>
            <a:ext cx="733585" cy="733585"/>
          </a:xfrm>
          <a:prstGeom prst="rect">
            <a:avLst/>
          </a:prstGeom>
        </p:spPr>
      </p:pic>
      <p:pic>
        <p:nvPicPr>
          <p:cNvPr id="16" name="Picture 15" descr="Wondering Max The Husky">
            <a:extLst>
              <a:ext uri="{FF2B5EF4-FFF2-40B4-BE49-F238E27FC236}">
                <a16:creationId xmlns:a16="http://schemas.microsoft.com/office/drawing/2014/main" id="{3E420BDB-CE88-12E3-2243-8393AAB567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1103" y="4689599"/>
            <a:ext cx="584661" cy="584661"/>
          </a:xfrm>
          <a:prstGeom prst="rect">
            <a:avLst/>
          </a:prstGeom>
        </p:spPr>
      </p:pic>
      <p:pic>
        <p:nvPicPr>
          <p:cNvPr id="24" name="Picture 23" descr="Astonished Max The Husky">
            <a:extLst>
              <a:ext uri="{FF2B5EF4-FFF2-40B4-BE49-F238E27FC236}">
                <a16:creationId xmlns:a16="http://schemas.microsoft.com/office/drawing/2014/main" id="{5205AD7F-B14A-7A99-915D-4B8DB11582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5306" y="3795252"/>
            <a:ext cx="734920" cy="734920"/>
          </a:xfrm>
          <a:prstGeom prst="rect">
            <a:avLst/>
          </a:prstGeom>
        </p:spPr>
      </p:pic>
      <p:pic>
        <p:nvPicPr>
          <p:cNvPr id="26" name="Picture 25" descr="Shocked Max The Husky">
            <a:extLst>
              <a:ext uri="{FF2B5EF4-FFF2-40B4-BE49-F238E27FC236}">
                <a16:creationId xmlns:a16="http://schemas.microsoft.com/office/drawing/2014/main" id="{F633B405-5D74-4801-26FE-31EBDAA2E1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3180" y="5315521"/>
            <a:ext cx="647047" cy="64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2A4C5-A875-AFC5-D5CC-E1E7D7C82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1D9FB-DC7E-7810-7D34-3B48FBFC6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869" y="650116"/>
            <a:ext cx="8576365" cy="1143000"/>
          </a:xfrm>
        </p:spPr>
        <p:txBody>
          <a:bodyPr anchor="ctr">
            <a:noAutofit/>
          </a:bodyPr>
          <a:lstStyle/>
          <a:p>
            <a:r>
              <a:rPr lang="en-US" sz="3800" dirty="0"/>
              <a:t>Integrating new members into lodge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F1896-8DC6-CC00-114D-3D2F457DC811}"/>
              </a:ext>
            </a:extLst>
          </p:cNvPr>
          <p:cNvSpPr txBox="1"/>
          <p:nvPr/>
        </p:nvSpPr>
        <p:spPr>
          <a:xfrm>
            <a:off x="2047462" y="1899478"/>
            <a:ext cx="8097077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500" b="1" dirty="0"/>
              <a:t>Structured Mentorship Program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500" b="1" dirty="0"/>
              <a:t>Assign a mentor (seasoned Mason) to each new member to help them understand traditions, expectations, and the significance of degrees.</a:t>
            </a:r>
          </a:p>
          <a:p>
            <a:pPr lvl="1"/>
            <a:endParaRPr lang="en-US" sz="2500" b="1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500" b="1" dirty="0"/>
              <a:t>Set up regular check-ins to answer questions and discuss Masonic education.</a:t>
            </a:r>
          </a:p>
          <a:p>
            <a:pPr lvl="1"/>
            <a:endParaRPr lang="en-US" sz="2500" b="1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500" b="1" dirty="0"/>
              <a:t>Encourage informal meetups, such as coffee chats or lodge dinners, to build rapport.</a:t>
            </a:r>
          </a:p>
        </p:txBody>
      </p:sp>
    </p:spTree>
    <p:extLst>
      <p:ext uri="{BB962C8B-B14F-4D97-AF65-F5344CB8AC3E}">
        <p14:creationId xmlns:p14="http://schemas.microsoft.com/office/powerpoint/2010/main" val="105207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B9CA6-5C85-2CF7-D5B9-C38EE1473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5748-95C1-D7DC-820C-69E348A43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391" y="164203"/>
            <a:ext cx="8576365" cy="1143000"/>
          </a:xfrm>
        </p:spPr>
        <p:txBody>
          <a:bodyPr anchor="ctr">
            <a:noAutofit/>
          </a:bodyPr>
          <a:lstStyle/>
          <a:p>
            <a:r>
              <a:rPr lang="en-US" sz="3800" dirty="0"/>
              <a:t>Integrating new members into lodge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B67B63-5B68-FF77-A8B1-E0016CE7F86B}"/>
              </a:ext>
            </a:extLst>
          </p:cNvPr>
          <p:cNvSpPr txBox="1"/>
          <p:nvPr/>
        </p:nvSpPr>
        <p:spPr>
          <a:xfrm>
            <a:off x="2012123" y="1307204"/>
            <a:ext cx="809707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/>
              <a:t>Social &amp; Community Engagement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500" b="1" dirty="0"/>
              <a:t>Plan casual social events (BBQs, game nights, sports outings) to help new members bond with the brethren.</a:t>
            </a:r>
          </a:p>
          <a:p>
            <a:pPr lvl="1"/>
            <a:endParaRPr lang="en-US" sz="2500" b="1" dirty="0"/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500" b="1" dirty="0"/>
              <a:t>Encourage participation in community service projects, giving them a sense of purpose and active involvement.</a:t>
            </a:r>
          </a:p>
          <a:p>
            <a:pPr lvl="1"/>
            <a:endParaRPr lang="en-US" sz="2500" b="1" dirty="0"/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500" b="1" dirty="0"/>
              <a:t>Invite them to lodge-sponsored family events to help integrate their families into the Masonic community.</a:t>
            </a:r>
          </a:p>
        </p:txBody>
      </p:sp>
    </p:spTree>
    <p:extLst>
      <p:ext uri="{BB962C8B-B14F-4D97-AF65-F5344CB8AC3E}">
        <p14:creationId xmlns:p14="http://schemas.microsoft.com/office/powerpoint/2010/main" val="13199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4C4A4-56D1-A0C8-48EC-2108A2DE1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C87BB-AE2B-013D-DFC8-8B5843B4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391" y="164203"/>
            <a:ext cx="8576365" cy="1143000"/>
          </a:xfrm>
        </p:spPr>
        <p:txBody>
          <a:bodyPr anchor="ctr">
            <a:noAutofit/>
          </a:bodyPr>
          <a:lstStyle/>
          <a:p>
            <a:r>
              <a:rPr lang="en-US" sz="3800" dirty="0"/>
              <a:t>Integrating new members into lodge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BDCAE-C90E-49A3-A3D2-D4FD9CD538C7}"/>
              </a:ext>
            </a:extLst>
          </p:cNvPr>
          <p:cNvSpPr txBox="1"/>
          <p:nvPr/>
        </p:nvSpPr>
        <p:spPr>
          <a:xfrm>
            <a:off x="2012123" y="1307204"/>
            <a:ext cx="80970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/>
              <a:t>Educational Opportunities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dirty="0"/>
              <a:t>Offer a Masonic study group or discussion sessions on key teachings, history, and symbols.</a:t>
            </a:r>
          </a:p>
          <a:p>
            <a:endParaRPr lang="en-US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dirty="0"/>
              <a:t>Provide digital access to online resources like podcasts, videos, and reading materials for deeper learning.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dirty="0"/>
              <a:t>Organize a Q&amp;A session where Past Masters share their experiences and insights.</a:t>
            </a:r>
          </a:p>
        </p:txBody>
      </p:sp>
    </p:spTree>
    <p:extLst>
      <p:ext uri="{BB962C8B-B14F-4D97-AF65-F5344CB8AC3E}">
        <p14:creationId xmlns:p14="http://schemas.microsoft.com/office/powerpoint/2010/main" val="379865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C488C-4C46-B2B0-2DDD-68FF256E1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839DA-76CD-E059-628C-FE88437D2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391" y="164203"/>
            <a:ext cx="8576365" cy="1143000"/>
          </a:xfrm>
        </p:spPr>
        <p:txBody>
          <a:bodyPr anchor="ctr">
            <a:noAutofit/>
          </a:bodyPr>
          <a:lstStyle/>
          <a:p>
            <a:r>
              <a:rPr lang="en-US" sz="3800" dirty="0"/>
              <a:t>Integrating new members into lodge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90362D-126E-1F2C-657C-F54CCC7BCC07}"/>
              </a:ext>
            </a:extLst>
          </p:cNvPr>
          <p:cNvSpPr txBox="1"/>
          <p:nvPr/>
        </p:nvSpPr>
        <p:spPr>
          <a:xfrm>
            <a:off x="2012123" y="1307203"/>
            <a:ext cx="80970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/>
              <a:t>Active Involvement in Lodge Operations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dirty="0"/>
              <a:t>Encourage participation in degree teams, so they feel engaged in the ritual process.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dirty="0"/>
              <a:t>Give them small responsibilities (helping with events, setting up for meetings, greeting guests) to foster a sense of contribution.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dirty="0"/>
              <a:t>Invite them to serve on a lodge committee (charity, membership, social, etc.) based on their interests.</a:t>
            </a:r>
          </a:p>
        </p:txBody>
      </p:sp>
    </p:spTree>
    <p:extLst>
      <p:ext uri="{BB962C8B-B14F-4D97-AF65-F5344CB8AC3E}">
        <p14:creationId xmlns:p14="http://schemas.microsoft.com/office/powerpoint/2010/main" val="15029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8226D-401D-F890-9DED-FF7886FC1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D6674-060A-C2D7-E8AD-484A0560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391" y="164204"/>
            <a:ext cx="8576365" cy="834127"/>
          </a:xfrm>
        </p:spPr>
        <p:txBody>
          <a:bodyPr anchor="ctr">
            <a:noAutofit/>
          </a:bodyPr>
          <a:lstStyle/>
          <a:p>
            <a:r>
              <a:rPr lang="en-US" sz="3800" dirty="0"/>
              <a:t>Integrating new members into lodge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706B29-605E-CC92-6189-70D3DF730348}"/>
              </a:ext>
            </a:extLst>
          </p:cNvPr>
          <p:cNvSpPr txBox="1"/>
          <p:nvPr/>
        </p:nvSpPr>
        <p:spPr>
          <a:xfrm>
            <a:off x="2402506" y="971827"/>
            <a:ext cx="75261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/>
              <a:t>Leveraging Technology for Engagement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dirty="0"/>
              <a:t>Use iMember Database to track their progress, send reminders, and provide access to Masonic materials.</a:t>
            </a:r>
          </a:p>
          <a:p>
            <a:endParaRPr lang="en-US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dirty="0"/>
              <a:t>Create a private lodge chat group (WhatsApp, Discord, etc.) for informal discussions and support.</a:t>
            </a:r>
          </a:p>
          <a:p>
            <a:endParaRPr lang="en-US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dirty="0"/>
              <a:t>Send a monthly email or newsletter with lodge updates, member spotlights, and upcoming events.</a:t>
            </a:r>
          </a:p>
        </p:txBody>
      </p:sp>
    </p:spTree>
    <p:extLst>
      <p:ext uri="{BB962C8B-B14F-4D97-AF65-F5344CB8AC3E}">
        <p14:creationId xmlns:p14="http://schemas.microsoft.com/office/powerpoint/2010/main" val="36363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C36B9-566F-0BA7-BA3C-045044FB0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2E965-B70A-0E01-A7FE-CCA5BB1AB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391" y="164204"/>
            <a:ext cx="8576365" cy="834127"/>
          </a:xfrm>
        </p:spPr>
        <p:txBody>
          <a:bodyPr anchor="ctr">
            <a:noAutofit/>
          </a:bodyPr>
          <a:lstStyle/>
          <a:p>
            <a:r>
              <a:rPr lang="en-US" sz="3800" dirty="0"/>
              <a:t>Integrating new members into lodge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47A196-2A42-98F5-E55D-4C1A372ADEFB}"/>
              </a:ext>
            </a:extLst>
          </p:cNvPr>
          <p:cNvSpPr txBox="1"/>
          <p:nvPr/>
        </p:nvSpPr>
        <p:spPr>
          <a:xfrm>
            <a:off x="2402506" y="971826"/>
            <a:ext cx="75261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/>
              <a:t>Recognition &amp; Encouragement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dirty="0"/>
              <a:t>Publicly acknowledge their progress in degrees during meetings or events.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dirty="0"/>
              <a:t>Offer certificates or small tokens for completing their Entered Apprentice and Fellowcraft degrees.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dirty="0"/>
              <a:t>Celebrate their first year with a "New Mason Anniversary" event, where they share their experiences and future aspirations.</a:t>
            </a:r>
          </a:p>
        </p:txBody>
      </p:sp>
    </p:spTree>
    <p:extLst>
      <p:ext uri="{BB962C8B-B14F-4D97-AF65-F5344CB8AC3E}">
        <p14:creationId xmlns:p14="http://schemas.microsoft.com/office/powerpoint/2010/main" val="324489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DB91B-18E9-F1C0-C1EA-53A43029E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F9610-D735-3F29-5768-720964C2F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869" y="650116"/>
            <a:ext cx="8576365" cy="1143000"/>
          </a:xfrm>
        </p:spPr>
        <p:txBody>
          <a:bodyPr anchor="ctr">
            <a:noAutofit/>
          </a:bodyPr>
          <a:lstStyle/>
          <a:p>
            <a:r>
              <a:rPr lang="en-US" sz="3800" dirty="0"/>
              <a:t>Integrating new members into lodge life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027AD6-FCE2-35F0-397F-284F5BA90847}"/>
              </a:ext>
            </a:extLst>
          </p:cNvPr>
          <p:cNvSpPr txBox="1"/>
          <p:nvPr/>
        </p:nvSpPr>
        <p:spPr>
          <a:xfrm>
            <a:off x="1944757" y="2091321"/>
            <a:ext cx="8302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Mentorship is the bridge between initiation and true belonging. Without it, new members struggle to find their place. With it, they thrive!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BC66B-33BE-FAB6-1C50-41F04898A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863" y="3959186"/>
            <a:ext cx="2676376" cy="392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7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7423A-1D58-EF95-721F-8488AFC93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32820-C0B9-F179-EEEE-05417569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296" y="309977"/>
            <a:ext cx="8587409" cy="569084"/>
          </a:xfrm>
        </p:spPr>
        <p:txBody>
          <a:bodyPr anchor="ctr">
            <a:normAutofit fontScale="90000"/>
          </a:bodyPr>
          <a:lstStyle/>
          <a:p>
            <a:r>
              <a:rPr lang="en-US" sz="4000" dirty="0"/>
              <a:t>In Closing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DE4C2-8D3F-A036-041E-FF66D672C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083365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We’ve talked about why onboarding matters and how to do it effectively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We explored three key elements: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Creating meaningful welcome kits</a:t>
            </a:r>
          </a:p>
          <a:p>
            <a:pPr marL="0" indent="0">
              <a:buNone/>
            </a:pPr>
            <a:endParaRPr lang="en-US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Tracking progress through degrees</a:t>
            </a:r>
          </a:p>
          <a:p>
            <a:pPr marL="0" indent="0">
              <a:buNone/>
            </a:pPr>
            <a:endParaRPr lang="en-US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Integrating members into lodge life through mentorship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71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2296" y="309977"/>
            <a:ext cx="8587409" cy="114300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In Closing: “A Call To Action”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05ADE8-DF4C-C6AC-661F-CADB48F34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If you could only do ONE thing to improve onboarding in your lodge, what would it be? </a:t>
            </a:r>
          </a:p>
          <a:p>
            <a:pPr marL="0" indent="0">
              <a:buNone/>
            </a:pPr>
            <a:endParaRPr lang="en-US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Commit to One Action</a:t>
            </a:r>
          </a:p>
          <a:p>
            <a:pPr marL="0" indent="0">
              <a:buNone/>
            </a:pPr>
            <a:endParaRPr lang="en-US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Write It down</a:t>
            </a:r>
          </a:p>
          <a:p>
            <a:pPr marL="0" indent="0">
              <a:buNone/>
            </a:pPr>
            <a:endParaRPr lang="en-US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Share with a neighbor (2 minutes)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2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A72286C-6383-43EE-8D7C-B71FEE1D92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283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270" y="203201"/>
            <a:ext cx="8435009" cy="2288209"/>
          </a:xfrm>
        </p:spPr>
        <p:txBody>
          <a:bodyPr anchor="ctr">
            <a:normAutofit fontScale="90000"/>
          </a:bodyPr>
          <a:lstStyle/>
          <a:p>
            <a:br>
              <a:rPr lang="en-US" u="sng" dirty="0"/>
            </a:br>
            <a:r>
              <a:rPr lang="en-US" b="1" dirty="0"/>
              <a:t>Open Discussion</a:t>
            </a:r>
            <a:br>
              <a:rPr lang="en-US" dirty="0"/>
            </a:br>
            <a:r>
              <a:rPr lang="en-US" dirty="0"/>
              <a:t>Lodge Welcome Kits</a:t>
            </a:r>
            <a:br>
              <a:rPr lang="en-US" dirty="0"/>
            </a:br>
            <a:r>
              <a:rPr lang="en-US" dirty="0"/>
              <a:t>“First Impressions Matter”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A hexagon with symbols on it&#10;&#10;AI-generated content may be incorrect.">
            <a:extLst>
              <a:ext uri="{FF2B5EF4-FFF2-40B4-BE49-F238E27FC236}">
                <a16:creationId xmlns:a16="http://schemas.microsoft.com/office/drawing/2014/main" id="{D2EF8334-4007-6CFF-F9D0-F1DB95433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037" y="2511289"/>
            <a:ext cx="3649473" cy="364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44573" y="1623316"/>
            <a:ext cx="6092576" cy="30000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90561" y="2103313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Michael Roberts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7661" y="2872753"/>
            <a:ext cx="5486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ym typeface="Webdings"/>
              </a:rPr>
              <a:t>✉️</a:t>
            </a:r>
            <a:r>
              <a:rPr lang="en-US" sz="2400" b="1" dirty="0">
                <a:sym typeface="Webdings"/>
              </a:rPr>
              <a:t>   </a:t>
            </a:r>
            <a:r>
              <a:rPr lang="en-US" sz="2400" b="1" dirty="0"/>
              <a:t>mroberts@@freemason.org</a:t>
            </a:r>
            <a:br>
              <a:rPr lang="en-US" sz="2400" b="1" dirty="0"/>
            </a:br>
            <a:r>
              <a:rPr lang="en-US" sz="4400" b="1" dirty="0">
                <a:sym typeface="Webdings"/>
              </a:rPr>
              <a:t> 📞 </a:t>
            </a:r>
            <a:r>
              <a:rPr lang="en-US" sz="2400" b="1" dirty="0"/>
              <a:t>(415) 292-9135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Let’s keep in touch</a:t>
            </a:r>
          </a:p>
        </p:txBody>
      </p:sp>
    </p:spTree>
    <p:extLst>
      <p:ext uri="{BB962C8B-B14F-4D97-AF65-F5344CB8AC3E}">
        <p14:creationId xmlns:p14="http://schemas.microsoft.com/office/powerpoint/2010/main" val="18482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95297-75A3-0D75-E9E5-E618C5863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39BD0-6AA0-1DF6-BA3F-5443149B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527" y="128106"/>
            <a:ext cx="8435009" cy="2288209"/>
          </a:xfrm>
        </p:spPr>
        <p:txBody>
          <a:bodyPr anchor="ctr">
            <a:normAutofit fontScale="90000"/>
          </a:bodyPr>
          <a:lstStyle/>
          <a:p>
            <a:br>
              <a:rPr lang="en-US" u="sng" dirty="0"/>
            </a:br>
            <a:r>
              <a:rPr lang="en-US" b="1" dirty="0"/>
              <a:t>Welcome Kit </a:t>
            </a:r>
            <a:br>
              <a:rPr lang="en-US" dirty="0"/>
            </a:br>
            <a:r>
              <a:rPr lang="en-US" dirty="0"/>
              <a:t>Lodge Welcome Kits</a:t>
            </a:r>
            <a:br>
              <a:rPr lang="en-US" dirty="0"/>
            </a:br>
            <a:r>
              <a:rPr lang="en-US" dirty="0"/>
              <a:t>“First impressions matter”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3932B-4D0A-12DA-528F-ACD5CAC19580}"/>
              </a:ext>
            </a:extLst>
          </p:cNvPr>
          <p:cNvSpPr txBox="1"/>
          <p:nvPr/>
        </p:nvSpPr>
        <p:spPr>
          <a:xfrm>
            <a:off x="2027584" y="2575340"/>
            <a:ext cx="76553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500" b="1" dirty="0"/>
              <a:t>Who here currently uses a Welcome Kit for new prospects?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5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500" b="1" dirty="0"/>
              <a:t>Why do first impressions matter so much? What happens when a new member feels lost?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5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500" b="1" dirty="0"/>
              <a:t>What’s one item your lodge includes – or should include – that makes a difference?</a:t>
            </a:r>
          </a:p>
        </p:txBody>
      </p:sp>
    </p:spTree>
    <p:extLst>
      <p:ext uri="{BB962C8B-B14F-4D97-AF65-F5344CB8AC3E}">
        <p14:creationId xmlns:p14="http://schemas.microsoft.com/office/powerpoint/2010/main" val="469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57A35-FAEA-B5B4-F36A-BF98A759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What should be included in a Well-Structured Welcome Kit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D0426-3E45-45C6-F480-D2C412D34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1" y="1701801"/>
            <a:ext cx="8262729" cy="4261678"/>
          </a:xfrm>
        </p:spPr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Personalized welcome letter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Lodge informational brochure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Trestleboard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Opening the Door to Freemasonry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Invitation to attend an event</a:t>
            </a:r>
          </a:p>
        </p:txBody>
      </p:sp>
    </p:spTree>
    <p:extLst>
      <p:ext uri="{BB962C8B-B14F-4D97-AF65-F5344CB8AC3E}">
        <p14:creationId xmlns:p14="http://schemas.microsoft.com/office/powerpoint/2010/main" val="274671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57A35-FAEA-B5B4-F36A-BF98A759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Sample Welcome Kit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9316B-7078-BA60-D9B3-2D28196A6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2" y="1534592"/>
            <a:ext cx="4110655" cy="504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3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57A35-FAEA-B5B4-F36A-BF98A759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079" y="141358"/>
            <a:ext cx="7427843" cy="494747"/>
          </a:xfrm>
        </p:spPr>
        <p:txBody>
          <a:bodyPr anchor="ctr">
            <a:noAutofit/>
          </a:bodyPr>
          <a:lstStyle/>
          <a:p>
            <a:r>
              <a:rPr lang="en-US" sz="3500" dirty="0"/>
              <a:t>Welcome Letter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BBD37-EC97-542F-B9A6-FF3A3D53D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870" y="1004935"/>
            <a:ext cx="4753910" cy="549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57A35-FAEA-B5B4-F36A-BF98A759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992" y="155369"/>
            <a:ext cx="7980017" cy="458649"/>
          </a:xfrm>
        </p:spPr>
        <p:txBody>
          <a:bodyPr anchor="ctr">
            <a:noAutofit/>
          </a:bodyPr>
          <a:lstStyle/>
          <a:p>
            <a:r>
              <a:rPr lang="en-US" sz="3500" dirty="0"/>
              <a:t>Lodge Informational Brochure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2230DC-A0EA-4017-0785-C16EBB7D7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753" y="702588"/>
            <a:ext cx="6904494" cy="534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0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MOC_Template">
  <a:themeElements>
    <a:clrScheme name="Custom 3">
      <a:dk1>
        <a:sysClr val="windowText" lastClr="000000"/>
      </a:dk1>
      <a:lt1>
        <a:sysClr val="window" lastClr="FFFFFF"/>
      </a:lt1>
      <a:dk2>
        <a:srgbClr val="7D1418"/>
      </a:dk2>
      <a:lt2>
        <a:srgbClr val="FFFFFE"/>
      </a:lt2>
      <a:accent1>
        <a:srgbClr val="BF7427"/>
      </a:accent1>
      <a:accent2>
        <a:srgbClr val="08345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30558</TotalTime>
  <Words>1067</Words>
  <Application>Microsoft Office PowerPoint</Application>
  <PresentationFormat>Widescreen</PresentationFormat>
  <Paragraphs>182</Paragraphs>
  <Slides>40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Avenir Black</vt:lpstr>
      <vt:lpstr>Calibri</vt:lpstr>
      <vt:lpstr>Courier New</vt:lpstr>
      <vt:lpstr>Franklin Gothic Book</vt:lpstr>
      <vt:lpstr>Franklin Gothic Medium</vt:lpstr>
      <vt:lpstr>Webdings</vt:lpstr>
      <vt:lpstr>1_MOC_Template</vt:lpstr>
      <vt:lpstr>Welcoming New Members Secrets of an Engaging Onboarding Process</vt:lpstr>
      <vt:lpstr>We will cover three key areas:</vt:lpstr>
      <vt:lpstr>How Do You Feel About Your Engaging Onboarding Process?</vt:lpstr>
      <vt:lpstr> Open Discussion Lodge Welcome Kits “First Impressions Matter” </vt:lpstr>
      <vt:lpstr> Welcome Kit  Lodge Welcome Kits “First impressions matter” </vt:lpstr>
      <vt:lpstr>What should be included in a Well-Structured Welcome Kit</vt:lpstr>
      <vt:lpstr>Sample Welcome Kit</vt:lpstr>
      <vt:lpstr>Welcome Letter</vt:lpstr>
      <vt:lpstr>Lodge Informational Brochure</vt:lpstr>
      <vt:lpstr>Lodge Informational Brochure</vt:lpstr>
      <vt:lpstr>The Trestleboard</vt:lpstr>
      <vt:lpstr>The Trestleboard</vt:lpstr>
      <vt:lpstr>The Trestleboard</vt:lpstr>
      <vt:lpstr>The Trestleboard</vt:lpstr>
      <vt:lpstr>The Trestleboard</vt:lpstr>
      <vt:lpstr>The Trestleboard</vt:lpstr>
      <vt:lpstr>The Trestleboard</vt:lpstr>
      <vt:lpstr>The Trestleboard</vt:lpstr>
      <vt:lpstr>The Trestleboard</vt:lpstr>
      <vt:lpstr>The Trestleboard</vt:lpstr>
      <vt:lpstr>The Trestleboard</vt:lpstr>
      <vt:lpstr>Simple Guide to Understanding-and Talking About-Freemasonry</vt:lpstr>
      <vt:lpstr>OPENING THE DOOR A Simple Guide to Understanding and Talking About-Freemasonry</vt:lpstr>
      <vt:lpstr>Invitation to Attend an Event</vt:lpstr>
      <vt:lpstr> Open Discussion Tracking member progress </vt:lpstr>
      <vt:lpstr> Open Discussion Tracking member progress </vt:lpstr>
      <vt:lpstr>Member Information Report</vt:lpstr>
      <vt:lpstr>Open Discussion Integrating members into lodge life with mentorship</vt:lpstr>
      <vt:lpstr>Open Discussion Integrating members into lodge life with mentorship</vt:lpstr>
      <vt:lpstr>Integrating new members into lodge life</vt:lpstr>
      <vt:lpstr>Integrating new members into lodge life</vt:lpstr>
      <vt:lpstr>Integrating new members into lodge life</vt:lpstr>
      <vt:lpstr>Integrating new members into lodge life</vt:lpstr>
      <vt:lpstr>Integrating new members into lodge life</vt:lpstr>
      <vt:lpstr>Integrating new members into lodge life</vt:lpstr>
      <vt:lpstr>Integrating new members into lodge life</vt:lpstr>
      <vt:lpstr>In Closing</vt:lpstr>
      <vt:lpstr>In Closing: “A Call To Action”</vt:lpstr>
      <vt:lpstr>PowerPoint Presentation</vt:lpstr>
      <vt:lpstr>Let’s keep in touch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Secretary’s  Association Meeting</dc:title>
  <dc:creator>Jordan Yelinek</dc:creator>
  <cp:lastModifiedBy>Andrew Uehling</cp:lastModifiedBy>
  <cp:revision>48</cp:revision>
  <cp:lastPrinted>2024-01-09T19:21:14Z</cp:lastPrinted>
  <dcterms:created xsi:type="dcterms:W3CDTF">2020-10-21T23:56:39Z</dcterms:created>
  <dcterms:modified xsi:type="dcterms:W3CDTF">2025-04-03T22:43:04Z</dcterms:modified>
</cp:coreProperties>
</file>