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662" r:id="rId3"/>
    <p:sldId id="257" r:id="rId4"/>
    <p:sldId id="261" r:id="rId5"/>
    <p:sldId id="262" r:id="rId6"/>
    <p:sldId id="280" r:id="rId7"/>
    <p:sldId id="281" r:id="rId8"/>
    <p:sldId id="282" r:id="rId9"/>
    <p:sldId id="277" r:id="rId10"/>
    <p:sldId id="275" r:id="rId11"/>
    <p:sldId id="267" r:id="rId12"/>
    <p:sldId id="278" r:id="rId13"/>
    <p:sldId id="663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FF9300"/>
    <a:srgbClr val="FFD579"/>
    <a:srgbClr val="FBEFE2"/>
    <a:srgbClr val="FAF1C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/>
    <p:restoredTop sz="94574"/>
  </p:normalViewPr>
  <p:slideViewPr>
    <p:cSldViewPr snapToGrid="0">
      <p:cViewPr varScale="1">
        <p:scale>
          <a:sx n="67" d="100"/>
          <a:sy n="67" d="100"/>
        </p:scale>
        <p:origin x="4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74AB-5ECE-46A1-9B18-26F526909798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0DA39-F22D-41E0-BD39-6667B18D42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4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e8c5bb1b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be8c5bb1b2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69B1-EEF5-82CB-6AB1-603658AE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E98A6-E10D-000F-97E1-7EE89FA81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2AB38-01DA-34E8-056A-4601107A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194B2-72E8-13DB-27C3-822BB7B5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FDD5-4D22-7926-88A9-A2787469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3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B05E-1DB0-AAC6-A741-123BA963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D911-98D6-7367-F0D0-85B3B4D9E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AEDE2-8343-78AD-CF5D-3621077A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5DE9A-6679-ABFD-7811-7E3E770D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0233E-E63F-99D3-99AA-4665F23B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0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CD224-C2F2-EA36-4C00-09F84EFB5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63F39-420F-1FA5-55C3-EA89350FB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51F51-A238-3FAD-6D8F-0F605EC3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3F27A-D268-8A6E-5AFF-7D07CA9C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8DD73-811B-0293-5A36-329BE446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2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31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6336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6694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258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032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6773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161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207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7796-E248-B004-6F74-FAED6898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8C83-4A98-0A32-905B-C46712CED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69061-0EB8-700B-7E04-A730406C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BE694-9A04-0A19-6BC3-161E7A1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9F304-777E-D799-695D-317AD32B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2689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7217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41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73CF-B811-234B-3D55-BC85FD93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B3DDB-E93D-5C46-63EC-5435D7AF1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9D2C9-11DA-DC80-53C5-6FFEFFC1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E3D3-9FA5-8DF4-B8EE-F99D4AC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E9E28-7B93-4966-9394-B174D6CF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9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2058-45D1-08CA-D68A-116C23A9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1ECB-CBD7-2133-2B0A-E93FE65C0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84461-DCF2-138E-6BED-DCD086F0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2B0C7-D70D-0A4F-126B-70F06F2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4692A-6C8F-14CF-DCA6-8097F144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5D401-F440-775E-43BF-D43EA18C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0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EC81-3AE7-1F8C-24B0-8570CFD5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5F352-10E7-F8EC-0112-22AB7085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734CC-0C2F-3677-7971-95540444E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2F6C2-4787-E225-F7C5-D2B80A033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A3A9A-86CE-F271-4A90-6AEE13153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92DFE-F286-586A-0E51-C2C19DCA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00D1C-7599-F373-CD12-FE5F607A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16938-10BF-C0CE-E118-34BBB605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1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5C0A-03DF-5F8B-0458-1DE1BD4F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18CD5-1A0C-F6AF-7E72-A5319D32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D701E-2AB3-0EFA-9DD7-5F7B5D85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5E21B-5A33-1A30-B950-DE9AEEF0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2A4D7-0779-2120-E1C5-A8FBF487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4A296-E6E1-E2B6-7345-B353503D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5EB02-DC9B-0BD4-F5F2-E2DD0AA3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8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60A7-7C01-0750-C0C5-B6066BEA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075F-DB5F-E569-912B-2239EF1F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55012-3CAE-31ED-E247-54D48CC65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7B77F-E642-605D-8019-CA97D9E8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000F8-BF71-D238-7FAA-4F3CFF02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CB020-47B6-FBBF-E22B-F46BF56F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9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8368-B528-95D4-3E29-76906BC0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7C451-BAA5-1ECC-CE32-2085EBC2B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55D4C-29CF-F34C-503A-0A11AE4B3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80AF2-2326-E177-20B7-B2412F8E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4721-7235-8D05-DD66-7B4741CB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66BD1-AF54-C97C-6A32-ADFE2167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A4EFD-CF53-D1E5-05A9-D089F452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2D999-793E-B5A5-32B9-0F8291944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53411-BFAB-654A-ADC7-801A2ACAF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61E486-5000-E249-B33E-C599457CAFE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66D48-B778-F4B0-99D6-734AE85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5A089-B927-4A65-52CC-C407DA9F6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7D4FFD-2AA7-A743-A465-5B207B963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4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946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52FBB0-A709-0C8B-64A7-2329685D6553}"/>
              </a:ext>
            </a:extLst>
          </p:cNvPr>
          <p:cNvCxnSpPr>
            <a:cxnSpLocks/>
          </p:cNvCxnSpPr>
          <p:nvPr/>
        </p:nvCxnSpPr>
        <p:spPr>
          <a:xfrm>
            <a:off x="2555512" y="1268666"/>
            <a:ext cx="0" cy="5589334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70F2F-E874-AED0-AB5B-56AF887D189C}"/>
              </a:ext>
            </a:extLst>
          </p:cNvPr>
          <p:cNvCxnSpPr>
            <a:cxnSpLocks/>
          </p:cNvCxnSpPr>
          <p:nvPr/>
        </p:nvCxnSpPr>
        <p:spPr>
          <a:xfrm>
            <a:off x="2555512" y="0"/>
            <a:ext cx="0" cy="779858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E92CBA-F167-26BF-FD89-E204F7273CDF}"/>
              </a:ext>
            </a:extLst>
          </p:cNvPr>
          <p:cNvSpPr txBox="1"/>
          <p:nvPr/>
        </p:nvSpPr>
        <p:spPr>
          <a:xfrm>
            <a:off x="4613240" y="2667400"/>
            <a:ext cx="4347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Very Worshipful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Allan Casalou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PM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B9D6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Grand Secretary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B9D6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0A7CB-F621-71D2-20BD-A591DBCA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18" y="888368"/>
            <a:ext cx="1622509" cy="5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0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7B09A-20C7-BD21-D5CE-1FBDFE9D4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" name="Picture 6" descr="A group of men wearing aprons reading a book&#10;&#10;AI-generated content may be incorrect.">
            <a:extLst>
              <a:ext uri="{FF2B5EF4-FFF2-40B4-BE49-F238E27FC236}">
                <a16:creationId xmlns:a16="http://schemas.microsoft.com/office/drawing/2014/main" id="{3606CC27-4BE7-A971-4B2E-958BF8D2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C5333-FEFF-EF07-B19D-E577EC5BF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3C3DCD-85E5-A7B1-8ABC-42EB2229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47" b="3980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F1D69-DA85-2EFB-5E76-0CCEFBA32F86}"/>
              </a:ext>
            </a:extLst>
          </p:cNvPr>
          <p:cNvSpPr txBox="1"/>
          <p:nvPr/>
        </p:nvSpPr>
        <p:spPr>
          <a:xfrm>
            <a:off x="0" y="3279039"/>
            <a:ext cx="121919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LODGE</a:t>
            </a:r>
            <a:r>
              <a:rPr lang="en-US" sz="8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D579"/>
                </a:solidFill>
              </a:rPr>
              <a:t> </a:t>
            </a:r>
            <a:r>
              <a:rPr lang="en-US" sz="8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</a:rPr>
              <a:t>OFFICERS</a:t>
            </a:r>
          </a:p>
          <a:p>
            <a:pPr algn="ctr"/>
            <a:r>
              <a:rPr lang="en-US" sz="4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  <a:t>BUILDING A LODGE TOGETHER</a:t>
            </a:r>
          </a:p>
        </p:txBody>
      </p:sp>
    </p:spTree>
    <p:extLst>
      <p:ext uri="{BB962C8B-B14F-4D97-AF65-F5344CB8AC3E}">
        <p14:creationId xmlns:p14="http://schemas.microsoft.com/office/powerpoint/2010/main" val="66727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1418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354000" y="2416184"/>
            <a:ext cx="5393600" cy="158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endParaRPr dirty="0">
              <a:solidFill>
                <a:schemeClr val="lt1"/>
              </a:solidFill>
            </a:endParaRPr>
          </a:p>
          <a:p>
            <a:pPr>
              <a:buSzPct val="55617"/>
            </a:pPr>
            <a:r>
              <a:rPr lang="en" sz="2636" dirty="0">
                <a:solidFill>
                  <a:schemeClr val="lt1"/>
                </a:solidFill>
              </a:rPr>
              <a:t>Your Opinion Matters</a:t>
            </a:r>
            <a:br>
              <a:rPr lang="en" sz="2667" dirty="0">
                <a:solidFill>
                  <a:schemeClr val="lt1"/>
                </a:solidFill>
              </a:rPr>
            </a:br>
            <a:br>
              <a:rPr lang="en" sz="2667" dirty="0">
                <a:solidFill>
                  <a:schemeClr val="lt1"/>
                </a:solidFill>
              </a:rPr>
            </a:br>
            <a:br>
              <a:rPr lang="en" sz="2667" b="1" dirty="0">
                <a:solidFill>
                  <a:schemeClr val="lt1"/>
                </a:solidFill>
              </a:rPr>
            </a:br>
            <a:r>
              <a:rPr lang="en" sz="4296" b="1" dirty="0">
                <a:solidFill>
                  <a:schemeClr val="lt1"/>
                </a:solidFill>
              </a:rPr>
              <a:t>Fraternal Updates &amp; Reflecting on Strengths from Numbers</a:t>
            </a:r>
            <a:endParaRPr sz="3259" b="1" dirty="0">
              <a:solidFill>
                <a:schemeClr val="lt1"/>
              </a:solidFill>
            </a:endParaRPr>
          </a:p>
        </p:txBody>
      </p:sp>
      <p:sp>
        <p:nvSpPr>
          <p:cNvPr id="276" name="Google Shape;276;p37"/>
          <p:cNvSpPr txBox="1">
            <a:spLocks noGrp="1"/>
          </p:cNvSpPr>
          <p:nvPr>
            <p:ph type="subTitle" idx="1"/>
          </p:nvPr>
        </p:nvSpPr>
        <p:spPr>
          <a:xfrm>
            <a:off x="354000" y="4550233"/>
            <a:ext cx="5393600" cy="1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" sz="2533">
                <a:solidFill>
                  <a:schemeClr val="lt1"/>
                </a:solidFill>
              </a:rPr>
              <a:t>Please complete a 5-Question Survey. This should take less than 3 minutes to complete.</a:t>
            </a:r>
            <a:endParaRPr sz="2533" dirty="0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</a:pPr>
            <a:endParaRPr sz="2533" dirty="0">
              <a:solidFill>
                <a:schemeClr val="lt1"/>
              </a:solidFill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6629367" y="4776100"/>
            <a:ext cx="5074000" cy="956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133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Survey Link: </a:t>
            </a:r>
            <a:r>
              <a:rPr lang="en" sz="20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https://forms.gle/3Sd3kWzBjmYs5xJQ9</a:t>
            </a:r>
            <a:endParaRPr sz="20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8313" y="5958771"/>
            <a:ext cx="2814855" cy="78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3318" y="282134"/>
            <a:ext cx="4268100" cy="42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7" title="qr-code (24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318" y="282134"/>
            <a:ext cx="4268100" cy="42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7C6C3-6F5C-C735-1B62-79100BC3C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EBE4CB7-0EAC-2168-CD37-E80D1C5C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7" y="3108920"/>
            <a:ext cx="2287663" cy="564290"/>
          </a:xfrm>
          <a:prstGeom prst="rect">
            <a:avLst/>
          </a:prstGeom>
        </p:spPr>
      </p:pic>
      <p:pic>
        <p:nvPicPr>
          <p:cNvPr id="11" name="Picture 10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A82FD0A7-5ADC-D105-FB9E-5523FDBF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1" y="3108920"/>
            <a:ext cx="2287979" cy="6401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6D2F93-7013-E9FF-4E0C-D9636A27232C}"/>
              </a:ext>
            </a:extLst>
          </p:cNvPr>
          <p:cNvCxnSpPr/>
          <p:nvPr/>
        </p:nvCxnSpPr>
        <p:spPr>
          <a:xfrm>
            <a:off x="3564343" y="1360098"/>
            <a:ext cx="0" cy="4393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C16FC14-6930-F51A-BB0A-9806B05EF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61" y="2386690"/>
            <a:ext cx="7406148" cy="2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3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F29009-4244-2D55-CF12-CB38FC8E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47" b="3980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1C050-1644-5935-BDA9-D15D2E4AAB8A}"/>
              </a:ext>
            </a:extLst>
          </p:cNvPr>
          <p:cNvSpPr txBox="1"/>
          <p:nvPr/>
        </p:nvSpPr>
        <p:spPr>
          <a:xfrm>
            <a:off x="0" y="3279039"/>
            <a:ext cx="121919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  <a:t>BUILDING A LODGE TOGETHER</a:t>
            </a:r>
          </a:p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</a:rPr>
              <a:t>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127468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D9199-CC66-0D81-76E9-CB18D487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988E62-3C79-A034-88BF-E3E769F30C27}"/>
              </a:ext>
            </a:extLst>
          </p:cNvPr>
          <p:cNvSpPr txBox="1">
            <a:spLocks/>
          </p:cNvSpPr>
          <p:nvPr/>
        </p:nvSpPr>
        <p:spPr>
          <a:xfrm>
            <a:off x="554943" y="185157"/>
            <a:ext cx="9843247" cy="60779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has Freemasonry been transmitted, unimpaired, from generation to generation?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5400" b="1" dirty="0"/>
              <a:t>How will we do it now?</a:t>
            </a:r>
          </a:p>
        </p:txBody>
      </p:sp>
      <p:pic>
        <p:nvPicPr>
          <p:cNvPr id="9" name="Picture 8" descr="A beehive with bees around it&#10;&#10;AI-generated content may be incorrect.">
            <a:extLst>
              <a:ext uri="{FF2B5EF4-FFF2-40B4-BE49-F238E27FC236}">
                <a16:creationId xmlns:a16="http://schemas.microsoft.com/office/drawing/2014/main" id="{BC9DB3CE-20D9-387C-F64D-7B0FC1BE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46" r="-2" b="25203"/>
          <a:stretch/>
        </p:blipFill>
        <p:spPr>
          <a:xfrm>
            <a:off x="8200103" y="2726578"/>
            <a:ext cx="3991897" cy="3991897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39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square and compasses with bees and a beehive&#10;&#10;AI-generated content may be incorrect.">
            <a:extLst>
              <a:ext uri="{FF2B5EF4-FFF2-40B4-BE49-F238E27FC236}">
                <a16:creationId xmlns:a16="http://schemas.microsoft.com/office/drawing/2014/main" id="{7E03A724-853E-F838-987A-AF86F74E7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29" b="105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6C88EA5-9573-CF2F-6A5B-4907D046374C}"/>
              </a:ext>
            </a:extLst>
          </p:cNvPr>
          <p:cNvGrpSpPr/>
          <p:nvPr/>
        </p:nvGrpSpPr>
        <p:grpSpPr>
          <a:xfrm>
            <a:off x="1414129" y="2147777"/>
            <a:ext cx="2296634" cy="1541721"/>
            <a:chOff x="1414129" y="2147777"/>
            <a:chExt cx="2296634" cy="15417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04B5F18-1BA8-23DA-AAC7-136266D00EC3}"/>
                </a:ext>
              </a:extLst>
            </p:cNvPr>
            <p:cNvSpPr/>
            <p:nvPr/>
          </p:nvSpPr>
          <p:spPr>
            <a:xfrm>
              <a:off x="2009553" y="2147777"/>
              <a:ext cx="1701210" cy="1541721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EB3564-101D-5344-1DCB-687B6A4A6D14}"/>
                </a:ext>
              </a:extLst>
            </p:cNvPr>
            <p:cNvSpPr txBox="1"/>
            <p:nvPr/>
          </p:nvSpPr>
          <p:spPr>
            <a:xfrm>
              <a:off x="1414129" y="2564694"/>
              <a:ext cx="435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24DA02-8405-F942-DAD2-D779454F8144}"/>
              </a:ext>
            </a:extLst>
          </p:cNvPr>
          <p:cNvSpPr txBox="1"/>
          <p:nvPr/>
        </p:nvSpPr>
        <p:spPr>
          <a:xfrm>
            <a:off x="1285279" y="3054644"/>
            <a:ext cx="79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3570D-30FE-270E-A46E-A0966CEAF6A5}"/>
              </a:ext>
            </a:extLst>
          </p:cNvPr>
          <p:cNvSpPr txBox="1"/>
          <p:nvPr/>
        </p:nvSpPr>
        <p:spPr>
          <a:xfrm>
            <a:off x="1573619" y="4061637"/>
            <a:ext cx="42756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>NAME, TITLE</a:t>
            </a:r>
          </a:p>
          <a:p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>CORE FUCTION</a:t>
            </a:r>
          </a:p>
          <a:p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>MEANINGFUL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78406-FA1F-6AA0-90FB-E2E7F5D3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quare and compasses with bees and a beehive&#10;&#10;AI-generated content may be incorrect.">
            <a:extLst>
              <a:ext uri="{FF2B5EF4-FFF2-40B4-BE49-F238E27FC236}">
                <a16:creationId xmlns:a16="http://schemas.microsoft.com/office/drawing/2014/main" id="{7F637A39-5189-4304-27D9-0530547B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29" b="105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EEB668-16CF-63E4-B996-E258EFC548DB}"/>
              </a:ext>
            </a:extLst>
          </p:cNvPr>
          <p:cNvGrpSpPr/>
          <p:nvPr/>
        </p:nvGrpSpPr>
        <p:grpSpPr>
          <a:xfrm>
            <a:off x="8474472" y="1190847"/>
            <a:ext cx="1913432" cy="1233376"/>
            <a:chOff x="8431619" y="1190847"/>
            <a:chExt cx="1913432" cy="123337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208AC79-9486-1F80-2268-3AA33D79140C}"/>
                </a:ext>
              </a:extLst>
            </p:cNvPr>
            <p:cNvSpPr/>
            <p:nvPr/>
          </p:nvSpPr>
          <p:spPr>
            <a:xfrm>
              <a:off x="8431619" y="1190847"/>
              <a:ext cx="1244118" cy="1233376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AB2232-F35D-A234-0D5F-CDE7C8A5BAEF}"/>
                </a:ext>
              </a:extLst>
            </p:cNvPr>
            <p:cNvSpPr txBox="1"/>
            <p:nvPr/>
          </p:nvSpPr>
          <p:spPr>
            <a:xfrm>
              <a:off x="9909117" y="1288788"/>
              <a:ext cx="435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677815-2C04-E12C-639A-3C13B83ED0B1}"/>
              </a:ext>
            </a:extLst>
          </p:cNvPr>
          <p:cNvSpPr txBox="1"/>
          <p:nvPr/>
        </p:nvSpPr>
        <p:spPr>
          <a:xfrm>
            <a:off x="9458845" y="1944216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OTHER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OFFICER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078E0-C6FD-59F9-6CCC-74488E1B1EA6}"/>
              </a:ext>
            </a:extLst>
          </p:cNvPr>
          <p:cNvSpPr txBox="1"/>
          <p:nvPr/>
        </p:nvSpPr>
        <p:spPr>
          <a:xfrm>
            <a:off x="7516643" y="3448722"/>
            <a:ext cx="27847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>NAME, TITLE</a:t>
            </a:r>
          </a:p>
          <a:p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>BENEFIT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E548C-7029-2958-8707-E75E8E51B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quare and compasses with bees and a beehive&#10;&#10;AI-generated content may be incorrect.">
            <a:extLst>
              <a:ext uri="{FF2B5EF4-FFF2-40B4-BE49-F238E27FC236}">
                <a16:creationId xmlns:a16="http://schemas.microsoft.com/office/drawing/2014/main" id="{EB12AA2F-EA0B-BBDB-992A-3982D79E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29" b="105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CE7A050-3B45-984F-A55B-F5C078027579}"/>
              </a:ext>
            </a:extLst>
          </p:cNvPr>
          <p:cNvSpPr/>
          <p:nvPr/>
        </p:nvSpPr>
        <p:spPr>
          <a:xfrm>
            <a:off x="1775637" y="4701838"/>
            <a:ext cx="1041991" cy="100784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39B75-675E-0024-B01D-44942311ABBD}"/>
              </a:ext>
            </a:extLst>
          </p:cNvPr>
          <p:cNvSpPr txBox="1"/>
          <p:nvPr/>
        </p:nvSpPr>
        <p:spPr>
          <a:xfrm>
            <a:off x="1265169" y="4851817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0433B-69C6-A8E9-F445-D541DFD5B925}"/>
              </a:ext>
            </a:extLst>
          </p:cNvPr>
          <p:cNvSpPr txBox="1"/>
          <p:nvPr/>
        </p:nvSpPr>
        <p:spPr>
          <a:xfrm>
            <a:off x="1265169" y="5691245"/>
            <a:ext cx="198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SUCCESSOR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E4699-B679-60F6-F7FB-16F2E2BB7227}"/>
              </a:ext>
            </a:extLst>
          </p:cNvPr>
          <p:cNvSpPr txBox="1"/>
          <p:nvPr/>
        </p:nvSpPr>
        <p:spPr>
          <a:xfrm>
            <a:off x="3124519" y="4615157"/>
            <a:ext cx="1465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>NAME</a:t>
            </a:r>
          </a:p>
          <a:p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1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08192-E46C-FCA7-0800-039CC8EAE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quare and compasses with bees and a beehive&#10;&#10;AI-generated content may be incorrect.">
            <a:extLst>
              <a:ext uri="{FF2B5EF4-FFF2-40B4-BE49-F238E27FC236}">
                <a16:creationId xmlns:a16="http://schemas.microsoft.com/office/drawing/2014/main" id="{EB65F494-96F4-73F7-1913-24E8B866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29" b="105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F02320-A490-F228-EEEC-54D134B23D41}"/>
              </a:ext>
            </a:extLst>
          </p:cNvPr>
          <p:cNvSpPr/>
          <p:nvPr/>
        </p:nvSpPr>
        <p:spPr>
          <a:xfrm>
            <a:off x="1775637" y="4701838"/>
            <a:ext cx="1041991" cy="100784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BF333-030B-3B42-6E63-177A914056E0}"/>
              </a:ext>
            </a:extLst>
          </p:cNvPr>
          <p:cNvSpPr txBox="1"/>
          <p:nvPr/>
        </p:nvSpPr>
        <p:spPr>
          <a:xfrm>
            <a:off x="1265169" y="4851817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887E0-2A5B-9D35-F707-9C904D9B0F15}"/>
              </a:ext>
            </a:extLst>
          </p:cNvPr>
          <p:cNvSpPr txBox="1"/>
          <p:nvPr/>
        </p:nvSpPr>
        <p:spPr>
          <a:xfrm>
            <a:off x="1265169" y="5691245"/>
            <a:ext cx="198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SUCCESSOR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8A8613-E688-C143-7F49-AE9ACC67A1DA}"/>
              </a:ext>
            </a:extLst>
          </p:cNvPr>
          <p:cNvGrpSpPr/>
          <p:nvPr/>
        </p:nvGrpSpPr>
        <p:grpSpPr>
          <a:xfrm>
            <a:off x="8474472" y="1190847"/>
            <a:ext cx="2406557" cy="1584366"/>
            <a:chOff x="8474472" y="1190847"/>
            <a:chExt cx="2406557" cy="15843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4A05AE-1121-1DFC-58E9-CD1086ABFC1B}"/>
                </a:ext>
              </a:extLst>
            </p:cNvPr>
            <p:cNvGrpSpPr/>
            <p:nvPr/>
          </p:nvGrpSpPr>
          <p:grpSpPr>
            <a:xfrm>
              <a:off x="8474472" y="1190847"/>
              <a:ext cx="1913432" cy="1233376"/>
              <a:chOff x="8431619" y="1190847"/>
              <a:chExt cx="1913432" cy="123337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8839522-C76E-F0E0-FB6E-86039D7E8608}"/>
                  </a:ext>
                </a:extLst>
              </p:cNvPr>
              <p:cNvSpPr/>
              <p:nvPr/>
            </p:nvSpPr>
            <p:spPr>
              <a:xfrm>
                <a:off x="8431619" y="1190847"/>
                <a:ext cx="1244118" cy="1233376"/>
              </a:xfrm>
              <a:prstGeom prst="ellipse">
                <a:avLst/>
              </a:pr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00CFF7-556F-47AB-41B8-478741EE0F08}"/>
                  </a:ext>
                </a:extLst>
              </p:cNvPr>
              <p:cNvSpPr txBox="1"/>
              <p:nvPr/>
            </p:nvSpPr>
            <p:spPr>
              <a:xfrm>
                <a:off x="9909117" y="1288788"/>
                <a:ext cx="4359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</a:rPr>
                  <a:t>B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0FA19-A17F-6B3F-741F-4A564A919634}"/>
                </a:ext>
              </a:extLst>
            </p:cNvPr>
            <p:cNvSpPr txBox="1"/>
            <p:nvPr/>
          </p:nvSpPr>
          <p:spPr>
            <a:xfrm>
              <a:off x="9458845" y="1944216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OTHER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OFFICER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AA5D89-BCCF-F407-D930-A13AD4726B4E}"/>
              </a:ext>
            </a:extLst>
          </p:cNvPr>
          <p:cNvGrpSpPr/>
          <p:nvPr/>
        </p:nvGrpSpPr>
        <p:grpSpPr>
          <a:xfrm>
            <a:off x="1285279" y="2147777"/>
            <a:ext cx="2425484" cy="1541721"/>
            <a:chOff x="1285279" y="2147777"/>
            <a:chExt cx="2425484" cy="15417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0372A8-F73A-74F4-3010-44437EA75DC2}"/>
                </a:ext>
              </a:extLst>
            </p:cNvPr>
            <p:cNvGrpSpPr/>
            <p:nvPr/>
          </p:nvGrpSpPr>
          <p:grpSpPr>
            <a:xfrm>
              <a:off x="1414129" y="2147777"/>
              <a:ext cx="2296634" cy="1541721"/>
              <a:chOff x="1414129" y="2147777"/>
              <a:chExt cx="2296634" cy="154172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B32EDDD-920C-0489-873A-E2455F6F6F79}"/>
                  </a:ext>
                </a:extLst>
              </p:cNvPr>
              <p:cNvSpPr/>
              <p:nvPr/>
            </p:nvSpPr>
            <p:spPr>
              <a:xfrm>
                <a:off x="2009553" y="2147777"/>
                <a:ext cx="1701210" cy="1541721"/>
              </a:xfrm>
              <a:prstGeom prst="ellipse">
                <a:avLst/>
              </a:pr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52340F-34C8-F1A0-2237-E07584487D8B}"/>
                  </a:ext>
                </a:extLst>
              </p:cNvPr>
              <p:cNvSpPr txBox="1"/>
              <p:nvPr/>
            </p:nvSpPr>
            <p:spPr>
              <a:xfrm>
                <a:off x="1414129" y="2564694"/>
                <a:ext cx="4359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B35C8F-48CD-8E96-71E8-E097F5648BDC}"/>
                </a:ext>
              </a:extLst>
            </p:cNvPr>
            <p:cNvSpPr txBox="1"/>
            <p:nvPr/>
          </p:nvSpPr>
          <p:spPr>
            <a:xfrm>
              <a:off x="1285279" y="3054644"/>
              <a:ext cx="7999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53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69AC5-0004-60B8-F1F6-B4157DFA5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B7CE4-A7DD-68B3-36A1-AF13C230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 dirty="0"/>
              <a:t>BEEHIVE IMPERATIVES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48A00-9A1B-CF7F-AE87-B19B19AE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342900" marR="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Show up!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Prioritize!</a:t>
            </a:r>
          </a:p>
          <a:p>
            <a:pPr marL="800100" lvl="1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kern="0" dirty="0">
                <a:ea typeface="Aptos" panose="020B0004020202020204" pitchFamily="34" charset="0"/>
                <a:cs typeface="Times New Roman" panose="02020603050405020304" pitchFamily="18" charset="0"/>
              </a:rPr>
              <a:t>Culture</a:t>
            </a:r>
          </a:p>
          <a:p>
            <a:pPr marL="800100" lvl="1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Effectiveness</a:t>
            </a:r>
          </a:p>
          <a:p>
            <a:pPr marL="800100" lvl="1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kern="0" dirty="0">
                <a:ea typeface="Aptos" panose="020B0004020202020204" pitchFamily="34" charset="0"/>
                <a:cs typeface="Times New Roman" panose="02020603050405020304" pitchFamily="18" charset="0"/>
              </a:rPr>
              <a:t>Succession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Be the example!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eehive with bees around it&#10;&#10;AI-generated content may be incorrect.">
            <a:extLst>
              <a:ext uri="{FF2B5EF4-FFF2-40B4-BE49-F238E27FC236}">
                <a16:creationId xmlns:a16="http://schemas.microsoft.com/office/drawing/2014/main" id="{0D150063-E514-C491-5987-DA1080C3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5" r="2" b="2019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8E9984-9739-7ED9-56FC-92BE33D3A6D1}"/>
              </a:ext>
            </a:extLst>
          </p:cNvPr>
          <p:cNvSpPr/>
          <p:nvPr/>
        </p:nvSpPr>
        <p:spPr>
          <a:xfrm>
            <a:off x="2974441" y="2172430"/>
            <a:ext cx="39677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9452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CONSISTENCY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9B3EF-BE8A-FFCE-8D24-BA229DBBEE60}"/>
              </a:ext>
            </a:extLst>
          </p:cNvPr>
          <p:cNvSpPr/>
          <p:nvPr/>
        </p:nvSpPr>
        <p:spPr>
          <a:xfrm>
            <a:off x="3148010" y="2897669"/>
            <a:ext cx="23695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9452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CC8C1-B8DA-C15A-B584-F36E8F3B8E51}"/>
              </a:ext>
            </a:extLst>
          </p:cNvPr>
          <p:cNvSpPr/>
          <p:nvPr/>
        </p:nvSpPr>
        <p:spPr>
          <a:xfrm>
            <a:off x="4332789" y="5326106"/>
            <a:ext cx="16098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9452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21286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BCD02-B79B-C4C9-491F-F5CF3EC7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641B46B-B03C-A465-D533-64F18891AB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5200">
              <a:alpha val="1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6BA18E-4E4A-6EDA-3D41-76FA696509C8}"/>
              </a:ext>
            </a:extLst>
          </p:cNvPr>
          <p:cNvGrpSpPr/>
          <p:nvPr/>
        </p:nvGrpSpPr>
        <p:grpSpPr>
          <a:xfrm>
            <a:off x="4880642" y="239522"/>
            <a:ext cx="2332738" cy="2235547"/>
            <a:chOff x="3545928" y="-266152"/>
            <a:chExt cx="2522043" cy="252204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F5B3BE4-225A-7EFA-16C8-E10CC2F2B6EC}"/>
                </a:ext>
              </a:extLst>
            </p:cNvPr>
            <p:cNvSpPr/>
            <p:nvPr/>
          </p:nvSpPr>
          <p:spPr>
            <a:xfrm>
              <a:off x="3545928" y="-266152"/>
              <a:ext cx="2522043" cy="252204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1073935"/>
                <a:satOff val="-3082"/>
                <a:lumOff val="-4935"/>
                <a:alphaOff val="0"/>
              </a:schemeClr>
            </a:fillRef>
            <a:effectRef idx="0">
              <a:schemeClr val="accent2">
                <a:alpha val="50000"/>
                <a:hueOff val="1073935"/>
                <a:satOff val="-3082"/>
                <a:lumOff val="-4935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4A34D49F-5703-63D8-B2DA-8C4ABC783EB5}"/>
                </a:ext>
              </a:extLst>
            </p:cNvPr>
            <p:cNvSpPr txBox="1"/>
            <p:nvPr/>
          </p:nvSpPr>
          <p:spPr>
            <a:xfrm>
              <a:off x="3634733" y="103193"/>
              <a:ext cx="2309861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>
                  <a:latin typeface="Avenir Black" panose="02000503020000020003" pitchFamily="2" charset="0"/>
                </a:rPr>
                <a:t>EDUCATION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latin typeface="Avenir Next Condensed" panose="020B0506020202020204" pitchFamily="34" charset="0"/>
                </a:rPr>
                <a:t>Senior Warden</a:t>
              </a:r>
              <a:endParaRPr lang="en-US" i="0" kern="1200" dirty="0">
                <a:latin typeface="Avenir Next Condensed" panose="020B0506020202020204" pitchFamily="34" charset="0"/>
              </a:endParaRP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Candidates - Coaches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Programming – Junior 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Deacon</a:t>
              </a:r>
              <a:endParaRPr lang="en-US" sz="1400" kern="1200" dirty="0">
                <a:latin typeface="Avenir Next Condensed" panose="020B0506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4E03E-6743-C3FA-5E51-D3620C216709}"/>
              </a:ext>
            </a:extLst>
          </p:cNvPr>
          <p:cNvGrpSpPr/>
          <p:nvPr/>
        </p:nvGrpSpPr>
        <p:grpSpPr>
          <a:xfrm>
            <a:off x="6827552" y="1309946"/>
            <a:ext cx="2431628" cy="2330245"/>
            <a:chOff x="5853526" y="1009243"/>
            <a:chExt cx="2522043" cy="252204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74CF1EF-783B-B4A5-24E8-1530A0CF7CF1}"/>
                </a:ext>
              </a:extLst>
            </p:cNvPr>
            <p:cNvSpPr/>
            <p:nvPr/>
          </p:nvSpPr>
          <p:spPr>
            <a:xfrm>
              <a:off x="5853526" y="1009243"/>
              <a:ext cx="2522043" cy="252204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2147871"/>
                <a:satOff val="-6164"/>
                <a:lumOff val="-9870"/>
                <a:alphaOff val="0"/>
              </a:schemeClr>
            </a:fillRef>
            <a:effectRef idx="0">
              <a:schemeClr val="accent2">
                <a:alpha val="50000"/>
                <a:hueOff val="2147871"/>
                <a:satOff val="-6164"/>
                <a:lumOff val="-987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8AA8B914-03C7-37C0-6A11-994354C34BB7}"/>
                </a:ext>
              </a:extLst>
            </p:cNvPr>
            <p:cNvSpPr txBox="1"/>
            <p:nvPr/>
          </p:nvSpPr>
          <p:spPr>
            <a:xfrm>
              <a:off x="5959160" y="1378588"/>
              <a:ext cx="2263135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2000" b="1" i="0" kern="1200" dirty="0">
                  <a:latin typeface="Avenir Black" panose="02000503020000020003" pitchFamily="2" charset="0"/>
                </a:rPr>
                <a:t>MEMBERSHIP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dirty="0">
                  <a:latin typeface="Avenir Next Condensed" panose="020B0506020202020204" pitchFamily="34" charset="0"/>
                </a:rPr>
                <a:t>Junior Warden</a:t>
              </a:r>
              <a:endParaRPr lang="en-US" i="0" kern="1200" dirty="0">
                <a:latin typeface="Avenir Next Condensed" panose="020B0506020202020204" pitchFamily="34" charset="0"/>
              </a:endParaRP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Welcome Committee - Marshal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i="0" kern="1200" dirty="0">
                  <a:latin typeface="Avenir Next Condensed" panose="020B0506020202020204" pitchFamily="34" charset="0"/>
                </a:rPr>
                <a:t>Prospects – Senior Deacon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Member Engagement - Chaplain</a:t>
              </a:r>
              <a:endParaRPr lang="en-US" sz="1400" i="0" kern="1200" dirty="0">
                <a:latin typeface="Avenir Next Condensed" panose="020B0506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9C0EDA-A6BF-C01C-2BFF-42515205E567}"/>
              </a:ext>
            </a:extLst>
          </p:cNvPr>
          <p:cNvGrpSpPr/>
          <p:nvPr/>
        </p:nvGrpSpPr>
        <p:grpSpPr>
          <a:xfrm>
            <a:off x="2982621" y="1450077"/>
            <a:ext cx="2332738" cy="2240694"/>
            <a:chOff x="1303177" y="1028700"/>
            <a:chExt cx="2522043" cy="25220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417BE4-4B84-6499-F25D-2AA7FEA375C4}"/>
                </a:ext>
              </a:extLst>
            </p:cNvPr>
            <p:cNvSpPr/>
            <p:nvPr/>
          </p:nvSpPr>
          <p:spPr>
            <a:xfrm>
              <a:off x="1303177" y="1028700"/>
              <a:ext cx="2522043" cy="2522043"/>
            </a:xfrm>
            <a:prstGeom prst="ellipse">
              <a:avLst/>
            </a:prstGeom>
            <a:solidFill>
              <a:srgbClr val="945200">
                <a:alpha val="36078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alpha val="50000"/>
                <a:hueOff val="6443612"/>
                <a:satOff val="-18493"/>
                <a:lumOff val="-2960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82B6F422-24C5-EFB8-8D5E-01E63AB9A437}"/>
                </a:ext>
              </a:extLst>
            </p:cNvPr>
            <p:cNvSpPr txBox="1"/>
            <p:nvPr/>
          </p:nvSpPr>
          <p:spPr>
            <a:xfrm>
              <a:off x="1409105" y="1637173"/>
              <a:ext cx="2272031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2000" b="1" i="0" kern="1200" dirty="0">
                  <a:latin typeface="Avenir Black" panose="02000503020000020003" pitchFamily="2" charset="0"/>
                </a:rPr>
                <a:t>RITUAL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endParaRPr lang="en-US" sz="400" b="1" i="0" kern="1200" dirty="0">
                <a:latin typeface="Avenir Black" panose="02000503020000020003" pitchFamily="2" charset="0"/>
              </a:endParaRP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dirty="0">
                  <a:latin typeface="Avenir Next Condensed" panose="020B0506020202020204" pitchFamily="34" charset="0"/>
                </a:rPr>
                <a:t>Officer’s Coach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Degrees &amp; Ceremonies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i="0" kern="1200" dirty="0">
                  <a:latin typeface="Avenir Next Condensed" panose="020B0506020202020204" pitchFamily="34" charset="0"/>
                </a:rPr>
                <a:t>Officer Qualifi</a:t>
              </a:r>
              <a:r>
                <a:rPr lang="en-US" sz="1400" dirty="0">
                  <a:latin typeface="Avenir Next Condensed" panose="020B0506020202020204" pitchFamily="34" charset="0"/>
                </a:rPr>
                <a:t>cations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Regalia/Paraphernalia - Tiler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i="0" kern="1200" dirty="0">
                  <a:latin typeface="Avenir Next Condensed" panose="020B0506020202020204" pitchFamily="34" charset="0"/>
                </a:rPr>
                <a:t>Music - Organist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i="1" kern="1200" dirty="0">
                <a:latin typeface="Avenir Book" panose="02000503020000020003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CA0AB1-FD88-CEAA-2799-50BD94F8A14F}"/>
              </a:ext>
            </a:extLst>
          </p:cNvPr>
          <p:cNvGrpSpPr/>
          <p:nvPr/>
        </p:nvGrpSpPr>
        <p:grpSpPr>
          <a:xfrm>
            <a:off x="2894926" y="3624447"/>
            <a:ext cx="2346759" cy="2241188"/>
            <a:chOff x="1303177" y="3618406"/>
            <a:chExt cx="2522043" cy="252204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C0061F-D336-D8A5-ECA3-55BD19513D78}"/>
                </a:ext>
              </a:extLst>
            </p:cNvPr>
            <p:cNvSpPr/>
            <p:nvPr/>
          </p:nvSpPr>
          <p:spPr>
            <a:xfrm>
              <a:off x="1303177" y="3618406"/>
              <a:ext cx="2522043" cy="2522043"/>
            </a:xfrm>
            <a:prstGeom prst="ellipse">
              <a:avLst/>
            </a:prstGeom>
            <a:solidFill>
              <a:srgbClr val="945200">
                <a:alpha val="7098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alpha val="50000"/>
                <a:hueOff val="5369677"/>
                <a:satOff val="-15411"/>
                <a:lumOff val="-24674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EF11574C-65C3-889C-BB56-A72EE368E9EF}"/>
                </a:ext>
              </a:extLst>
            </p:cNvPr>
            <p:cNvSpPr txBox="1"/>
            <p:nvPr/>
          </p:nvSpPr>
          <p:spPr>
            <a:xfrm>
              <a:off x="1672522" y="3987751"/>
              <a:ext cx="1783353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2000" b="1" i="0" kern="1200" dirty="0">
                  <a:latin typeface="Avenir Black" panose="02000503020000020003" pitchFamily="2" charset="0"/>
                </a:rPr>
                <a:t>SOCIAL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endParaRPr lang="en-US" sz="400" b="1" dirty="0">
                <a:latin typeface="Avenir Next Condensed" panose="020B0506020202020204" pitchFamily="34" charset="0"/>
              </a:endParaRP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dirty="0">
                  <a:latin typeface="Avenir Next Condensed" panose="020B0506020202020204" pitchFamily="34" charset="0"/>
                </a:rPr>
                <a:t>Stewards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Dinners and Parties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kern="1200" dirty="0">
                  <a:latin typeface="Avenir Next Condensed" panose="020B0506020202020204" pitchFamily="34" charset="0"/>
                </a:rPr>
                <a:t>Outings</a:t>
              </a:r>
              <a:r>
                <a:rPr lang="en-US" sz="1400" dirty="0">
                  <a:latin typeface="Avenir Next Condensed" panose="020B0506020202020204" pitchFamily="34" charset="0"/>
                </a:rPr>
                <a:t> &amp; Gatherings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kern="1200" dirty="0">
                  <a:latin typeface="Avenir Next Condensed" panose="020B0506020202020204" pitchFamily="34" charset="0"/>
                </a:rPr>
                <a:t>Family Engagement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BC340D-0E5C-4817-CA45-6E30253EA264}"/>
              </a:ext>
            </a:extLst>
          </p:cNvPr>
          <p:cNvGrpSpPr/>
          <p:nvPr/>
        </p:nvGrpSpPr>
        <p:grpSpPr>
          <a:xfrm>
            <a:off x="4913336" y="4583001"/>
            <a:ext cx="2431628" cy="2241187"/>
            <a:chOff x="3492470" y="4913259"/>
            <a:chExt cx="2628958" cy="252204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85105AB-A32C-E30B-986A-29E690354FED}"/>
                </a:ext>
              </a:extLst>
            </p:cNvPr>
            <p:cNvSpPr/>
            <p:nvPr/>
          </p:nvSpPr>
          <p:spPr>
            <a:xfrm>
              <a:off x="3545928" y="4913259"/>
              <a:ext cx="2522043" cy="2522043"/>
            </a:xfrm>
            <a:prstGeom prst="ellipse">
              <a:avLst/>
            </a:prstGeom>
            <a:solidFill>
              <a:srgbClr val="3B7D23">
                <a:alpha val="67843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alpha val="50000"/>
                <a:hueOff val="4295742"/>
                <a:satOff val="-12329"/>
                <a:lumOff val="-1973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7C9EB029-E372-AC82-15BC-D10A9BA3699B}"/>
                </a:ext>
              </a:extLst>
            </p:cNvPr>
            <p:cNvSpPr txBox="1"/>
            <p:nvPr/>
          </p:nvSpPr>
          <p:spPr>
            <a:xfrm>
              <a:off x="3492470" y="6104346"/>
              <a:ext cx="2628958" cy="973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950" b="1" i="0" kern="1200" dirty="0">
                  <a:latin typeface="Avenir Black" panose="02000503020000020003" pitchFamily="2" charset="0"/>
                </a:rPr>
                <a:t>ADMINISTRATION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endParaRPr lang="en-US" sz="400" b="1" i="0" kern="1200" dirty="0">
                <a:latin typeface="Avenir Next Condensed" panose="020B0506020202020204" pitchFamily="34" charset="0"/>
              </a:endParaRP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i="0" kern="1200" dirty="0">
                  <a:latin typeface="Avenir Next Condensed" panose="020B0506020202020204" pitchFamily="34" charset="0"/>
                </a:rPr>
                <a:t>Secretary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i="0" kern="1200" dirty="0">
                  <a:latin typeface="Avenir Next Condensed" panose="020B0506020202020204" pitchFamily="34" charset="0"/>
                </a:rPr>
                <a:t>Records/Documents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Required Filings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i="0" kern="1200" dirty="0">
                  <a:latin typeface="Avenir Next Condensed" panose="020B0506020202020204" pitchFamily="34" charset="0"/>
                </a:rPr>
                <a:t>Minutes/Bylaws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Dues</a:t>
              </a:r>
              <a:endParaRPr lang="en-US" sz="1400" i="0" kern="1200" dirty="0">
                <a:latin typeface="Avenir Next Condensed" panose="020B050602020202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i="1" kern="1200" dirty="0">
                <a:latin typeface="Avenir Book" panose="02000503020000020003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4C8743-AFB2-F403-FB25-A64766E6ED4B}"/>
              </a:ext>
            </a:extLst>
          </p:cNvPr>
          <p:cNvGrpSpPr/>
          <p:nvPr/>
        </p:nvGrpSpPr>
        <p:grpSpPr>
          <a:xfrm>
            <a:off x="6929398" y="3530195"/>
            <a:ext cx="2332739" cy="2274999"/>
            <a:chOff x="5788679" y="3618406"/>
            <a:chExt cx="2522043" cy="252204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D0A4A70-04C4-738B-FF0E-95462677B14E}"/>
                </a:ext>
              </a:extLst>
            </p:cNvPr>
            <p:cNvSpPr/>
            <p:nvPr/>
          </p:nvSpPr>
          <p:spPr>
            <a:xfrm>
              <a:off x="5788679" y="3618406"/>
              <a:ext cx="2522043" cy="252204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3221806"/>
                <a:satOff val="-9246"/>
                <a:lumOff val="-14805"/>
                <a:alphaOff val="0"/>
              </a:schemeClr>
            </a:fillRef>
            <a:effectRef idx="0">
              <a:schemeClr val="accent2">
                <a:alpha val="50000"/>
                <a:hueOff val="3221806"/>
                <a:satOff val="-9246"/>
                <a:lumOff val="-14805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B3DE5475-8577-3429-6A3C-6F253571F27F}"/>
                </a:ext>
              </a:extLst>
            </p:cNvPr>
            <p:cNvSpPr txBox="1"/>
            <p:nvPr/>
          </p:nvSpPr>
          <p:spPr>
            <a:xfrm>
              <a:off x="6158024" y="3987751"/>
              <a:ext cx="1783353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2000" b="1" i="0" kern="1200" dirty="0">
                  <a:latin typeface="Avenir Black" panose="02000503020000020003" pitchFamily="2" charset="0"/>
                </a:rPr>
                <a:t>FINANCE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 dirty="0">
                <a:latin typeface="Avenir Next Condensed" panose="020B0506020202020204" pitchFamily="34" charset="0"/>
              </a:endParaRP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dirty="0">
                  <a:latin typeface="Avenir Next Condensed" panose="020B0506020202020204" pitchFamily="34" charset="0"/>
                </a:rPr>
                <a:t>Treasurer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Financial Accounts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kern="1200" dirty="0">
                  <a:latin typeface="Avenir Next Condensed" panose="020B0506020202020204" pitchFamily="34" charset="0"/>
                </a:rPr>
                <a:t>Budget/Forecasting</a:t>
              </a:r>
            </a:p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Insurance</a:t>
              </a:r>
              <a:endParaRPr lang="en-US" sz="1400" kern="1200" dirty="0">
                <a:latin typeface="Avenir Next Condensed" panose="020B0506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61B506-B098-2973-4E8D-2DE123721E0E}"/>
              </a:ext>
            </a:extLst>
          </p:cNvPr>
          <p:cNvGrpSpPr/>
          <p:nvPr/>
        </p:nvGrpSpPr>
        <p:grpSpPr>
          <a:xfrm>
            <a:off x="4677170" y="2239788"/>
            <a:ext cx="2837659" cy="2719952"/>
            <a:chOff x="3305868" y="2055458"/>
            <a:chExt cx="3002162" cy="305823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6F79249-23F5-43C5-9B46-F54B3D6ED66D}"/>
                </a:ext>
              </a:extLst>
            </p:cNvPr>
            <p:cNvSpPr/>
            <p:nvPr/>
          </p:nvSpPr>
          <p:spPr>
            <a:xfrm>
              <a:off x="3305868" y="2055458"/>
              <a:ext cx="3002162" cy="3058233"/>
            </a:xfrm>
            <a:prstGeom prst="ellipse">
              <a:avLst/>
            </a:prstGeom>
            <a:solidFill>
              <a:schemeClr val="tx2">
                <a:lumMod val="90000"/>
                <a:lumOff val="10000"/>
                <a:alpha val="34902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20C8F885-ECA4-7CF8-DB26-150E0339D911}"/>
                </a:ext>
              </a:extLst>
            </p:cNvPr>
            <p:cNvSpPr txBox="1"/>
            <p:nvPr/>
          </p:nvSpPr>
          <p:spPr>
            <a:xfrm>
              <a:off x="3745523" y="2592106"/>
              <a:ext cx="2122850" cy="2162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n-US" sz="2000" b="1" i="0" kern="1200" dirty="0">
                  <a:latin typeface="Avenir Black" panose="02000503020000020003" pitchFamily="2" charset="0"/>
                </a:rPr>
                <a:t>EXECUTIVE</a:t>
              </a:r>
            </a:p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n-US" dirty="0">
                  <a:latin typeface="Avenir Next Condensed" panose="020B0506020202020204" pitchFamily="34" charset="0"/>
                </a:rPr>
                <a:t>Master</a:t>
              </a:r>
              <a:endParaRPr lang="en-US" i="0" kern="1200" dirty="0">
                <a:latin typeface="Avenir Next Condensed" panose="020B0506020202020204" pitchFamily="34" charset="0"/>
              </a:endParaRPr>
            </a:p>
            <a:p>
              <a:pPr marL="0" lvl="0" indent="0" algn="ctr" defTabSz="800100">
                <a:spcBef>
                  <a:spcPct val="0"/>
                </a:spcBef>
                <a:buNone/>
              </a:pPr>
              <a:endParaRPr lang="en-US" sz="400" b="1" dirty="0">
                <a:latin typeface="Avenir Next Condensed" panose="020B0506020202020204" pitchFamily="34" charset="0"/>
              </a:endParaRPr>
            </a:p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Oversight</a:t>
              </a:r>
            </a:p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Planning &amp; Delegation</a:t>
              </a:r>
            </a:p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Charity – w/Wardens</a:t>
              </a:r>
            </a:p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n-US" sz="1400" dirty="0">
                  <a:latin typeface="Avenir Next Condensed" panose="020B0506020202020204" pitchFamily="34" charset="0"/>
                </a:rPr>
                <a:t>Hall Association – w/Senior Warden</a:t>
              </a:r>
            </a:p>
            <a:p>
              <a:pPr marL="0" lvl="0" indent="0" algn="ctr" defTabSz="800100">
                <a:spcBef>
                  <a:spcPct val="0"/>
                </a:spcBef>
                <a:buNone/>
              </a:pPr>
              <a:endParaRPr lang="en-US" sz="1050" i="1" kern="1200" dirty="0">
                <a:latin typeface="Avenir Book" panose="02000503020000020003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208F387-62E6-DAF1-6B93-86D78EDDA43E}"/>
              </a:ext>
            </a:extLst>
          </p:cNvPr>
          <p:cNvSpPr txBox="1"/>
          <p:nvPr/>
        </p:nvSpPr>
        <p:spPr>
          <a:xfrm>
            <a:off x="132058" y="1651203"/>
            <a:ext cx="28376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Review this tool with all officers</a:t>
            </a:r>
          </a:p>
          <a:p>
            <a:pPr marL="342900" indent="-342900">
              <a:buAutoNum type="arabicPeriod"/>
            </a:pPr>
            <a:r>
              <a:rPr lang="en-US" sz="2800" b="1" dirty="0"/>
              <a:t>Have a conversation with your successor</a:t>
            </a:r>
          </a:p>
          <a:p>
            <a:pPr marL="342900" indent="-342900">
              <a:buAutoNum type="arabicPeriod"/>
            </a:pPr>
            <a:r>
              <a:rPr lang="en-US" sz="2800" b="1" dirty="0"/>
              <a:t>Learn and grow.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44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237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Aptos Display</vt:lpstr>
      <vt:lpstr>Arial</vt:lpstr>
      <vt:lpstr>Avenir Black</vt:lpstr>
      <vt:lpstr>Avenir Book</vt:lpstr>
      <vt:lpstr>Avenir Next Condensed</vt:lpstr>
      <vt:lpstr>Lato</vt:lpstr>
      <vt:lpstr>Lato Light</vt:lpstr>
      <vt:lpstr>Roboto</vt:lpstr>
      <vt:lpstr>Times New Roman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BEEHIVE IMPERATIVES</vt:lpstr>
      <vt:lpstr>PowerPoint Presentation</vt:lpstr>
      <vt:lpstr>PowerPoint Presentation</vt:lpstr>
      <vt:lpstr>PowerPoint Presentation</vt:lpstr>
      <vt:lpstr> Your Opinion Matters   Fraternal Updates &amp; Reflecting on Strengths from Numbers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Allan Casalou</dc:creator>
  <cp:lastModifiedBy>Andrew Uehling</cp:lastModifiedBy>
  <cp:revision>11</cp:revision>
  <dcterms:created xsi:type="dcterms:W3CDTF">2025-04-03T15:52:52Z</dcterms:created>
  <dcterms:modified xsi:type="dcterms:W3CDTF">2025-04-10T00:39:47Z</dcterms:modified>
</cp:coreProperties>
</file>