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60" r:id="rId2"/>
    <p:sldId id="265" r:id="rId3"/>
    <p:sldId id="327" r:id="rId4"/>
    <p:sldId id="389" r:id="rId5"/>
    <p:sldId id="390" r:id="rId6"/>
    <p:sldId id="387" r:id="rId7"/>
    <p:sldId id="369" r:id="rId8"/>
    <p:sldId id="284" r:id="rId9"/>
    <p:sldId id="406" r:id="rId10"/>
    <p:sldId id="405" r:id="rId11"/>
    <p:sldId id="402" r:id="rId12"/>
    <p:sldId id="403" r:id="rId13"/>
    <p:sldId id="404" r:id="rId14"/>
    <p:sldId id="411" r:id="rId15"/>
    <p:sldId id="410" r:id="rId16"/>
    <p:sldId id="409" r:id="rId17"/>
    <p:sldId id="408" r:id="rId18"/>
    <p:sldId id="407" r:id="rId19"/>
    <p:sldId id="663" r:id="rId20"/>
    <p:sldId id="662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12" autoAdjust="0"/>
  </p:normalViewPr>
  <p:slideViewPr>
    <p:cSldViewPr snapToGrid="0" snapToObjects="1">
      <p:cViewPr varScale="1">
        <p:scale>
          <a:sx n="67" d="100"/>
          <a:sy n="67" d="100"/>
        </p:scale>
        <p:origin x="55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97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/>
          <a:lstStyle>
            <a:lvl1pPr algn="r">
              <a:defRPr sz="1200"/>
            </a:lvl1pPr>
          </a:lstStyle>
          <a:p>
            <a:fld id="{110DE681-B089-4E8A-B210-02A6A3BD3C1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 anchor="b"/>
          <a:lstStyle>
            <a:lvl1pPr algn="r">
              <a:defRPr sz="1200"/>
            </a:lvl1pPr>
          </a:lstStyle>
          <a:p>
            <a:fld id="{9EA9413E-CA90-454D-B94D-ECDF26BE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91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/>
          <a:lstStyle>
            <a:lvl1pPr algn="r">
              <a:defRPr sz="1200"/>
            </a:lvl1pPr>
          </a:lstStyle>
          <a:p>
            <a:fld id="{596BCDB6-088A-40B9-A9CB-15D67B322EF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2" rIns="96607" bIns="48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07" tIns="48302" rIns="96607" bIns="483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07" tIns="48302" rIns="96607" bIns="48302" rtlCol="0" anchor="b"/>
          <a:lstStyle>
            <a:lvl1pPr algn="r">
              <a:defRPr sz="1200"/>
            </a:lvl1pPr>
          </a:lstStyle>
          <a:p>
            <a:fld id="{0D7194A8-1AF6-4839-A8FA-38C4DBCA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181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57C11B-1B64-454B-B6DC-1CED03968B8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A0593773-686C-49B2-BBEA-9428B80C8AF1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2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460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A3FD9D-7ED0-375E-5D26-4BE4BDEB8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6A888-6802-A22D-629A-6A151B47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A98D2D0-3BD9-A164-31CF-F444A3960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4B10C8-947D-417E-9BAB-C674F4405F8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4B6499E4-24BE-635D-8598-12B0FC86DF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17B78D1F-3D88-48C1-B945-9DC98BFE7324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11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Rectangle 1">
            <a:extLst>
              <a:ext uri="{FF2B5EF4-FFF2-40B4-BE49-F238E27FC236}">
                <a16:creationId xmlns:a16="http://schemas.microsoft.com/office/drawing/2014/main" id="{F4904D53-E731-88B0-4EA1-CBAA2CDA6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94F216A3-FEBA-64FE-F623-FC595E72D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BFF8A-37B8-9726-6E4B-FDC11B39F3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AB3E0-DACE-F7FE-6EAE-E2B75632B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80CA27F-5447-ADF1-3B59-F261A6F1C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0F28F6-DB12-4088-A73F-D8B9643C4B5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AA60660F-9B71-152E-D278-1CA914B968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CAFE4F98-7D3F-49F4-A972-F2288B19EE90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12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DE743089-0756-E25D-3F4C-D42C09C19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B4D910BA-8B2D-B283-1224-DFE8431F2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E1E978-20E3-4AAC-02E0-FB805B2A1E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770C6-DDB7-1076-020F-1B9BE94D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D16ED8E-9A17-F5EC-DF64-911B8C57F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DED474-5AE5-4B5F-85CB-6F4A4BF5555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B819FC30-EDE5-F048-7B42-E5432770C1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8C7C1493-E5D3-4045-8B2A-CEA5950FAA8F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13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6" name="Rectangle 1">
            <a:extLst>
              <a:ext uri="{FF2B5EF4-FFF2-40B4-BE49-F238E27FC236}">
                <a16:creationId xmlns:a16="http://schemas.microsoft.com/office/drawing/2014/main" id="{356EEE15-F701-7897-9F35-3AFBE2CFB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F7765044-AED8-F630-A0BB-F951DB20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0C6D43-563F-1679-BA0A-3184648ADF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0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A96D4-6E4F-71EA-DC1D-EA022B91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4C7C3B0-2D78-7EF6-8100-CC65F2F43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9B953-03AF-4828-BF69-8249CB3776E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6C58F98F-4EB8-0262-C958-A6B774C1B3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331F4FDE-A7AB-4700-A2B0-D0B094CF03C8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14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6" name="Rectangle 1">
            <a:extLst>
              <a:ext uri="{FF2B5EF4-FFF2-40B4-BE49-F238E27FC236}">
                <a16:creationId xmlns:a16="http://schemas.microsoft.com/office/drawing/2014/main" id="{E949EEE6-1CF1-03A5-E9C1-C25759A7F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617FB265-82F9-FAB4-2E90-9B72C5465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2C090A-CFCC-B78F-BF82-20328791AF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1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83360-702C-5FAC-846B-B8D4B4E77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41B7A98-1BF3-A904-31BC-231CCAF05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233940-3524-4BE3-B4F0-892B6191BE2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2CF6CF5-1CC8-5FE1-2F0C-0C54EC85E9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9C9EDFB4-C904-4CFE-9C01-51532251BDE8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15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8B01A1CA-1B0C-14BD-DBF4-5468A2BE6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B6CE98DE-0759-150B-BB54-EFE032D8A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2749F-2902-7D70-4508-75724531FC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3CEBE-9177-35D3-B44B-255915F5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61516B6-2A9C-0924-1671-82CD8D0BA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103149-ACDF-4DF0-BFB5-952ABDB9636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9267A16D-7F84-38B9-11F0-4BE2386338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2026ED76-3C4C-4652-B581-AB7DB2BC0E5B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16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771D39E0-7E5E-2B7E-8A64-75CD20BCD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2B5FCD24-02FE-AFA9-9403-54C33A237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0184A5-3027-40B3-8079-8ABAB5EDDA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1E060-4073-8D88-F8EF-96A6C224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2EB2834-8001-2717-2752-C0E5B7E1E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D8C88-3078-4CAB-96D0-BFA31E5EEB9F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05E831A-4A8F-DE1D-31D7-34CC168C96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SzPct val="45000"/>
            </a:pPr>
            <a:fld id="{FD2EE908-FC4C-40AA-B968-F9247C9BB83A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45000"/>
              </a:pPr>
              <a:t>17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Rectangle 1">
            <a:extLst>
              <a:ext uri="{FF2B5EF4-FFF2-40B4-BE49-F238E27FC236}">
                <a16:creationId xmlns:a16="http://schemas.microsoft.com/office/drawing/2014/main" id="{4861633C-868F-B132-211C-10AB8C16D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3016F753-0A81-B4E8-9232-2B840ED8C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0CDF09-F1DD-7ADF-4794-AF2016833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32E4E-74BA-D8D8-D1D9-4027047C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BE34624-969D-B2EC-2AB9-2B64940BF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E5719A-CA4F-4FC4-991D-CA7310B03A2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2B2CE4AF-BF0E-5EF3-FCA2-E29C672B02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630FD72C-ABA6-4163-9D10-E9C648C6449E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18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Rectangle 1">
            <a:extLst>
              <a:ext uri="{FF2B5EF4-FFF2-40B4-BE49-F238E27FC236}">
                <a16:creationId xmlns:a16="http://schemas.microsoft.com/office/drawing/2014/main" id="{055398F1-860C-FE1E-16E0-3BAED3EF8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5FE66642-0EC3-24CF-F65C-F7D3D8267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E5F42-5373-B99D-FDB9-9BD93B36C4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658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4658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4658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4658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4658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479322-D563-4308-9FDC-56F5B6A0C6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FB506-8E72-11A9-D708-311D6E5D8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00">
              <a:defRPr>
                <a:solidFill>
                  <a:schemeClr val="tx1"/>
                </a:solidFill>
                <a:latin typeface="Arial" charset="0"/>
              </a:defRPr>
            </a:lvl1pPr>
            <a:lvl2pPr marL="770465" indent="-296205" defTabSz="963500">
              <a:defRPr>
                <a:solidFill>
                  <a:schemeClr val="tx1"/>
                </a:solidFill>
                <a:latin typeface="Arial" charset="0"/>
              </a:defRPr>
            </a:lvl2pPr>
            <a:lvl3pPr marL="1188149" indent="-236297" defTabSz="963500">
              <a:defRPr>
                <a:solidFill>
                  <a:schemeClr val="tx1"/>
                </a:solidFill>
                <a:latin typeface="Arial" charset="0"/>
              </a:defRPr>
            </a:lvl3pPr>
            <a:lvl4pPr marL="1662414" indent="-236297" defTabSz="963500">
              <a:defRPr>
                <a:solidFill>
                  <a:schemeClr val="tx1"/>
                </a:solidFill>
                <a:latin typeface="Arial" charset="0"/>
              </a:defRPr>
            </a:lvl4pPr>
            <a:lvl5pPr marL="2138339" indent="-236297" defTabSz="963500">
              <a:defRPr>
                <a:solidFill>
                  <a:schemeClr val="tx1"/>
                </a:solidFill>
                <a:latin typeface="Arial" charset="0"/>
              </a:defRPr>
            </a:lvl5pPr>
            <a:lvl6pPr marL="2617590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684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609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5354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3D6145-58A5-4290-A049-2E3DA886135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228574" y="9169023"/>
            <a:ext cx="3233017" cy="4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297" tIns="47967" rIns="96297" bIns="47967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DDB486D1-7282-4BDC-9704-1F5EB49257E8}" type="slidenum"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4</a:t>
            </a:fld>
            <a:endParaRPr lang="en-GB" alt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7525" y="722313"/>
            <a:ext cx="6435725" cy="3621087"/>
          </a:xfrm>
          <a:solidFill>
            <a:srgbClr val="FFFFFF"/>
          </a:solidFill>
          <a:ln/>
        </p:spPr>
      </p:sp>
      <p:sp>
        <p:nvSpPr>
          <p:cNvPr id="5632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22" tIns="45463" rIns="90922" bIns="45463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C4E463-4DC2-DC0B-34D5-475D576AD7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00">
              <a:defRPr>
                <a:solidFill>
                  <a:schemeClr val="tx1"/>
                </a:solidFill>
                <a:latin typeface="Arial" charset="0"/>
              </a:defRPr>
            </a:lvl1pPr>
            <a:lvl2pPr marL="770465" indent="-296205" defTabSz="963500">
              <a:defRPr>
                <a:solidFill>
                  <a:schemeClr val="tx1"/>
                </a:solidFill>
                <a:latin typeface="Arial" charset="0"/>
              </a:defRPr>
            </a:lvl2pPr>
            <a:lvl3pPr marL="1188149" indent="-236297" defTabSz="963500">
              <a:defRPr>
                <a:solidFill>
                  <a:schemeClr val="tx1"/>
                </a:solidFill>
                <a:latin typeface="Arial" charset="0"/>
              </a:defRPr>
            </a:lvl3pPr>
            <a:lvl4pPr marL="1662414" indent="-236297" defTabSz="963500">
              <a:defRPr>
                <a:solidFill>
                  <a:schemeClr val="tx1"/>
                </a:solidFill>
                <a:latin typeface="Arial" charset="0"/>
              </a:defRPr>
            </a:lvl4pPr>
            <a:lvl5pPr marL="2138339" indent="-236297" defTabSz="963500">
              <a:defRPr>
                <a:solidFill>
                  <a:schemeClr val="tx1"/>
                </a:solidFill>
                <a:latin typeface="Arial" charset="0"/>
              </a:defRPr>
            </a:lvl5pPr>
            <a:lvl6pPr marL="2617590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684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609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5354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45B7F-D67B-47B6-9FDE-4CD85CDCD142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228574" y="9169023"/>
            <a:ext cx="3233017" cy="4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297" tIns="47967" rIns="96297" bIns="47967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6C610F26-FDEB-4374-80FA-8D030C3FABF4}" type="slidenum"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5</a:t>
            </a:fld>
            <a:endParaRPr lang="en-GB" alt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7525" y="722313"/>
            <a:ext cx="6435725" cy="3621087"/>
          </a:xfrm>
          <a:solidFill>
            <a:srgbClr val="FFFFFF"/>
          </a:solidFill>
          <a:ln/>
        </p:spPr>
      </p:sp>
      <p:sp>
        <p:nvSpPr>
          <p:cNvPr id="573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22" tIns="45463" rIns="90922" bIns="45463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B5EFCE-A911-790F-F808-C456B47EDC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00">
              <a:defRPr>
                <a:solidFill>
                  <a:schemeClr val="tx1"/>
                </a:solidFill>
                <a:latin typeface="Arial" charset="0"/>
              </a:defRPr>
            </a:lvl1pPr>
            <a:lvl2pPr marL="770465" indent="-296205" defTabSz="963500">
              <a:defRPr>
                <a:solidFill>
                  <a:schemeClr val="tx1"/>
                </a:solidFill>
                <a:latin typeface="Arial" charset="0"/>
              </a:defRPr>
            </a:lvl2pPr>
            <a:lvl3pPr marL="1188149" indent="-236297" defTabSz="963500">
              <a:defRPr>
                <a:solidFill>
                  <a:schemeClr val="tx1"/>
                </a:solidFill>
                <a:latin typeface="Arial" charset="0"/>
              </a:defRPr>
            </a:lvl3pPr>
            <a:lvl4pPr marL="1662414" indent="-236297" defTabSz="963500">
              <a:defRPr>
                <a:solidFill>
                  <a:schemeClr val="tx1"/>
                </a:solidFill>
                <a:latin typeface="Arial" charset="0"/>
              </a:defRPr>
            </a:lvl4pPr>
            <a:lvl5pPr marL="2138339" indent="-236297" defTabSz="963500">
              <a:defRPr>
                <a:solidFill>
                  <a:schemeClr val="tx1"/>
                </a:solidFill>
                <a:latin typeface="Arial" charset="0"/>
              </a:defRPr>
            </a:lvl5pPr>
            <a:lvl6pPr marL="2617590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684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76096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5354" indent="-236297" defTabSz="9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E45B7F-D67B-47B6-9FDE-4CD85CDCD14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228574" y="9169023"/>
            <a:ext cx="3233017" cy="4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297" tIns="47967" rIns="96297" bIns="47967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6C610F26-FDEB-4374-80FA-8D030C3FABF4}" type="slidenum"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6</a:t>
            </a:fld>
            <a:endParaRPr lang="en-GB" alt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7525" y="722313"/>
            <a:ext cx="6435725" cy="3621087"/>
          </a:xfrm>
          <a:solidFill>
            <a:srgbClr val="FFFFFF"/>
          </a:solidFill>
          <a:ln/>
        </p:spPr>
      </p:sp>
      <p:sp>
        <p:nvSpPr>
          <p:cNvPr id="573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22" tIns="45463" rIns="90922" bIns="45463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2E642-7AEA-6995-9191-29B8094F3F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E595E1-29B8-47B8-A910-2E4CA6FF88E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13628CC2-BE32-4098-AB8B-C7A863619E93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7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5C665-DF8F-2407-5D34-2DDA219C79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658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4658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4658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4658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4658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46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A4C8A-E109-4E41-BE7C-43145F23F2A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94668-05C2-7D48-C536-79AD787C0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A19755-7B99-0C30-CCE8-9677A6994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AB14F9B-2833-4033-BCA2-7229E68B4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279A2B-8872-4615-9198-83B7E310C081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90DD8E08-75CD-08BF-4DC9-48186ACFE0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1DC4C610-2F4B-4FDB-A681-35A689CF55DD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9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1B6C4E6B-FFFE-F9DC-C267-30A637667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4F4463B8-020E-404D-ECF3-8FA6CF36C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60702D-51C1-DD76-FE80-BDC92A3A7B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8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C7183-220D-931E-1CA0-FF9256431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81F0F80-3660-467B-61C3-291B12A0B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72">
              <a:defRPr>
                <a:solidFill>
                  <a:schemeClr val="tx1"/>
                </a:solidFill>
                <a:latin typeface="Arial" charset="0"/>
              </a:defRPr>
            </a:lvl1pPr>
            <a:lvl2pPr marL="760767" indent="-292477" defTabSz="951372">
              <a:defRPr>
                <a:solidFill>
                  <a:schemeClr val="tx1"/>
                </a:solidFill>
                <a:latin typeface="Arial" charset="0"/>
              </a:defRPr>
            </a:lvl2pPr>
            <a:lvl3pPr marL="1173194" indent="-233324" defTabSz="951372">
              <a:defRPr>
                <a:solidFill>
                  <a:schemeClr val="tx1"/>
                </a:solidFill>
                <a:latin typeface="Arial" charset="0"/>
              </a:defRPr>
            </a:lvl3pPr>
            <a:lvl4pPr marL="1641488" indent="-233324" defTabSz="951372">
              <a:defRPr>
                <a:solidFill>
                  <a:schemeClr val="tx1"/>
                </a:solidFill>
                <a:latin typeface="Arial" charset="0"/>
              </a:defRPr>
            </a:lvl4pPr>
            <a:lvl5pPr marL="2111422" indent="-233324" defTabSz="951372">
              <a:defRPr>
                <a:solidFill>
                  <a:schemeClr val="tx1"/>
                </a:solidFill>
                <a:latin typeface="Arial" charset="0"/>
              </a:defRPr>
            </a:lvl5pPr>
            <a:lvl6pPr marL="2584642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7865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1083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06" indent="-233324" defTabSz="9513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CA28-B2D3-44AF-9E69-DD1C499A97A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C3FDF7C7-912A-8276-6BEB-65522C0A17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739" y="9121475"/>
            <a:ext cx="3168155" cy="4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85" tIns="47364" rIns="95085" bIns="47364" anchor="b"/>
          <a:lstStyle>
            <a:lvl1pPr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  <a:tab pos="1382713" algn="l"/>
                <a:tab pos="2071688" algn="l"/>
                <a:tab pos="276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</a:pPr>
            <a:fld id="{9173C863-17E6-4999-A1ED-5C3DFFA2F398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00000"/>
                </a:buClr>
                <a:buSzPct val="45000"/>
              </a:pPr>
              <a:t>10</a:t>
            </a:fld>
            <a:endParaRPr lang="en-GB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8" name="Rectangle 1">
            <a:extLst>
              <a:ext uri="{FF2B5EF4-FFF2-40B4-BE49-F238E27FC236}">
                <a16:creationId xmlns:a16="http://schemas.microsoft.com/office/drawing/2014/main" id="{72FF4E26-A74D-9D6C-513C-BD51294BE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7625" cy="3598863"/>
          </a:xfrm>
          <a:solidFill>
            <a:srgbClr val="FFFFFF"/>
          </a:solidFill>
          <a:ln/>
        </p:spPr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1D8A7BED-F5A0-F35A-E9FF-4AFA604BA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80" tIns="44891" rIns="89780" bIns="44891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DBE3B4-472C-4F69-3C9C-A9E1B81A6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09930"/>
            <a:ext cx="10363200" cy="202414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08513"/>
            <a:ext cx="10363200" cy="861875"/>
          </a:xfrm>
        </p:spPr>
        <p:txBody>
          <a:bodyPr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29925" y="5555247"/>
            <a:ext cx="5270500" cy="91381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Click to add event name (ex. 2016 Secretary &amp; Treasurer Retreat)</a:t>
            </a:r>
          </a:p>
        </p:txBody>
      </p:sp>
    </p:spTree>
    <p:extLst>
      <p:ext uri="{BB962C8B-B14F-4D97-AF65-F5344CB8AC3E}">
        <p14:creationId xmlns:p14="http://schemas.microsoft.com/office/powerpoint/2010/main" val="218566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49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68" y="611429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87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7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ons_logo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95" y="6126164"/>
            <a:ext cx="2321405" cy="464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42D7-AE34-B740-B1C8-42F295266A0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B60-77FD-6C43-B36F-B992CA172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6C2FD3-13DC-74F0-72C1-A2897913D91D}"/>
              </a:ext>
            </a:extLst>
          </p:cNvPr>
          <p:cNvSpPr txBox="1"/>
          <p:nvPr/>
        </p:nvSpPr>
        <p:spPr>
          <a:xfrm>
            <a:off x="4613238" y="2728955"/>
            <a:ext cx="50232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Right Worshipful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Ara Maloyan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PM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B9D6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Grand Warden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2405E-F7C3-BCD9-92C5-DE2FF3C3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8" y="970199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B7DC8A-928D-1E83-5619-4BD15ED4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>
            <a:extLst>
              <a:ext uri="{FF2B5EF4-FFF2-40B4-BE49-F238E27FC236}">
                <a16:creationId xmlns:a16="http://schemas.microsoft.com/office/drawing/2014/main" id="{8DD23098-E74C-EA00-9F7E-C61B6F2999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2025/2026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Garrett Chan, Deputy Grand Master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</a:p>
        </p:txBody>
      </p:sp>
      <p:pic>
        <p:nvPicPr>
          <p:cNvPr id="4" name="Picture 3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056252B2-7279-CF7A-E08C-40AC3466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37" y="114955"/>
            <a:ext cx="810710" cy="307041"/>
          </a:xfrm>
          <a:prstGeom prst="rect">
            <a:avLst/>
          </a:prstGeom>
        </p:spPr>
      </p:pic>
      <p:pic>
        <p:nvPicPr>
          <p:cNvPr id="6" name="Picture 5" descr="A close-up of a pie chart&#10;&#10;AI-generated content may be incorrect.">
            <a:extLst>
              <a:ext uri="{FF2B5EF4-FFF2-40B4-BE49-F238E27FC236}">
                <a16:creationId xmlns:a16="http://schemas.microsoft.com/office/drawing/2014/main" id="{A1CEB043-E18E-3BD1-950C-CF81B465B0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15" t="19184" r="14249" b="57027"/>
          <a:stretch/>
        </p:blipFill>
        <p:spPr>
          <a:xfrm>
            <a:off x="1459389" y="1298450"/>
            <a:ext cx="9426957" cy="48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95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6D981C-37A2-9DF1-0D38-E3318A4D0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>
            <a:extLst>
              <a:ext uri="{FF2B5EF4-FFF2-40B4-BE49-F238E27FC236}">
                <a16:creationId xmlns:a16="http://schemas.microsoft.com/office/drawing/2014/main" id="{11D34980-4E85-0909-5D80-E70A368FE5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14955"/>
            <a:ext cx="8915400" cy="1104245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2025/2026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Garrett Chan, Deputy Grand Master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</a:p>
        </p:txBody>
      </p:sp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E7923C88-F84D-7FD5-53A3-F2B3ECC6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37" y="114955"/>
            <a:ext cx="810710" cy="307041"/>
          </a:xfrm>
          <a:prstGeom prst="rect">
            <a:avLst/>
          </a:prstGeom>
        </p:spPr>
      </p:pic>
      <p:pic>
        <p:nvPicPr>
          <p:cNvPr id="6" name="Picture 5" descr="A close-up of a pie chart&#10;&#10;AI-generated content may be incorrect.">
            <a:extLst>
              <a:ext uri="{FF2B5EF4-FFF2-40B4-BE49-F238E27FC236}">
                <a16:creationId xmlns:a16="http://schemas.microsoft.com/office/drawing/2014/main" id="{78E6E2A4-00BA-0EEC-B505-778B27572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42" t="46043" r="13753" b="19521"/>
          <a:stretch/>
        </p:blipFill>
        <p:spPr>
          <a:xfrm>
            <a:off x="1692846" y="1219200"/>
            <a:ext cx="7723061" cy="50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69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81C080-9AD9-0719-08F1-CD2F6DEF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>
            <a:extLst>
              <a:ext uri="{FF2B5EF4-FFF2-40B4-BE49-F238E27FC236}">
                <a16:creationId xmlns:a16="http://schemas.microsoft.com/office/drawing/2014/main" id="{D70F11DB-57F3-607C-1EB2-FE12A0FDE3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738438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2025/2026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Garrett Chan, Deputy Grand Master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</a:p>
        </p:txBody>
      </p:sp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D999140C-F6D5-5F3E-FFCA-108E1C3B4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37" y="114955"/>
            <a:ext cx="810710" cy="307041"/>
          </a:xfrm>
          <a:prstGeom prst="rect">
            <a:avLst/>
          </a:prstGeom>
        </p:spPr>
      </p:pic>
      <p:pic>
        <p:nvPicPr>
          <p:cNvPr id="6" name="Picture 5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59DF3474-F0A2-53E7-2F61-C343B7D38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66" t="19089" r="14374" b="48297"/>
          <a:stretch/>
        </p:blipFill>
        <p:spPr>
          <a:xfrm>
            <a:off x="1998453" y="1219200"/>
            <a:ext cx="7935919" cy="47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1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6F49E9-C20A-9D2B-2250-35928C0E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>
            <a:extLst>
              <a:ext uri="{FF2B5EF4-FFF2-40B4-BE49-F238E27FC236}">
                <a16:creationId xmlns:a16="http://schemas.microsoft.com/office/drawing/2014/main" id="{B79CC2D5-7454-5E0D-186D-F116F3CB3D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2025/2026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Garrett Chan, Deputy Grand Master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</a:p>
        </p:txBody>
      </p:sp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7A351476-02EB-EF28-4D83-B20378DA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37" y="114955"/>
            <a:ext cx="810710" cy="307041"/>
          </a:xfrm>
          <a:prstGeom prst="rect">
            <a:avLst/>
          </a:prstGeom>
        </p:spPr>
      </p:pic>
      <p:pic>
        <p:nvPicPr>
          <p:cNvPr id="6" name="Picture 5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07A59B86-B945-4BB4-1AB6-EA1123F0EC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63" t="50743" r="19835" b="20000"/>
          <a:stretch/>
        </p:blipFill>
        <p:spPr>
          <a:xfrm>
            <a:off x="2407702" y="1317876"/>
            <a:ext cx="6948330" cy="4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9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FA78C95-DDA6-EF47-9051-171F7591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>
            <a:extLst>
              <a:ext uri="{FF2B5EF4-FFF2-40B4-BE49-F238E27FC236}">
                <a16:creationId xmlns:a16="http://schemas.microsoft.com/office/drawing/2014/main" id="{8589934D-4547-CFCD-288E-52A8C7318C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2026/2027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Ara Maloyan, Senior Grand Warden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Revenue Analysis</a:t>
            </a:r>
          </a:p>
        </p:txBody>
      </p:sp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1FD45C6A-FA45-62ED-9F52-9C66BD71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76" y="178155"/>
            <a:ext cx="378384" cy="379355"/>
          </a:xfrm>
          <a:prstGeom prst="rect">
            <a:avLst/>
          </a:prstGeom>
        </p:spPr>
      </p:pic>
      <p:pic>
        <p:nvPicPr>
          <p:cNvPr id="5" name="Picture 4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5BEE6F5F-488A-71F5-A321-7B9C2F08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63" t="48153" r="15118" b="16930"/>
          <a:stretch/>
        </p:blipFill>
        <p:spPr>
          <a:xfrm>
            <a:off x="2531944" y="1317877"/>
            <a:ext cx="7322525" cy="47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86C7DA-B5E1-D69F-4BAE-C5FB0CAB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>
            <a:extLst>
              <a:ext uri="{FF2B5EF4-FFF2-40B4-BE49-F238E27FC236}">
                <a16:creationId xmlns:a16="http://schemas.microsoft.com/office/drawing/2014/main" id="{DEEDDD09-1A36-D7D7-8D2F-1A226079E9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28601"/>
            <a:ext cx="8915400" cy="9445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2026/2027</a:t>
            </a:r>
            <a:br>
              <a:rPr lang="en-US" altLang="en-US" sz="20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0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Ara Maloyan, Senior Grand Warden</a:t>
            </a:r>
            <a:br>
              <a:rPr lang="en-US" altLang="en-US" sz="20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0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  <a:endParaRPr lang="en-GB" altLang="en-US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close-up of a pie chart&#10;&#10;AI-generated content may be incorrect.">
            <a:extLst>
              <a:ext uri="{FF2B5EF4-FFF2-40B4-BE49-F238E27FC236}">
                <a16:creationId xmlns:a16="http://schemas.microsoft.com/office/drawing/2014/main" id="{11190401-F8A1-45D9-C064-4E26E873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97" t="20144" r="16359" b="55875"/>
          <a:stretch/>
        </p:blipFill>
        <p:spPr>
          <a:xfrm>
            <a:off x="1918389" y="1381467"/>
            <a:ext cx="8614045" cy="4078619"/>
          </a:xfrm>
          <a:prstGeom prst="rect">
            <a:avLst/>
          </a:prstGeom>
        </p:spPr>
      </p:pic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A629CF93-D3CA-B290-5F22-33E8659B8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365" y="137597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0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334687-B25A-7E94-39C3-F2E7A00A2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>
            <a:extLst>
              <a:ext uri="{FF2B5EF4-FFF2-40B4-BE49-F238E27FC236}">
                <a16:creationId xmlns:a16="http://schemas.microsoft.com/office/drawing/2014/main" id="{2555AEB6-7717-13A8-0677-246A089E52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2026/2027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Ara Maloyan, Senior Grand Warden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  <a:endParaRPr lang="en-GB" alt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close-up of a pie chart&#10;&#10;AI-generated content may be incorrect.">
            <a:extLst>
              <a:ext uri="{FF2B5EF4-FFF2-40B4-BE49-F238E27FC236}">
                <a16:creationId xmlns:a16="http://schemas.microsoft.com/office/drawing/2014/main" id="{289B2042-E5E6-CE2F-A304-0B4D7752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01" t="46523" r="14001" b="19520"/>
          <a:stretch/>
        </p:blipFill>
        <p:spPr>
          <a:xfrm>
            <a:off x="2242598" y="1285257"/>
            <a:ext cx="7432917" cy="4536642"/>
          </a:xfrm>
          <a:prstGeom prst="rect">
            <a:avLst/>
          </a:prstGeom>
        </p:spPr>
      </p:pic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5859D2A3-B7AA-A616-9307-18ECDD6F6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365" y="157882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4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9B20030-5063-3F5C-4CBD-A5914116C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DC05176C-038F-F99D-D25E-0026DB77F2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2026/2027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Ara Maloyan, Senior Grand Warden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  <a:endParaRPr lang="en-GB" alt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close-up of a pie chart&#10;&#10;AI-generated content may be incorrect.">
            <a:extLst>
              <a:ext uri="{FF2B5EF4-FFF2-40B4-BE49-F238E27FC236}">
                <a16:creationId xmlns:a16="http://schemas.microsoft.com/office/drawing/2014/main" id="{F4BB1F73-E72F-EDE7-5247-4012BE01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59" t="19281" r="13752" b="48777"/>
          <a:stretch/>
        </p:blipFill>
        <p:spPr>
          <a:xfrm>
            <a:off x="2578206" y="1322262"/>
            <a:ext cx="7589834" cy="4489190"/>
          </a:xfrm>
          <a:prstGeom prst="rect">
            <a:avLst/>
          </a:prstGeom>
        </p:spPr>
      </p:pic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0CBEE152-59EB-CBC7-4395-4DA2CF55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013" y="217626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9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B9D2FC3-8443-67DF-6CD5-B1146AF6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">
            <a:extLst>
              <a:ext uri="{FF2B5EF4-FFF2-40B4-BE49-F238E27FC236}">
                <a16:creationId xmlns:a16="http://schemas.microsoft.com/office/drawing/2014/main" id="{55BD8326-6469-81AA-5A98-5F223BF9C1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915400" cy="94456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2026/2027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Ara Maloyan, Senior Grand Warden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Expense Analysis</a:t>
            </a:r>
            <a:endParaRPr lang="en-GB" alt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A close-up of a pie chart&#10;&#10;AI-generated content may be incorrect.">
            <a:extLst>
              <a:ext uri="{FF2B5EF4-FFF2-40B4-BE49-F238E27FC236}">
                <a16:creationId xmlns:a16="http://schemas.microsoft.com/office/drawing/2014/main" id="{6DDAFF91-AD1C-EF2F-C474-4DD719B1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86" t="50000" r="20828" b="18657"/>
          <a:stretch/>
        </p:blipFill>
        <p:spPr>
          <a:xfrm>
            <a:off x="2747127" y="1279501"/>
            <a:ext cx="6545984" cy="4742573"/>
          </a:xfrm>
          <a:prstGeom prst="rect">
            <a:avLst/>
          </a:prstGeom>
        </p:spPr>
      </p:pic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F61F816A-3DF0-FEA7-1C15-75A59713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402" y="164461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02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7C6C3-6F5C-C735-1B62-79100BC3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EBE4CB7-0EAC-2168-CD37-E80D1C5C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07" y="3108920"/>
            <a:ext cx="2287663" cy="564290"/>
          </a:xfrm>
          <a:prstGeom prst="rect">
            <a:avLst/>
          </a:prstGeom>
        </p:spPr>
      </p:pic>
      <p:pic>
        <p:nvPicPr>
          <p:cNvPr id="11" name="Picture 10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A82FD0A7-5ADC-D105-FB9E-5523FDBF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1" y="3108920"/>
            <a:ext cx="2287979" cy="6401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6D2F93-7013-E9FF-4E0C-D9636A27232C}"/>
              </a:ext>
            </a:extLst>
          </p:cNvPr>
          <p:cNvCxnSpPr/>
          <p:nvPr/>
        </p:nvCxnSpPr>
        <p:spPr>
          <a:xfrm>
            <a:off x="3564343" y="1360098"/>
            <a:ext cx="0" cy="439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C16FC14-6930-F51A-BB0A-9806B05E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61" y="2386690"/>
            <a:ext cx="7406148" cy="2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74639"/>
            <a:ext cx="8839200" cy="86195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Budget Approval Timeline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19656" y="1410056"/>
            <a:ext cx="9267346" cy="47176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Grand Lodge Finance Committee Approval (Summer 2025)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Distribution to Lodges (September 2025)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176</a:t>
            </a:r>
            <a:r>
              <a:rPr lang="en-GB" altLang="en-US" sz="2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GB" alt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Annual Communication (October 2025), the membership will consider and vote on: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2025/2026 Grand Lodge Budget</a:t>
            </a:r>
          </a:p>
          <a:p>
            <a:pPr marL="274638" lvl="1" indent="0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2026/2027 Per Capita (billed to lodges in August 2026)</a:t>
            </a:r>
          </a:p>
        </p:txBody>
      </p:sp>
    </p:spTree>
    <p:extLst>
      <p:ext uri="{BB962C8B-B14F-4D97-AF65-F5344CB8AC3E}">
        <p14:creationId xmlns:p14="http://schemas.microsoft.com/office/powerpoint/2010/main" val="4024843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52FBB0-A709-0C8B-64A7-2329685D6553}"/>
              </a:ext>
            </a:extLst>
          </p:cNvPr>
          <p:cNvCxnSpPr>
            <a:cxnSpLocks/>
          </p:cNvCxnSpPr>
          <p:nvPr/>
        </p:nvCxnSpPr>
        <p:spPr>
          <a:xfrm>
            <a:off x="2555512" y="1268666"/>
            <a:ext cx="0" cy="5589334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70F2F-E874-AED0-AB5B-56AF887D189C}"/>
              </a:ext>
            </a:extLst>
          </p:cNvPr>
          <p:cNvCxnSpPr>
            <a:cxnSpLocks/>
          </p:cNvCxnSpPr>
          <p:nvPr/>
        </p:nvCxnSpPr>
        <p:spPr>
          <a:xfrm>
            <a:off x="2555512" y="0"/>
            <a:ext cx="0" cy="779858"/>
          </a:xfrm>
          <a:prstGeom prst="line">
            <a:avLst/>
          </a:prstGeom>
          <a:ln w="9525">
            <a:solidFill>
              <a:srgbClr val="CB9D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E92CBA-F167-26BF-FD89-E204F7273CDF}"/>
              </a:ext>
            </a:extLst>
          </p:cNvPr>
          <p:cNvSpPr txBox="1"/>
          <p:nvPr/>
        </p:nvSpPr>
        <p:spPr>
          <a:xfrm>
            <a:off x="4613240" y="2667400"/>
            <a:ext cx="4347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Very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Worshipful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Casalou</a:t>
            </a:r>
            <a:r>
              <a:rPr lang="en-US" sz="3600" dirty="0">
                <a:solidFill>
                  <a:srgbClr val="0B4B7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PM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B4B7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B9D6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 Secretary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B9D6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0A7CB-F621-71D2-20BD-A591DBCA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18" y="888368"/>
            <a:ext cx="1622509" cy="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40545"/>
          </a:xfrm>
        </p:spPr>
        <p:txBody>
          <a:bodyPr>
            <a:normAutofit fontScale="90000"/>
          </a:bodyPr>
          <a:lstStyle/>
          <a:p>
            <a:br>
              <a:rPr lang="en-US" altLang="en-US" sz="2400" b="1" dirty="0">
                <a:latin typeface="Verdana" pitchFamily="34" charset="0"/>
              </a:rPr>
            </a:br>
            <a:br>
              <a:rPr lang="en-US" altLang="en-US" sz="2400" b="1" dirty="0">
                <a:latin typeface="Verdana" pitchFamily="34" charset="0"/>
              </a:rPr>
            </a:br>
            <a:r>
              <a:rPr lang="en-US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FY26/27 Per Capita</a:t>
            </a:r>
            <a:br>
              <a:rPr lang="en-US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Ara Maloyan– Senior Grand Warden</a:t>
            </a:r>
            <a:br>
              <a:rPr lang="en-US" altLang="en-US" sz="3600" b="1" dirty="0">
                <a:latin typeface="Franklin Gothic Medium" panose="020B0603020102020204" pitchFamily="34" charset="0"/>
              </a:rPr>
            </a:br>
            <a:br>
              <a:rPr lang="en-US" altLang="en-US" sz="3300" dirty="0">
                <a:latin typeface="Franklin Gothic Medium" panose="020B0603020102020204" pitchFamily="34" charset="0"/>
              </a:rPr>
            </a:br>
            <a:endParaRPr lang="en-US" altLang="en-US" sz="3300" dirty="0">
              <a:latin typeface="Franklin Gothic Medium" panose="020B0603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80A9C5-45A9-4D34-BA97-D9901ED9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4" name="Picture 3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6BDD260F-66BE-3D3F-664A-D37D23F3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12" y="2020073"/>
            <a:ext cx="3676777" cy="36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58925" y="17463"/>
            <a:ext cx="8991600" cy="9144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2026/2027 Per Capita Planning         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58925" y="1066800"/>
            <a:ext cx="9109075" cy="4860354"/>
          </a:xfrm>
        </p:spPr>
        <p:txBody>
          <a:bodyPr>
            <a:normAutofit/>
          </a:bodyPr>
          <a:lstStyle/>
          <a:p>
            <a:pPr marL="665163" indent="-665163">
              <a:spcBef>
                <a:spcPts val="700"/>
              </a:spcBef>
              <a:spcAft>
                <a:spcPts val="4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Factors that will increase Per Capita (pc):</a:t>
            </a:r>
          </a:p>
          <a:p>
            <a:pPr marL="665163" indent="-665163">
              <a:spcBef>
                <a:spcPts val="700"/>
              </a:spcBef>
              <a:spcAft>
                <a:spcPts val="4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1)        </a:t>
            </a:r>
            <a:r>
              <a:rPr lang="en-GB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Decrease in Transfer from Operating Reserves $50,667	                     1.47 pc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2)         Decrease in the Nob Hill Dividend, $13,000 or 2.5%                           	  .38 pc</a:t>
            </a: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AutoNum type="arabicParenR" startAt="3"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Insurance (Liability &amp; W/C) Increase of 6.8% or $9,287                           	 .27 pc </a:t>
            </a: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AutoNum type="arabicParenR" startAt="3"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Fraternal Expenses (excluding Insurance expenses) increase of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		      0.8% or $8,908					                    .26 pc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5)          Appropriations Expenses Increase of 2.2% or $12,106                                	 .35 pc 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2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         Non-Labor G&amp;A Expenses  Increase of 1.9% or $5,402	                     .16 pc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2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7)          Salaries, Wages and Benefits Increase of 3.5% or $82,850                               2.40 pc  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40080" indent="-665163">
              <a:spcBef>
                <a:spcPts val="700"/>
              </a:spcBef>
              <a:spcAft>
                <a:spcPts val="400"/>
              </a:spcAft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56513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Base Per Capita Increase:                                          	                                </a:t>
            </a:r>
            <a:r>
              <a:rPr lang="en-GB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$5.29 pc</a:t>
            </a:r>
            <a:r>
              <a:rPr lang="en-GB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665163" indent="-665163">
              <a:lnSpc>
                <a:spcPct val="80000"/>
              </a:lnSpc>
              <a:spcBef>
                <a:spcPts val="7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sz="1500" dirty="0">
              <a:solidFill>
                <a:srgbClr val="FF0000"/>
              </a:solidFill>
            </a:endParaRPr>
          </a:p>
          <a:p>
            <a:pPr marL="665163" indent="-665163">
              <a:lnSpc>
                <a:spcPct val="80000"/>
              </a:lnSpc>
              <a:spcBef>
                <a:spcPts val="7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sz="1500" dirty="0"/>
          </a:p>
        </p:txBody>
      </p:sp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20257851-B4DD-8E3B-D56C-06A3BDBE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030" y="95308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47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04801"/>
            <a:ext cx="7970838" cy="72707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>
                <a:latin typeface="Verdana" pitchFamily="34" charset="0"/>
              </a:rPr>
              <a:t> </a:t>
            </a:r>
            <a:r>
              <a:rPr lang="en-GB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2026/2027 Per Capita Planning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65663" y="1031876"/>
            <a:ext cx="9190049" cy="4984750"/>
          </a:xfrm>
        </p:spPr>
        <p:txBody>
          <a:bodyPr>
            <a:normAutofit/>
          </a:bodyPr>
          <a:lstStyle/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Factors that will decrease Per Capita:</a:t>
            </a: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AutoNum type="arabicParenR"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in PC Membership, 172 Members @ $72.50 or $12,470            .36 pc</a:t>
            </a:r>
          </a:p>
          <a:p>
            <a:pPr marL="457200" lvl="1" indent="0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(34,361 in FY26 to 34,533 in FY27)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AutoNum type="arabicParenR" startAt="2"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in Investment/Other Income (Grant from CA Masonic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Foundation/MSB Reimbursement/)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$28,503 or 2.1%  					                    .82 pc </a:t>
            </a:r>
          </a:p>
          <a:p>
            <a:pPr marL="233363" indent="-2333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3) Decrease in budgeted Surplus $3,801            			  .11 pc</a:t>
            </a:r>
          </a:p>
          <a:p>
            <a:pPr marL="457200" lvl="1" indent="0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($5,837 in FY26 to $2,036 in FY27)</a:t>
            </a:r>
          </a:p>
          <a:p>
            <a:pPr marL="233363" indent="-2333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65163" indent="-665163">
              <a:lnSpc>
                <a:spcPct val="80000"/>
              </a:lnSpc>
              <a:spcBef>
                <a:spcPts val="6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Total Per Capita Savings:                  	                                   	                </a:t>
            </a:r>
            <a:r>
              <a:rPr lang="en-GB" altLang="en-US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$1.29 </a:t>
            </a:r>
            <a:r>
              <a:rPr lang="en-US" altLang="en-US" sz="1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pc</a:t>
            </a:r>
            <a:endParaRPr lang="en-GB" altLang="en-US" sz="1800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</a:pPr>
            <a:endParaRPr lang="en-GB" altLang="en-US" sz="2000" b="1" u="sng" dirty="0">
              <a:latin typeface="Verdana" pitchFamily="34" charset="0"/>
            </a:endParaRPr>
          </a:p>
        </p:txBody>
      </p:sp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67C4DFE6-D182-CB7E-2B9D-B531A13E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97" y="115123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1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1178633" y="274638"/>
            <a:ext cx="8774512" cy="740246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>
                <a:latin typeface="Verdana" pitchFamily="34" charset="0"/>
              </a:rPr>
              <a:t> </a:t>
            </a:r>
            <a:r>
              <a:rPr lang="en-GB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2026/2027 Per Capita Planning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55153" y="1014884"/>
            <a:ext cx="9658213" cy="4905692"/>
          </a:xfrm>
        </p:spPr>
        <p:txBody>
          <a:bodyPr>
            <a:noAutofit/>
          </a:bodyPr>
          <a:lstStyle/>
          <a:p>
            <a:pPr marL="665163" indent="-665163" algn="ctr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600" dirty="0">
                <a:latin typeface="Verdana" pitchFamily="34" charset="0"/>
              </a:rPr>
              <a:t>Summary</a:t>
            </a: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1100" b="1" dirty="0">
              <a:latin typeface="Verdana" pitchFamily="34" charset="0"/>
            </a:endParaRP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b="1" dirty="0">
                <a:latin typeface="Verdana" pitchFamily="34" charset="0"/>
              </a:rPr>
              <a:t>2025/2026 Per Capita                                                         			      $68.50</a:t>
            </a: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endParaRPr lang="en-GB" altLang="en-US" sz="1200" b="1" dirty="0">
              <a:latin typeface="Verdana" pitchFamily="34" charset="0"/>
            </a:endParaRP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1) Increase due to less transferred from the Operating Reserve	                                            1.47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2) Increase due to the decrease in Nob Hill Dividend                                                              .38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3) Increase due to Property &amp; Liability insurance increases                                                      .27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4) Increase due to Fraternal Expenses increase (excluding insurance)</a:t>
            </a:r>
            <a:r>
              <a:rPr lang="en-GB" altLang="en-US" sz="1200" b="1" dirty="0">
                <a:latin typeface="Verdana" pitchFamily="34" charset="0"/>
              </a:rPr>
              <a:t>                                       </a:t>
            </a:r>
            <a:r>
              <a:rPr lang="en-GB" altLang="en-US" sz="1200" dirty="0">
                <a:latin typeface="Verdana" pitchFamily="34" charset="0"/>
              </a:rPr>
              <a:t>.26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5) Increase due to Appropriations Expense increases                                                              .35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6) Increase due to Non-Labor G&amp;A expense increases                                                             .16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7) Increase due to Net Labor Expense increases                	                                             2.40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8) Decrease due to an Increase in Membership                                                                     (.36)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9) Decrease due to increase in Investment &amp; Other Income (w/o NH Dividend)                        (.82)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10) Decrease due to a Decrease in Budgeted Operating Surplus                                              (.11)</a:t>
            </a: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b="1" dirty="0">
                <a:latin typeface="Verdana" pitchFamily="34" charset="0"/>
              </a:rPr>
              <a:t>2026/2027 Per Capita                                                                                                    $72.50</a:t>
            </a:r>
            <a:endParaRPr lang="en-GB" altLang="en-US" sz="1200" dirty="0">
              <a:latin typeface="Verdana" pitchFamily="34" charset="0"/>
            </a:endParaRPr>
          </a:p>
          <a:p>
            <a:pPr marL="665163" indent="-665163">
              <a:lnSpc>
                <a:spcPct val="170000"/>
              </a:lnSpc>
              <a:spcBef>
                <a:spcPts val="500"/>
              </a:spcBef>
              <a:buNone/>
              <a:tabLst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						</a:t>
            </a:r>
          </a:p>
          <a:p>
            <a:pPr marL="665163" indent="-665163">
              <a:lnSpc>
                <a:spcPct val="80000"/>
              </a:lnSpc>
              <a:spcBef>
                <a:spcPts val="500"/>
              </a:spcBef>
              <a:buNone/>
              <a:tabLst>
                <a:tab pos="284163" algn="l"/>
                <a:tab pos="344488" algn="l"/>
                <a:tab pos="1235075" algn="l"/>
                <a:tab pos="2149475" algn="l"/>
                <a:tab pos="3063875" algn="l"/>
                <a:tab pos="3978275" algn="l"/>
                <a:tab pos="4892675" algn="l"/>
                <a:tab pos="5807075" algn="l"/>
                <a:tab pos="6721475" algn="l"/>
                <a:tab pos="7635875" algn="l"/>
                <a:tab pos="8550275" algn="l"/>
                <a:tab pos="9464675" algn="l"/>
                <a:tab pos="10379075" algn="l"/>
              </a:tabLst>
              <a:defRPr/>
            </a:pPr>
            <a:r>
              <a:rPr lang="en-GB" altLang="en-US" sz="1200" dirty="0">
                <a:latin typeface="Verdana" pitchFamily="34" charset="0"/>
              </a:rPr>
              <a:t> </a:t>
            </a:r>
            <a:endParaRPr lang="en-GB" altLang="en-US" sz="1200" b="1" u="sng" dirty="0">
              <a:latin typeface="Verdana" pitchFamily="34" charset="0"/>
            </a:endParaRPr>
          </a:p>
        </p:txBody>
      </p:sp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658EE20E-18E4-B757-2C98-33851779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97" y="202835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7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4638"/>
            <a:ext cx="8763000" cy="86836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2026/2027 Per Capita Planning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91977" y="1143001"/>
            <a:ext cx="8390223" cy="49990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Verdana" pitchFamily="34" charset="0"/>
              </a:rPr>
              <a:t> </a:t>
            </a: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Revenue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Capita (34,533 @ $72.50)		    		$ 2,503,643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Application Fees (1,250 @ $30)		           		         37,500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Dues from the GM Lodge			            	         47,500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NHMC Dividend				         	      497,000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Reimbursement from Investments		         	 	      347,256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Investment Policy Distribution Guideline &amp; Interest Income	      691,905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Other Income			 	         		     </a:t>
            </a:r>
            <a:r>
              <a:rPr lang="en-GB" alt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454,831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Total Income				  	 	$ 4,579,635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Expenses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Fraternal					     	$ 1,243,048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Appropriations &amp; Programs	                                		       556,200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General &amp; Administrative			        	    </a:t>
            </a:r>
            <a:r>
              <a:rPr lang="en-GB" alt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2,757,213</a:t>
            </a:r>
            <a:endParaRPr lang="en-GB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Total Expenses				    		$ 4,556,461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Less: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Depreciation 				      		   </a:t>
            </a:r>
            <a:r>
              <a:rPr lang="en-GB" alt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21,138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Net Revenue &amp; Expenses      	              			$         2,036</a:t>
            </a:r>
          </a:p>
        </p:txBody>
      </p:sp>
      <p:pic>
        <p:nvPicPr>
          <p:cNvPr id="2" name="Picture 1" descr="A logo with a triangle and a check mark&#10;&#10;AI-generated content may be incorrect.">
            <a:extLst>
              <a:ext uri="{FF2B5EF4-FFF2-40B4-BE49-F238E27FC236}">
                <a16:creationId xmlns:a16="http://schemas.microsoft.com/office/drawing/2014/main" id="{CACF1D71-62F7-C6BC-8403-C2F1D116C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932" y="171039"/>
            <a:ext cx="378384" cy="3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7923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7B98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Capita History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8372" y="1052547"/>
            <a:ext cx="10439948" cy="5631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en-US" sz="3700" dirty="0">
                <a:latin typeface="Calibri Light" panose="020F0302020204030204" pitchFamily="34" charset="0"/>
                <a:cs typeface="Calibri Light" panose="020F0302020204030204" pitchFamily="34" charset="0"/>
              </a:rPr>
              <a:t>Amount of Per Capita Collected for each Grand Lodge Fiscal Year: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2014:  $1,928,736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2015:  $1,942,297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2016:  $1,956,672 </a:t>
            </a:r>
            <a:r>
              <a:rPr lang="en-US" altLang="en-US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(Includes hosting World Conf. of Masonic Grand Lodges $50,000)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2017:  $2,061,712 </a:t>
            </a:r>
            <a:r>
              <a:rPr lang="en-US" altLang="en-US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($1 Per Capita assessment (GWMNM) was introduced)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2018:  $2,094,779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2019:  $2,095,178</a:t>
            </a:r>
            <a:endParaRPr lang="en-US" altLang="en-US" sz="33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2020:  $2,104,806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2021:  $2,143,320 </a:t>
            </a:r>
            <a:r>
              <a:rPr lang="en-US" altLang="en-US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(Intacct allocation of $41,000 to complete full funding in Per Capita)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2022:  $2,104,235 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2023:  $2,119,048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2024:  $2,155,797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2025:  $2,273,374 </a:t>
            </a:r>
            <a:r>
              <a:rPr lang="en-US" altLang="en-US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(Reduced reliance on almost depleted operating reserves (reserved during pandemic 				                        years) &amp; more per capita revenue required to balance budget)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2026:  $2,353,729 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2027:  $2,503,643 </a:t>
            </a:r>
            <a:r>
              <a:rPr lang="en-US" altLang="en-US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(Depleted operating reserves (reserved during pandemic years) &amp; less reliance on 						 	    NHMC Dividend requires more per capita revenue to balance budget)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sz="2900" dirty="0">
              <a:latin typeface="Verdana" pitchFamily="34" charset="0"/>
            </a:endParaRPr>
          </a:p>
          <a:p>
            <a:pPr marL="457200" lvl="1" indent="0">
              <a:buNone/>
              <a:defRPr/>
            </a:pPr>
            <a:endParaRPr lang="en-US" altLang="en-US" sz="3300" dirty="0">
              <a:latin typeface="Verdana" pitchFamily="34" charset="0"/>
            </a:endParaRPr>
          </a:p>
          <a:p>
            <a:pPr marL="457200" lvl="1" indent="0">
              <a:buNone/>
              <a:defRPr/>
            </a:pP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  <a:p>
            <a:pPr marL="274638" lvl="1" indent="0">
              <a:buNone/>
              <a:defRPr/>
            </a:pPr>
            <a:r>
              <a:rPr lang="en-US" altLang="en-US" sz="1300" dirty="0">
                <a:latin typeface="Verdana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9142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BBEEA8-D761-05D1-BE24-D2B59372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>
            <a:extLst>
              <a:ext uri="{FF2B5EF4-FFF2-40B4-BE49-F238E27FC236}">
                <a16:creationId xmlns:a16="http://schemas.microsoft.com/office/drawing/2014/main" id="{24B235CB-1FA0-6DE7-0CBA-71A8DCC7D0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4135" y="274638"/>
            <a:ext cx="10117606" cy="944562"/>
          </a:xfrm>
        </p:spPr>
        <p:txBody>
          <a:bodyPr>
            <a:noAutofit/>
          </a:bodyPr>
          <a:lstStyle/>
          <a:p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Fiscal Year 2025/2026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Garrett Chan, Deputy Grand Master</a:t>
            </a:r>
            <a:b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</a:br>
            <a:r>
              <a:rPr lang="en-US" altLang="en-US" sz="2400" b="1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Revenue Analysis</a:t>
            </a:r>
          </a:p>
        </p:txBody>
      </p:sp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D138065C-E1B4-710C-EA4F-83931703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37" y="114955"/>
            <a:ext cx="810710" cy="307041"/>
          </a:xfrm>
          <a:prstGeom prst="rect">
            <a:avLst/>
          </a:prstGeom>
        </p:spPr>
      </p:pic>
      <p:pic>
        <p:nvPicPr>
          <p:cNvPr id="4" name="Picture 3" descr="A pie chart with text and words&#10;&#10;AI-generated content may be incorrect.">
            <a:extLst>
              <a:ext uri="{FF2B5EF4-FFF2-40B4-BE49-F238E27FC236}">
                <a16:creationId xmlns:a16="http://schemas.microsoft.com/office/drawing/2014/main" id="{78C61DB6-2402-02A0-9427-07990E293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56" t="48249" r="9656" b="17218"/>
          <a:stretch/>
        </p:blipFill>
        <p:spPr>
          <a:xfrm>
            <a:off x="2116453" y="1488913"/>
            <a:ext cx="8274803" cy="45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3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C_Template">
  <a:themeElements>
    <a:clrScheme name="Custom 3">
      <a:dk1>
        <a:sysClr val="windowText" lastClr="000000"/>
      </a:dk1>
      <a:lt1>
        <a:sysClr val="window" lastClr="FFFFFF"/>
      </a:lt1>
      <a:dk2>
        <a:srgbClr val="7D1418"/>
      </a:dk2>
      <a:lt2>
        <a:srgbClr val="FFFFFE"/>
      </a:lt2>
      <a:accent1>
        <a:srgbClr val="BF7427"/>
      </a:accent1>
      <a:accent2>
        <a:srgbClr val="08345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MOC_Template</Template>
  <TotalTime>15353</TotalTime>
  <Words>1030</Words>
  <Application>Microsoft Office PowerPoint</Application>
  <PresentationFormat>Widescreen</PresentationFormat>
  <Paragraphs>141</Paragraphs>
  <Slides>20</Slides>
  <Notes>17</Notes>
  <HiddenSlides>10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Lato</vt:lpstr>
      <vt:lpstr>Lato Light</vt:lpstr>
      <vt:lpstr>Times New Roman</vt:lpstr>
      <vt:lpstr>Verdana</vt:lpstr>
      <vt:lpstr>Wingdings</vt:lpstr>
      <vt:lpstr>MOC_Template</vt:lpstr>
      <vt:lpstr>PowerPoint Presentation</vt:lpstr>
      <vt:lpstr>Budget Approval Timeline</vt:lpstr>
      <vt:lpstr>  FY26/27 Per Capita Ara Maloyan– Senior Grand Warden  </vt:lpstr>
      <vt:lpstr> 2026/2027 Per Capita Planning         </vt:lpstr>
      <vt:lpstr> 2026/2027 Per Capita Planning</vt:lpstr>
      <vt:lpstr> 2026/2027 Per Capita Planning</vt:lpstr>
      <vt:lpstr>2026/2027 Per Capita Planning</vt:lpstr>
      <vt:lpstr>Per Capita History</vt:lpstr>
      <vt:lpstr>Fiscal Year 2025/2026 Garrett Chan, Deputy Grand Master Revenue Analysis</vt:lpstr>
      <vt:lpstr>Fiscal Year 2025/2026 Garrett Chan, Deputy Grand Master Expense Analysis</vt:lpstr>
      <vt:lpstr>Fiscal Year 2025/2026 Garrett Chan, Deputy Grand Master Expense Analysis</vt:lpstr>
      <vt:lpstr>Fiscal Year 2025/2026 Garrett Chan, Deputy Grand Master Expense Analysis</vt:lpstr>
      <vt:lpstr>Fiscal Year 2025/2026 Garrett Chan, Deputy Grand Master Expense Analysis</vt:lpstr>
      <vt:lpstr>Fiscal Year 2026/2027 Ara Maloyan, Senior Grand Warden Revenue Analysis</vt:lpstr>
      <vt:lpstr>Fiscal Year 2026/2027 Ara Maloyan, Senior Grand Warden Expense Analysis</vt:lpstr>
      <vt:lpstr>Fiscal Year 2026/2027 Ara Maloyan, Senior Grand Warden Expense Analysis</vt:lpstr>
      <vt:lpstr>Fiscal Year 2026/2027 Ara Maloyan, Senior Grand Warden Expense Analysis</vt:lpstr>
      <vt:lpstr>Fiscal Year 2026/2027 Ara Maloyan, Senior Grand Warden Expense Analysis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Khalil Sweidy</dc:creator>
  <cp:lastModifiedBy>Andrew Uehling</cp:lastModifiedBy>
  <cp:revision>313</cp:revision>
  <cp:lastPrinted>2025-03-27T19:57:27Z</cp:lastPrinted>
  <dcterms:created xsi:type="dcterms:W3CDTF">2017-02-23T01:58:12Z</dcterms:created>
  <dcterms:modified xsi:type="dcterms:W3CDTF">2025-04-10T00:33:51Z</dcterms:modified>
</cp:coreProperties>
</file>