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74" r:id="rId2"/>
    <p:sldId id="271" r:id="rId3"/>
    <p:sldId id="256" r:id="rId4"/>
    <p:sldId id="257" r:id="rId5"/>
    <p:sldId id="258" r:id="rId6"/>
    <p:sldId id="262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5" r:id="rId16"/>
  </p:sldIdLst>
  <p:sldSz cx="12192000" cy="6858000"/>
  <p:notesSz cx="6858000" cy="12192000"/>
  <p:embeddedFontLst>
    <p:embeddedFont>
      <p:font typeface="Lato" panose="020F0502020204030203" pitchFamily="34" charset="0"/>
      <p:regular r:id="rId18"/>
      <p:bold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78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Keystone Initiative; Celebrate some of the ways we do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Bumps aren’t just financial. We  provide relief for the emotional bumps as well. All Masons and families- throughout CA, regardless of ability to pay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walking out to work…what do you take? Come home, gone. Pp  Assistance for </a:t>
            </a:r>
            <a:r>
              <a:rPr lang="en-US"/>
              <a:t>evacuated . </a:t>
            </a:r>
            <a:r>
              <a:rPr lang="en-US" dirty="0"/>
              <a:t>Damaged or lost- lodging, $, shoulder. So many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Bumps in the road (unpaved) Cardinal events; DWB Born; 2020 250k; 2024 318k; + referrals – yay; + acuity and risk of homelessness</a:t>
            </a:r>
          </a:p>
          <a:p>
            <a:r>
              <a:rPr lang="en-US" dirty="0"/>
              <a:t>Car accident –back to caring for his family; Health condition and meds- standing with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housing &amp; Health increasing crisis for others + for seniors; throw numbers at you $4k; 3500; $29/</a:t>
            </a:r>
            <a:r>
              <a:rPr lang="en-US" dirty="0" err="1"/>
              <a:t>hr</a:t>
            </a:r>
            <a:r>
              <a:rPr lang="en-US" dirty="0"/>
              <a:t>/ 7000/</a:t>
            </a:r>
            <a:r>
              <a:rPr lang="en-US" dirty="0" err="1"/>
              <a:t>mo</a:t>
            </a:r>
            <a:r>
              <a:rPr lang="en-US" dirty="0"/>
              <a:t> 250kyear  MHC part of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IL/AL/MC/SN (Yay first floor full); Shared Housing – talk about a bit more in a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old people homes anymore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only Masons, wives and widow….Now includes parents and </a:t>
            </a:r>
            <a:r>
              <a:rPr lang="en-US" dirty="0" err="1"/>
              <a:t>inlaws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much- Calif a big state, did you know if you don’t live near Home, we can help you find a place?  Shared Housing Less than $700 w/utilities</a:t>
            </a:r>
          </a:p>
          <a:p>
            <a:r>
              <a:rPr lang="en-US" dirty="0"/>
              <a:t>Show and tell – eligibility card; Magnet – everyone needs a lifeline- put it on your </a:t>
            </a:r>
            <a:r>
              <a:rPr lang="en-US" dirty="0" err="1"/>
              <a:t>refrig</a:t>
            </a:r>
            <a:r>
              <a:rPr lang="en-US" dirty="0"/>
              <a:t>, tell your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2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3393B-B1BE-C626-58FD-FA58A824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7A95C1D-C551-47C0-7B7C-4E9462B61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16C5466-F3B7-02BF-23F1-3A6CE38E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8B98F-5AAF-DD6C-5E61-511A314838AF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A0B733-9B45-50C5-948C-87D77FF9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04749" cy="178073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71977"/>
            <a:ext cx="8989575" cy="9994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Who Can Live at the Masonic Homes and Acacia Creek and How Do They Pay?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5618345" y="2056886"/>
            <a:ext cx="6094476" cy="2114021"/>
          </a:xfrm>
          <a:prstGeom prst="rect">
            <a:avLst/>
          </a:prstGeom>
          <a:solidFill>
            <a:srgbClr val="E8E8E8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20230412_MHC_034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8345" y="2056886"/>
            <a:ext cx="6094476" cy="211402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618345" y="4266133"/>
            <a:ext cx="2999625" cy="2114021"/>
          </a:xfrm>
          <a:prstGeom prst="rect">
            <a:avLst/>
          </a:prstGeom>
          <a:solidFill>
            <a:srgbClr val="E8E8E8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20230412_MHC_033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8345" y="4266133"/>
            <a:ext cx="2999625" cy="2114021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8713196" y="4266133"/>
            <a:ext cx="2999625" cy="2114021"/>
          </a:xfrm>
          <a:prstGeom prst="rect">
            <a:avLst/>
          </a:prstGeom>
          <a:solidFill>
            <a:srgbClr val="E8E8E8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20230412_MHC_010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3196" y="4266133"/>
            <a:ext cx="2999625" cy="211402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71357" y="2577059"/>
            <a:ext cx="5027943" cy="32671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834"/>
              </a:lnSpc>
              <a:buSzPct val="100000"/>
              <a:buChar char="•"/>
            </a:pPr>
            <a:r>
              <a:rPr lang="en-US" sz="27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Masons: Partial Assignment of Assets or Pay As You Go</a:t>
            </a:r>
          </a:p>
          <a:p>
            <a:pPr lvl="1" algn="l">
              <a:lnSpc>
                <a:spcPts val="2150"/>
              </a:lnSpc>
              <a:spcBef>
                <a:spcPts val="471"/>
              </a:spcBef>
              <a:buNone/>
            </a:pPr>
            <a:r>
              <a:rPr lang="en-US" sz="1725" dirty="0">
                <a:solidFill>
                  <a:srgbClr val="0E2841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Eligible Masons, Spouses and Surviving Spouses, Parents and Parents-in-law can take advantage of our charitable funds, or pay as they go.</a:t>
            </a:r>
          </a:p>
          <a:p>
            <a:pPr marL="242900" indent="-242900" algn="l">
              <a:lnSpc>
                <a:spcPts val="2834"/>
              </a:lnSpc>
              <a:spcBef>
                <a:spcPts val="2634"/>
              </a:spcBef>
              <a:buSzPct val="100000"/>
              <a:buChar char="•"/>
            </a:pPr>
            <a:r>
              <a:rPr lang="en-US" sz="27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Non-Masons or Other Family: Pay As You Go</a:t>
            </a:r>
          </a:p>
          <a:p>
            <a:pPr lvl="1" algn="l">
              <a:lnSpc>
                <a:spcPts val="2150"/>
              </a:lnSpc>
              <a:spcBef>
                <a:spcPts val="471"/>
              </a:spcBef>
              <a:buNone/>
            </a:pPr>
            <a:r>
              <a:rPr lang="en-US" sz="1725" dirty="0">
                <a:solidFill>
                  <a:srgbClr val="0E2841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Pay for services on a monthly basis.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5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04749" cy="1266508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71977"/>
            <a:ext cx="12188952" cy="4997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Masonic Outreach Services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8631088" y="1552187"/>
            <a:ext cx="3081733" cy="4827968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PPNhNVZal8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088" y="1552187"/>
            <a:ext cx="3081733" cy="482796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1566471"/>
            <a:ext cx="7774053" cy="4799400"/>
          </a:xfrm>
          <a:prstGeom prst="rect">
            <a:avLst/>
          </a:prstGeom>
          <a:noFill/>
          <a:ln w="508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761810" y="1784896"/>
            <a:ext cx="8027687" cy="64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42"/>
              </a:lnSpc>
              <a:buNone/>
            </a:pPr>
            <a:r>
              <a:rPr lang="en-US" sz="2423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Masons, their spouses, surviving spouses, parents and parents-in-law are eligible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61810" y="2529743"/>
            <a:ext cx="8027687" cy="36462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663"/>
              </a:lnSpc>
              <a:spcBef>
                <a:spcPts val="766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Personalized care management</a:t>
            </a:r>
          </a:p>
          <a:p>
            <a:pPr marL="242900" indent="-242900" algn="l">
              <a:lnSpc>
                <a:spcPts val="3663"/>
              </a:lnSpc>
              <a:spcBef>
                <a:spcPts val="604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Help accessing services and benefits (VA benefits, transportation)</a:t>
            </a:r>
          </a:p>
          <a:p>
            <a:pPr marL="242900" indent="-242900" algn="l">
              <a:lnSpc>
                <a:spcPts val="3663"/>
              </a:lnSpc>
              <a:spcBef>
                <a:spcPts val="604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Senior home placement services</a:t>
            </a:r>
          </a:p>
          <a:p>
            <a:pPr marL="242900" indent="-242900" algn="l">
              <a:lnSpc>
                <a:spcPts val="3663"/>
              </a:lnSpc>
              <a:spcBef>
                <a:spcPts val="604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Financial support for qualified Masons</a:t>
            </a:r>
          </a:p>
          <a:p>
            <a:pPr marL="242900" indent="-242900" algn="l">
              <a:lnSpc>
                <a:spcPts val="3663"/>
              </a:lnSpc>
              <a:spcBef>
                <a:spcPts val="604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Shared, affordable housing</a:t>
            </a:r>
          </a:p>
          <a:p>
            <a:pPr marL="242900" indent="-242900" algn="l">
              <a:lnSpc>
                <a:spcPts val="3663"/>
              </a:lnSpc>
              <a:spcBef>
                <a:spcPts val="604"/>
              </a:spcBef>
              <a:buSzPct val="100000"/>
              <a:buChar char="•"/>
            </a:pPr>
            <a:r>
              <a:rPr lang="en-US" sz="2939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Help connecting Masons to local lodges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5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5226" cy="1266508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71977"/>
            <a:ext cx="12188952" cy="4997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Masonic Center for Youth and Families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8631088" y="1552187"/>
            <a:ext cx="3081733" cy="4827968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FqqaJI9OxMI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088" y="1552187"/>
            <a:ext cx="3081733" cy="482796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1752162"/>
            <a:ext cx="7774053" cy="4428018"/>
          </a:xfrm>
          <a:prstGeom prst="rect">
            <a:avLst/>
          </a:prstGeom>
          <a:noFill/>
          <a:ln w="508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761810" y="1901920"/>
            <a:ext cx="8027687" cy="40977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4207"/>
              </a:lnSpc>
              <a:buSzPct val="100000"/>
              <a:buChar char="•"/>
            </a:pPr>
            <a:r>
              <a:rPr lang="en-US" sz="337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Therapy services for all ages</a:t>
            </a:r>
          </a:p>
          <a:p>
            <a:pPr marL="242900" indent="-242900" algn="l">
              <a:lnSpc>
                <a:spcPts val="4207"/>
              </a:lnSpc>
              <a:spcBef>
                <a:spcPts val="693"/>
              </a:spcBef>
              <a:buSzPct val="100000"/>
              <a:buChar char="•"/>
            </a:pPr>
            <a:r>
              <a:rPr lang="en-US" sz="337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Family counseling</a:t>
            </a:r>
          </a:p>
          <a:p>
            <a:pPr marL="242900" indent="-242900" algn="l">
              <a:lnSpc>
                <a:spcPts val="4207"/>
              </a:lnSpc>
              <a:spcBef>
                <a:spcPts val="693"/>
              </a:spcBef>
              <a:buSzPct val="100000"/>
              <a:buChar char="•"/>
            </a:pPr>
            <a:r>
              <a:rPr lang="en-US" sz="337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Sliding scale fee</a:t>
            </a:r>
          </a:p>
          <a:p>
            <a:pPr marL="242900" indent="-242900" algn="l">
              <a:lnSpc>
                <a:spcPts val="4207"/>
              </a:lnSpc>
              <a:spcBef>
                <a:spcPts val="693"/>
              </a:spcBef>
              <a:buSzPct val="100000"/>
              <a:buChar char="•"/>
            </a:pPr>
            <a:r>
              <a:rPr lang="en-US" sz="337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Locations in Union City and Covina,</a:t>
            </a:r>
          </a:p>
          <a:p>
            <a:pPr algn="l">
              <a:lnSpc>
                <a:spcPts val="4207"/>
              </a:lnSpc>
              <a:spcBef>
                <a:spcPts val="693"/>
              </a:spcBef>
              <a:buSzPct val="100000"/>
            </a:pPr>
            <a:r>
              <a:rPr lang="en-US" sz="337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and serving  everywhere else via telehealth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     FIRE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    RELIEF</a:t>
            </a:r>
          </a:p>
        </p:txBody>
      </p:sp>
      <p:sp>
        <p:nvSpPr>
          <p:cNvPr id="3" name="Object 2"/>
          <p:cNvSpPr/>
          <p:nvPr/>
        </p:nvSpPr>
        <p:spPr>
          <a:xfrm>
            <a:off x="476131" y="2914517"/>
            <a:ext cx="2886893" cy="9994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285178" y="476131"/>
            <a:ext cx="7427643" cy="5904024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lUuxo1OWto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178" y="476131"/>
            <a:ext cx="7427643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5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837139" y="3057281"/>
            <a:ext cx="4514674" cy="7027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5535"/>
              </a:lnSpc>
              <a:buNone/>
            </a:pPr>
            <a:r>
              <a:rPr lang="en-US" sz="562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This is Relief</a:t>
            </a:r>
          </a:p>
          <a:p>
            <a:pPr algn="ctr">
              <a:lnSpc>
                <a:spcPts val="5535"/>
              </a:lnSpc>
              <a:buNone/>
            </a:pPr>
            <a:endParaRPr lang="en-US" sz="5625" b="1" dirty="0">
              <a:solidFill>
                <a:srgbClr val="FFFFFF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5535"/>
              </a:lnSpc>
              <a:buNone/>
            </a:pPr>
            <a:r>
              <a:rPr lang="en-US" sz="5625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 is Masonry 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C860B-ABE4-43ED-6905-E98BA243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227B6BB-E28E-C860-5DF3-4AEF50790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37926B98-8F03-9056-412C-85642FE7A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4C6BFE-259B-6CD2-443A-AFCA1F6ABB26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88B6E85-CDA2-3E13-E541-D4CD3F36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31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D0E4F33E-7206-3BE8-AE10-1E0C86F5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2" y="870831"/>
            <a:ext cx="1233303" cy="3450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52FBB0-A709-0C8B-64A7-2329685D6553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570F2F-E874-AED0-AB5B-56AF887D189C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6C2FD3-13DC-74F0-72C1-A2897913D91D}"/>
              </a:ext>
            </a:extLst>
          </p:cNvPr>
          <p:cNvSpPr txBox="1"/>
          <p:nvPr/>
        </p:nvSpPr>
        <p:spPr>
          <a:xfrm>
            <a:off x="4613238" y="2728955"/>
            <a:ext cx="5997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B4B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Terry Quigley</a:t>
            </a:r>
            <a:endParaRPr lang="en-US" sz="3600" dirty="0">
              <a:solidFill>
                <a:srgbClr val="CB9D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600" dirty="0">
                <a:solidFill>
                  <a:srgbClr val="CB9D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CEO, Masonic Homes of California &amp; Acacia Creek</a:t>
            </a:r>
          </a:p>
        </p:txBody>
      </p:sp>
    </p:spTree>
    <p:extLst>
      <p:ext uri="{BB962C8B-B14F-4D97-AF65-F5344CB8AC3E}">
        <p14:creationId xmlns:p14="http://schemas.microsoft.com/office/powerpoint/2010/main" val="226849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16524" y="0"/>
            <a:ext cx="6732634" cy="685628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1" y="2324114"/>
            <a:ext cx="2565855" cy="9994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Masonic Relief 2025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450461"/>
            <a:ext cx="3142464" cy="2966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37"/>
              </a:lnSpc>
              <a:spcBef>
                <a:spcPts val="980"/>
              </a:spcBef>
              <a:buNone/>
            </a:pPr>
            <a:r>
              <a:rPr lang="en-US" sz="1875" b="1" dirty="0">
                <a:solidFill>
                  <a:srgbClr val="E8E8E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Terry Quigley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892222"/>
            <a:ext cx="3142464" cy="5933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37"/>
              </a:lnSpc>
              <a:spcBef>
                <a:spcPts val="1120"/>
              </a:spcBef>
              <a:buNone/>
            </a:pPr>
            <a:r>
              <a:rPr lang="en-US" sz="1875" dirty="0">
                <a:solidFill>
                  <a:srgbClr val="E8E8E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President and CEO of Masonic Homes of California and Acacia Creek</a:t>
            </a:r>
            <a:endParaRPr lang="en-US" dirty="0"/>
          </a:p>
        </p:txBody>
      </p:sp>
      <p:pic>
        <p:nvPicPr>
          <p:cNvPr id="7" name="Object 6" descr="AshlarAshes_RGB 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755" y="498449"/>
            <a:ext cx="4293114" cy="5904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1" y="2166991"/>
            <a:ext cx="2336962" cy="24985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Distressed Worthy Brother Relief Program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285178" y="476131"/>
            <a:ext cx="7427643" cy="5904024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True compassion means not only feeling another’s pain, but also being moved to help relieve it. </a:t>
            </a:r>
          </a:p>
          <a:p>
            <a:pPr algn="r"/>
            <a:r>
              <a:rPr lang="en-US" sz="2000" dirty="0"/>
              <a:t>Daniel Goleman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690798"/>
            <a:ext cx="2737345" cy="273734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661142" y="1110035"/>
            <a:ext cx="2367323" cy="18740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952"/>
              </a:lnSpc>
              <a:buNone/>
            </a:pPr>
            <a:r>
              <a:rPr lang="en-US" sz="2813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Senior housing and health care becoming a societal crisis.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428143"/>
            <a:ext cx="2737345" cy="273734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18754" y="4037833"/>
            <a:ext cx="2252099" cy="149921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952"/>
              </a:lnSpc>
              <a:buNone/>
            </a:pPr>
            <a:r>
              <a:rPr lang="en-US" sz="2813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Masonic Homes is part of the solution.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213476" y="690798"/>
            <a:ext cx="8499345" cy="5474690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Screenshot 2024-03-03 at 3.17.23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476" y="690798"/>
            <a:ext cx="8499345" cy="5474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04749" cy="142839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71977"/>
            <a:ext cx="12188952" cy="4997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RETIREMENT COMMUNITIES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998610"/>
            <a:ext cx="12188952" cy="2966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37"/>
              </a:lnSpc>
              <a:spcBef>
                <a:spcPts val="980"/>
              </a:spcBef>
              <a:buNone/>
            </a:pPr>
            <a:r>
              <a:rPr lang="en-US" sz="1875" b="1" dirty="0">
                <a:solidFill>
                  <a:srgbClr val="0E2841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Independent Living, Assisted Living, Memory Care, Skilled Nursing, Shared Housing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714071"/>
            <a:ext cx="5523119" cy="4323269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 descr="Masonic Homes Covina Skilled Nursing m_3224_0022_me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31" y="1714071"/>
            <a:ext cx="5523119" cy="432326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" y="6177799"/>
            <a:ext cx="6075431" cy="2398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89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Covina Campus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89702" y="1714071"/>
            <a:ext cx="5523119" cy="4323269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20230412_MHC_010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702" y="1714071"/>
            <a:ext cx="5523119" cy="432326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913546" y="6177799"/>
            <a:ext cx="6075431" cy="2398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89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Union City Campus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A02B9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1" y="1596378"/>
            <a:ext cx="3036324" cy="36230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708"/>
              </a:lnSpc>
              <a:buNone/>
            </a:pPr>
            <a:r>
              <a:rPr lang="en-US" sz="5438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Senior Living Looks Different Today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06178" y="523744"/>
            <a:ext cx="4361479" cy="2870326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122_UC_DonWalden_Airplane_Nov1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178" y="523744"/>
            <a:ext cx="4361479" cy="287032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9162884" y="523744"/>
            <a:ext cx="2128938" cy="1387550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20230412_MHC_007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84" y="523744"/>
            <a:ext cx="2128938" cy="1387550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9162884" y="2006520"/>
            <a:ext cx="2128938" cy="1387550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98106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84" y="2006520"/>
            <a:ext cx="2128938" cy="138755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706178" y="3489296"/>
            <a:ext cx="2177682" cy="2843245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Object 10" descr="zcUgjyqEwe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178" y="3489296"/>
            <a:ext cx="2177682" cy="2843245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6979086" y="3489296"/>
            <a:ext cx="4312736" cy="2843245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Object 12" descr="iStock-125485908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086" y="3489296"/>
            <a:ext cx="4312736" cy="2843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3285303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AC_Hero_Apartment15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6" y="95226"/>
            <a:ext cx="3936016" cy="328530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95226" y="3475756"/>
            <a:ext cx="3936016" cy="3285303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26" y="3475756"/>
            <a:ext cx="3936016" cy="328530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26468" y="95226"/>
            <a:ext cx="3936016" cy="3285303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468" y="95226"/>
            <a:ext cx="3936016" cy="3285303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126468" y="3475756"/>
            <a:ext cx="3936016" cy="3285303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468" y="3475756"/>
            <a:ext cx="3936016" cy="328530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rgbClr val="156082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Object 10" descr="106_Acacia_RogerBaird_July1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710" y="95226"/>
            <a:ext cx="3936016" cy="66658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7" cy="6856285"/>
          </a:xfrm>
          <a:prstGeom prst="rect">
            <a:avLst/>
          </a:prstGeom>
          <a:solidFill>
            <a:srgbClr val="196B2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476131" y="1667053"/>
            <a:ext cx="3066521" cy="3498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6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Masonic Homes and Acacia Creek are now serving more Masons and their families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285178" y="476131"/>
            <a:ext cx="7427643" cy="5904024"/>
          </a:xfrm>
          <a:prstGeom prst="rect">
            <a:avLst/>
          </a:prstGeom>
          <a:solidFill>
            <a:srgbClr val="0F9ED5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Screenshot 2025-03-27 at 3.08.5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178" y="476131"/>
            <a:ext cx="7427643" cy="59040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529</Words>
  <Application>Microsoft Office PowerPoint</Application>
  <PresentationFormat>Widescreen</PresentationFormat>
  <Paragraphs>71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Source Sans Pro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Beautiful.ai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Relief Impact Report 2025 Retreats</dc:title>
  <dc:subject>Relief Impact Report 2025 Retreats</dc:subject>
  <dc:creator>elimon@freemason.org</dc:creator>
  <cp:keywords/>
  <dc:description/>
  <cp:lastModifiedBy>Andrew Uehling</cp:lastModifiedBy>
  <cp:revision>6</cp:revision>
  <dcterms:created xsi:type="dcterms:W3CDTF">2025-04-02T23:56:23Z</dcterms:created>
  <dcterms:modified xsi:type="dcterms:W3CDTF">2025-04-09T23:53:26Z</dcterms:modified>
  <cp:category/>
</cp:coreProperties>
</file>