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1" r:id="rId2"/>
  </p:sldMasterIdLst>
  <p:notesMasterIdLst>
    <p:notesMasterId r:id="rId10"/>
  </p:notesMasterIdLst>
  <p:sldIdLst>
    <p:sldId id="304" r:id="rId3"/>
    <p:sldId id="280" r:id="rId4"/>
    <p:sldId id="281" r:id="rId5"/>
    <p:sldId id="282" r:id="rId6"/>
    <p:sldId id="283" r:id="rId7"/>
    <p:sldId id="270" r:id="rId8"/>
    <p:sldId id="305" r:id="rId9"/>
  </p:sldIdLst>
  <p:sldSz cx="12192000" cy="6858000"/>
  <p:notesSz cx="6858000" cy="12192000"/>
  <p:embeddedFontLst>
    <p:embeddedFont>
      <p:font typeface="Lato" panose="020F0502020204030203" pitchFamily="34" charset="0"/>
      <p:regular r:id="rId11"/>
      <p:bold r:id="rId12"/>
      <p:italic r:id="rId13"/>
      <p:boldItalic r:id="rId14"/>
    </p:embeddedFont>
    <p:embeddedFont>
      <p:font typeface="Montserrat" pitchFamily="2" charset="77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1701"/>
  </p:normalViewPr>
  <p:slideViewPr>
    <p:cSldViewPr snapToGrid="0" snapToObjects="1">
      <p:cViewPr varScale="1">
        <p:scale>
          <a:sx n="90" d="100"/>
          <a:sy n="90" d="100"/>
        </p:scale>
        <p:origin x="1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97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be8c5bb1b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be8c5bb1b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963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0202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72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557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935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258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482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539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874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69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542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80502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88FB125-2D09-20C1-666F-A90D2362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22" y="870830"/>
            <a:ext cx="1232109" cy="303920"/>
          </a:xfrm>
          <a:prstGeom prst="rect">
            <a:avLst/>
          </a:prstGeom>
        </p:spPr>
      </p:pic>
      <p:pic>
        <p:nvPicPr>
          <p:cNvPr id="11" name="Picture 1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5A9389C0-FEAE-F17C-E838-47EC0A051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422" y="870831"/>
            <a:ext cx="1233303" cy="34506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BC0D59-7CBA-3FBC-45CD-AD0D9BF968A6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38AC7A-9C7B-3ADF-329B-1AEE9F4B0939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D7302EB-5F15-F6B5-7B28-FF53E5BDB862}"/>
              </a:ext>
            </a:extLst>
          </p:cNvPr>
          <p:cNvSpPr txBox="1"/>
          <p:nvPr/>
        </p:nvSpPr>
        <p:spPr>
          <a:xfrm>
            <a:off x="4602730" y="3864149"/>
            <a:ext cx="5602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B4B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Emily Limón</a:t>
            </a:r>
            <a:br>
              <a:rPr lang="en-US" sz="3200" b="1" dirty="0">
                <a:solidFill>
                  <a:srgbClr val="0B4B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Chief Communications Officer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EB2DE-3122-2257-B2D2-270FE45BCAC7}"/>
              </a:ext>
            </a:extLst>
          </p:cNvPr>
          <p:cNvSpPr txBox="1"/>
          <p:nvPr/>
        </p:nvSpPr>
        <p:spPr>
          <a:xfrm>
            <a:off x="4536055" y="1931010"/>
            <a:ext cx="7169809" cy="195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b="1" dirty="0">
                <a:solidFill>
                  <a:srgbClr val="7D1418"/>
                </a:solidFill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HOW DOES OUR MANIFESTO COME TO LIFE?</a:t>
            </a:r>
          </a:p>
          <a:p>
            <a:pPr>
              <a:lnSpc>
                <a:spcPts val="3600"/>
              </a:lnSpc>
            </a:pPr>
            <a:r>
              <a:rPr lang="en-US" sz="4000" b="1" dirty="0"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Talking About Freemasonry:</a:t>
            </a:r>
          </a:p>
          <a:p>
            <a:pPr>
              <a:lnSpc>
                <a:spcPts val="3600"/>
              </a:lnSpc>
            </a:pPr>
            <a:r>
              <a:rPr lang="en-US" sz="4000" b="1" dirty="0"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Part III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54711A-28DA-93FC-7349-CDF55EA4A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18" y="850268"/>
            <a:ext cx="1622509" cy="5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7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3D9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7110222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Screenshot 2025-03-23 at 12.18.23 PM.png"/>
          <p:cNvPicPr>
            <a:picLocks noChangeAspect="1"/>
          </p:cNvPicPr>
          <p:nvPr/>
        </p:nvPicPr>
        <p:blipFill>
          <a:blip r:embed="rId3"/>
          <a:srcRect l="-2775" t="-1533" r="-2775" b="-1533"/>
          <a:stretch/>
        </p:blipFill>
        <p:spPr>
          <a:xfrm>
            <a:off x="0" y="0"/>
            <a:ext cx="7110222" cy="685628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7110222" y="0"/>
            <a:ext cx="5078730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7182753" y="189560"/>
            <a:ext cx="4933669" cy="12110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769"/>
              </a:lnSpc>
              <a:buNone/>
            </a:pPr>
            <a:r>
              <a:rPr lang="en-US" sz="454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Caregiver/Hero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182753" y="1463359"/>
            <a:ext cx="4933669" cy="14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815"/>
              </a:lnSpc>
              <a:spcBef>
                <a:spcPts val="485"/>
              </a:spcBef>
              <a:buNone/>
            </a:pPr>
            <a:r>
              <a:rPr lang="en-US" sz="302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"Be the change you want to see in the world."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182753" y="3019414"/>
            <a:ext cx="4933669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795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Message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182753" y="3442650"/>
            <a:ext cx="4933669" cy="7295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There's no greater satisfaction than helping someone.  Together we can improve our world and make a difference.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7182753" y="4322004"/>
            <a:ext cx="4933669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Voice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7182753" y="4745240"/>
            <a:ext cx="4933669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Caring, Inclusive, Bold, Ambitious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182753" y="5138197"/>
            <a:ext cx="4933669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Drivers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7182753" y="5561433"/>
            <a:ext cx="4933669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Service, Stability, Inspiration, Growth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7182753" y="5954389"/>
            <a:ext cx="4933669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Fears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182753" y="6377625"/>
            <a:ext cx="4933669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Selfishness, Neglect, Weakness, Incompetence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3D9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1704"/>
            <a:ext cx="11922319" cy="4511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554"/>
              </a:lnSpc>
              <a:buNone/>
            </a:pPr>
            <a:r>
              <a:rPr lang="en-US" sz="3626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Masons are builders.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012001"/>
            <a:ext cx="11922319" cy="18045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554"/>
              </a:lnSpc>
              <a:buNone/>
            </a:pPr>
            <a:r>
              <a:rPr lang="en-US" sz="3626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Where once we built magnificent structures, today we build character. Steeped in tradition and ceremony, our values are based on a bedrock of friendship and philanthropy.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965701"/>
            <a:ext cx="11922319" cy="9022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554"/>
              </a:lnSpc>
              <a:buNone/>
            </a:pPr>
            <a:r>
              <a:rPr lang="en-US" sz="3626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believe that harmony between diverse individuals is a powerful force for good.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4017132"/>
            <a:ext cx="11922319" cy="22556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554"/>
              </a:lnSpc>
              <a:buNone/>
            </a:pPr>
            <a:r>
              <a:rPr lang="en-US" sz="3626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And just as ancient stonemasons perfected their craft, we employ timeless lessons that create meaningful change in ourselves, stronger communities around us, and a better world for all.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78069" y="328828"/>
            <a:ext cx="11067393" cy="13257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221"/>
              </a:lnSpc>
              <a:buNone/>
            </a:pPr>
            <a:r>
              <a:rPr lang="en-US" sz="4144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HOW DOES OUR </a:t>
            </a:r>
            <a:r>
              <a:rPr lang="en-US" sz="4144" b="1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</a:t>
            </a:r>
          </a:p>
          <a:p>
            <a:pPr algn="ctr">
              <a:lnSpc>
                <a:spcPts val="5221"/>
              </a:lnSpc>
              <a:buNone/>
            </a:pPr>
            <a:r>
              <a:rPr lang="en-US" sz="4144" b="1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MESSAGE </a:t>
            </a:r>
            <a:r>
              <a:rPr lang="en-US" sz="4144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COME </a:t>
            </a:r>
            <a:r>
              <a:rPr lang="en-US" sz="4144" b="1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 LIFE?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2855000"/>
            <a:ext cx="5446938" cy="29392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946"/>
              </a:lnSpc>
              <a:buSzPct val="100000"/>
              <a:buChar char="•"/>
            </a:pPr>
            <a:r>
              <a:rPr lang="en-US" sz="313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You?</a:t>
            </a:r>
          </a:p>
          <a:p>
            <a:pPr marL="242900" indent="-242900" algn="l">
              <a:lnSpc>
                <a:spcPts val="3946"/>
              </a:lnSpc>
              <a:spcBef>
                <a:spcPts val="3610"/>
              </a:spcBef>
              <a:buSzPct val="100000"/>
              <a:buChar char="•"/>
            </a:pPr>
            <a:r>
              <a:rPr lang="en-US" sz="313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Your Members?</a:t>
            </a:r>
          </a:p>
          <a:p>
            <a:pPr marL="242900" indent="-242900" algn="l">
              <a:lnSpc>
                <a:spcPts val="3946"/>
              </a:lnSpc>
              <a:spcBef>
                <a:spcPts val="3610"/>
              </a:spcBef>
              <a:buSzPct val="100000"/>
              <a:buChar char="•"/>
            </a:pPr>
            <a:r>
              <a:rPr lang="en-US" sz="313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Your Lodge's Ritual Practice?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2855000"/>
            <a:ext cx="5446938" cy="24715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946"/>
              </a:lnSpc>
              <a:buSzPct val="100000"/>
              <a:buChar char="•"/>
            </a:pPr>
            <a:r>
              <a:rPr lang="en-US" sz="313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Your Stated Meetings?</a:t>
            </a:r>
          </a:p>
          <a:p>
            <a:pPr marL="242900" indent="-242900" algn="l">
              <a:lnSpc>
                <a:spcPts val="3946"/>
              </a:lnSpc>
              <a:spcBef>
                <a:spcPts val="3610"/>
              </a:spcBef>
              <a:buSzPct val="100000"/>
              <a:buChar char="•"/>
            </a:pPr>
            <a:r>
              <a:rPr lang="en-US" sz="313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Your Community Service?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3936016" cy="3285303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Screenshot 2025-03-23 at 10.11.11 PM.png"/>
          <p:cNvPicPr>
            <a:picLocks noChangeAspect="1"/>
          </p:cNvPicPr>
          <p:nvPr/>
        </p:nvPicPr>
        <p:blipFill>
          <a:blip r:embed="rId3"/>
          <a:srcRect l="17612" t="18199" r="17612" b="18199"/>
          <a:stretch/>
        </p:blipFill>
        <p:spPr>
          <a:xfrm>
            <a:off x="95226" y="95226"/>
            <a:ext cx="3936016" cy="328530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126468" y="95226"/>
            <a:ext cx="3936016" cy="3285303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Screenshot 2025-03-23 at 3.02.25 PM.png"/>
          <p:cNvPicPr>
            <a:picLocks noChangeAspect="1"/>
          </p:cNvPicPr>
          <p:nvPr/>
        </p:nvPicPr>
        <p:blipFill>
          <a:blip r:embed="rId4"/>
          <a:srcRect t="7987" b="7987"/>
          <a:stretch/>
        </p:blipFill>
        <p:spPr>
          <a:xfrm>
            <a:off x="4126468" y="95226"/>
            <a:ext cx="3936016" cy="328530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8157710" y="95226"/>
            <a:ext cx="3936016" cy="3285303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 descr="Screenshot 2025-03-23 at 3.01.28 PM.png"/>
          <p:cNvPicPr>
            <a:picLocks noChangeAspect="1"/>
          </p:cNvPicPr>
          <p:nvPr/>
        </p:nvPicPr>
        <p:blipFill>
          <a:blip r:embed="rId5"/>
          <a:srcRect l="16933" t="10095" r="16933" b="10095"/>
          <a:stretch/>
        </p:blipFill>
        <p:spPr>
          <a:xfrm>
            <a:off x="8157710" y="95226"/>
            <a:ext cx="3936016" cy="3285303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95226" y="3475756"/>
            <a:ext cx="3936016" cy="3285303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Screenshot 2025-03-23 at 1.46.33 PM.png"/>
          <p:cNvPicPr>
            <a:picLocks noChangeAspect="1"/>
          </p:cNvPicPr>
          <p:nvPr/>
        </p:nvPicPr>
        <p:blipFill>
          <a:blip r:embed="rId6"/>
          <a:srcRect l="16933" t="12460" r="16933" b="12460"/>
          <a:stretch/>
        </p:blipFill>
        <p:spPr>
          <a:xfrm>
            <a:off x="95226" y="3475756"/>
            <a:ext cx="3936016" cy="328530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26468" y="3475756"/>
            <a:ext cx="3936016" cy="3285303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Object 10" descr="Screenshot 2025-03-23 at 3.05.01 PM.png"/>
          <p:cNvPicPr>
            <a:picLocks noChangeAspect="1"/>
          </p:cNvPicPr>
          <p:nvPr/>
        </p:nvPicPr>
        <p:blipFill>
          <a:blip r:embed="rId7"/>
          <a:srcRect t="3341" b="3341"/>
          <a:stretch/>
        </p:blipFill>
        <p:spPr>
          <a:xfrm>
            <a:off x="4126468" y="3475756"/>
            <a:ext cx="3936016" cy="3285303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8157710" y="3475756"/>
            <a:ext cx="3936016" cy="3285303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Object 12" descr="Screenshot 2025-03-23 at 3.03.21 PM.png"/>
          <p:cNvPicPr>
            <a:picLocks noChangeAspect="1"/>
          </p:cNvPicPr>
          <p:nvPr/>
        </p:nvPicPr>
        <p:blipFill>
          <a:blip r:embed="rId8"/>
          <a:srcRect t="5419" b="5419"/>
          <a:stretch/>
        </p:blipFill>
        <p:spPr>
          <a:xfrm>
            <a:off x="8157710" y="3475756"/>
            <a:ext cx="3936016" cy="32853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418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354000" y="2152233"/>
            <a:ext cx="5393600" cy="158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endParaRPr>
              <a:solidFill>
                <a:schemeClr val="lt1"/>
              </a:solidFill>
            </a:endParaRPr>
          </a:p>
          <a:p>
            <a:pPr>
              <a:buSzPct val="55617"/>
            </a:pPr>
            <a:r>
              <a:rPr lang="en" sz="2636">
                <a:solidFill>
                  <a:schemeClr val="lt1"/>
                </a:solidFill>
              </a:rPr>
              <a:t>Your Opinion Matters</a:t>
            </a:r>
            <a:br>
              <a:rPr lang="en" sz="2667">
                <a:solidFill>
                  <a:schemeClr val="lt1"/>
                </a:solidFill>
              </a:rPr>
            </a:br>
            <a:br>
              <a:rPr lang="en" sz="2667" b="1">
                <a:solidFill>
                  <a:schemeClr val="lt1"/>
                </a:solidFill>
              </a:rPr>
            </a:br>
            <a:r>
              <a:rPr lang="en" sz="4296" b="1">
                <a:solidFill>
                  <a:schemeClr val="lt1"/>
                </a:solidFill>
              </a:rPr>
              <a:t>Talking About Masonry (Part 3)</a:t>
            </a:r>
            <a:endParaRPr sz="3259" b="1">
              <a:solidFill>
                <a:schemeClr val="lt1"/>
              </a:solidFill>
            </a:endParaRP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354000" y="4550233"/>
            <a:ext cx="5393600" cy="16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2533">
                <a:solidFill>
                  <a:schemeClr val="lt1"/>
                </a:solidFill>
              </a:rPr>
              <a:t>Please complete a 5-Question Survey. This should take less than 3 minutes to complete.</a:t>
            </a:r>
            <a:endParaRPr sz="2533">
              <a:solidFill>
                <a:schemeClr val="lt1"/>
              </a:solidFill>
            </a:endParaRPr>
          </a:p>
          <a:p>
            <a:pPr marL="0" indent="0">
              <a:lnSpc>
                <a:spcPct val="80000"/>
              </a:lnSpc>
            </a:pPr>
            <a:endParaRPr sz="2533">
              <a:solidFill>
                <a:schemeClr val="lt1"/>
              </a:solidFill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6629367" y="4776100"/>
            <a:ext cx="5074000" cy="956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133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Survey Link: </a:t>
            </a:r>
            <a:r>
              <a:rPr lang="en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https://forms.gle/KnoUmQbWyVACh3e4A</a:t>
            </a:r>
            <a:endParaRPr sz="20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8313" y="5958771"/>
            <a:ext cx="2814855" cy="78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 title="qr-code (20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3318" y="282134"/>
            <a:ext cx="4268100" cy="42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3393B-B1BE-C626-58FD-FA58A8243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7A95C1D-C551-47C0-7B7C-4E9462B61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07" y="3108920"/>
            <a:ext cx="2287663" cy="564290"/>
          </a:xfrm>
          <a:prstGeom prst="rect">
            <a:avLst/>
          </a:prstGeom>
        </p:spPr>
      </p:pic>
      <p:pic>
        <p:nvPicPr>
          <p:cNvPr id="11" name="Picture 1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516C5466-F3B7-02BF-23F1-3A6CE38E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91" y="3108920"/>
            <a:ext cx="2287979" cy="6401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8B98F-5AAF-DD6C-5E61-511A314838AF}"/>
              </a:ext>
            </a:extLst>
          </p:cNvPr>
          <p:cNvCxnSpPr/>
          <p:nvPr/>
        </p:nvCxnSpPr>
        <p:spPr>
          <a:xfrm>
            <a:off x="3564343" y="1360098"/>
            <a:ext cx="0" cy="4393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0A0B733-9B45-50C5-948C-87D77FF95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61" y="2386690"/>
            <a:ext cx="7406148" cy="27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61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236</Words>
  <Application>Microsoft Macintosh PowerPoint</Application>
  <PresentationFormat>Widescreen</PresentationFormat>
  <Paragraphs>33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Gotham</vt:lpstr>
      <vt:lpstr>Montserrat</vt:lpstr>
      <vt:lpstr>Lato</vt:lpstr>
      <vt:lpstr>Arial</vt:lpstr>
      <vt:lpstr>Roboto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Your Opinion Matters  Talking About Masonry (Part 3)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about Freemasonry ALL SESSIONS</dc:title>
  <dc:subject>Talking about Freemasonry ALL SESSIONS</dc:subject>
  <dc:creator>elimon@freemason.org</dc:creator>
  <cp:lastModifiedBy>Emily Limon</cp:lastModifiedBy>
  <cp:revision>6</cp:revision>
  <dcterms:created xsi:type="dcterms:W3CDTF">2025-04-03T17:17:16Z</dcterms:created>
  <dcterms:modified xsi:type="dcterms:W3CDTF">2025-04-10T21:52:01Z</dcterms:modified>
</cp:coreProperties>
</file>