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74" r:id="rId2"/>
    <p:sldMasterId id="2147483686" r:id="rId3"/>
  </p:sldMasterIdLst>
  <p:notesMasterIdLst>
    <p:notesMasterId r:id="rId22"/>
  </p:notesMasterIdLst>
  <p:sldIdLst>
    <p:sldId id="662" r:id="rId4"/>
    <p:sldId id="256" r:id="rId5"/>
    <p:sldId id="257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7" r:id="rId18"/>
    <p:sldId id="276" r:id="rId19"/>
    <p:sldId id="663" r:id="rId20"/>
    <p:sldId id="327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68"/>
  </p:normalViewPr>
  <p:slideViewPr>
    <p:cSldViewPr snapToGrid="0">
      <p:cViewPr varScale="1">
        <p:scale>
          <a:sx n="67" d="100"/>
          <a:sy n="67" d="100"/>
        </p:scale>
        <p:origin x="54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9C6AB0-2FC7-4793-82CC-D998627F4891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EB15D-62B7-4F0E-B6D7-35ED1164B49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68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be8c5bb1b2_0_1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be8c5bb1b2_0_1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69B1-EEF5-82CB-6AB1-603658AED0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9E98A6-E10D-000F-97E1-7EE89FA81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2AB38-01DA-34E8-056A-4601107AC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C194B2-72E8-13DB-27C3-822BB7B5E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4FDD5-4D22-7926-88A9-A27874699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059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77796-E248-B004-6F74-FAED68987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E8C83-4A98-0A32-905B-C46712CED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69061-0EB8-700B-7E04-A730406C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BE694-9A04-0A19-6BC3-161E7A1A9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9F304-777E-D799-695D-317AD32B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8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573CF-B811-234B-3D55-BC85FD936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B3DDB-E93D-5C46-63EC-5435D7AF1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9D2C9-11DA-DC80-53C5-6FFEFFC1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FE3D3-9FA5-8DF4-B8EE-F99D4AC49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E9E28-7B93-4966-9394-B174D6CF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8210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C2058-45D1-08CA-D68A-116C23A9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01ECB-CBD7-2133-2B0A-E93FE65C02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484461-DCF2-138E-6BED-DCD086F04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2B0C7-D70D-0A4F-126B-70F06F2DD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D4692A-6C8F-14CF-DCA6-8097F1440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C5D401-F440-775E-43BF-D43EA18C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5643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EC81-3AE7-1F8C-24B0-8570CFD5D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E5F352-10E7-F8EC-0112-22AB7085A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1734CC-0C2F-3677-7971-95540444ED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2F6C2-4787-E225-F7C5-D2B80A0330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CA3A9A-86CE-F271-4A90-6AEE13153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E92DFE-F286-586A-0E51-C2C19DCAB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600D1C-7599-F373-CD12-FE5F607A8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B16938-10BF-C0CE-E118-34BBB6056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4243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5C0A-03DF-5F8B-0458-1DE1BD4F1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218CD5-1A0C-F6AF-7E72-A5319D32A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BD701E-2AB3-0EFA-9DD7-5F7B5D857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65E21B-5A33-1A30-B950-DE9AEEF03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819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82A4D7-0779-2120-E1C5-A8FBF4871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C4A296-E6E1-E2B6-7345-B353503D2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5EB02-DC9B-0BD4-F5F2-E2DD0AA3B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92199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B60A7-7C01-0750-C0C5-B6066BEA9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1B075F-DB5F-E569-912B-2239EF1F5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E55012-3CAE-31ED-E247-54D48CC65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17B77F-E642-605D-8019-CA97D9E8C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2000F8-BF71-D238-7FAA-4F3CFF02B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5CB020-47B6-FBBF-E22B-F46BF56F4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47663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D8368-B528-95D4-3E29-76906BC00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D7C451-BAA5-1ECC-CE32-2085EBC2B7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55D4C-29CF-F34C-503A-0A11AE4B3F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A80AF2-2326-E177-20B7-B2412F8E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E4721-7235-8D05-DD66-7B4741CB1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66BD1-AF54-C97C-6A32-ADFE21671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5368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BB05E-1DB0-AAC6-A741-123BA96323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7CD911-98D6-7367-F0D0-85B3B4D9E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5AEDE2-8343-78AD-CF5D-3621077A4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5DE9A-6679-ABFD-7811-7E3E770DD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40233E-E63F-99D3-99AA-4665F23B0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486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DCD224-C2F2-EA36-4C00-09F84EFB5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263F39-420F-1FA5-55C3-EA89350FB8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51F51-A238-3FAD-6D8F-0F605EC3E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93F27A-D268-8A6E-5AFF-7D07CA9C1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48DD73-811B-0293-5A36-329BE446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81691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51361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2218664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826796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142644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9603422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97109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1853495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58118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431033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205654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8190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FA4EFD-CF53-D1E5-05A9-D089F452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F2D999-793E-B5A5-32B9-0F82919448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53411-BFAB-654A-ADC7-801A2ACAF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61E486-5000-E249-B33E-C599457CAFEC}" type="datetimeFigureOut">
              <a:rPr lang="en-US" smtClean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166D48-B778-F4B0-99D6-734AE85F83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5A089-B927-4A65-52CC-C407DA9F6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57D4FFD-2AA7-A743-A465-5B207B963C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1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8634900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52FBB0-A709-0C8B-64A7-2329685D6553}"/>
              </a:ext>
            </a:extLst>
          </p:cNvPr>
          <p:cNvCxnSpPr>
            <a:cxnSpLocks/>
          </p:cNvCxnSpPr>
          <p:nvPr/>
        </p:nvCxnSpPr>
        <p:spPr>
          <a:xfrm>
            <a:off x="2555512" y="1268666"/>
            <a:ext cx="0" cy="5589334"/>
          </a:xfrm>
          <a:prstGeom prst="line">
            <a:avLst/>
          </a:prstGeom>
          <a:ln w="9525">
            <a:solidFill>
              <a:srgbClr val="CB9D6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C570F2F-E874-AED0-AB5B-56AF887D189C}"/>
              </a:ext>
            </a:extLst>
          </p:cNvPr>
          <p:cNvCxnSpPr>
            <a:cxnSpLocks/>
          </p:cNvCxnSpPr>
          <p:nvPr/>
        </p:nvCxnSpPr>
        <p:spPr>
          <a:xfrm>
            <a:off x="2555512" y="0"/>
            <a:ext cx="0" cy="779858"/>
          </a:xfrm>
          <a:prstGeom prst="line">
            <a:avLst/>
          </a:prstGeom>
          <a:ln w="9525">
            <a:solidFill>
              <a:srgbClr val="CB9D6E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C5E92CBA-F167-26BF-FD89-E204F7273CDF}"/>
              </a:ext>
            </a:extLst>
          </p:cNvPr>
          <p:cNvSpPr txBox="1"/>
          <p:nvPr/>
        </p:nvSpPr>
        <p:spPr>
          <a:xfrm>
            <a:off x="4613240" y="2667400"/>
            <a:ext cx="43471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Very Worshipful</a:t>
            </a:r>
            <a:b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B4B77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</a:b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B4B77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Allan Casalou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B4B77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B4B77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PM</a:t>
            </a:r>
            <a:b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B4B77"/>
                </a:solidFill>
                <a:effectLst/>
                <a:uLnTx/>
                <a:uFillTx/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</a:b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B9D6E"/>
                </a:solidFill>
                <a:effectLst/>
                <a:uLnTx/>
                <a:uFillTx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Grand Secretary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CB9D6E"/>
              </a:solidFill>
              <a:effectLst/>
              <a:uLnTx/>
              <a:uFillTx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10A7CB-F621-71D2-20BD-A591DBCA8A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3018" y="888368"/>
            <a:ext cx="1622509" cy="596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307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A4D68-0F56-6046-88E8-5B2932D838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80CDA-51CB-2819-E219-5946F5ABA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INFO SOURCE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F1777-C5E0-5651-A43D-E8D31C89D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678193"/>
            <a:ext cx="5291994" cy="439987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EOPLE LEARN ABOUT MASONRY THROUGH ENTERTAINMENT, FAMILY, AND FRIENDS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TV/Movies</a:t>
            </a:r>
            <a:r>
              <a:rPr lang="en-US" sz="28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38%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Family		     33%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CoW/Friend   29%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Social Media 27%</a:t>
            </a:r>
          </a:p>
          <a:p>
            <a:pPr>
              <a:lnSpc>
                <a:spcPct val="90000"/>
              </a:lnSpc>
            </a:pPr>
            <a:endParaRPr lang="en-US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5FB6D200-9DBD-3213-0908-86837A7905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50174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A17280-9899-B4E5-35B2-6D23F25CD4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8FBE5-E106-1053-AA12-22C1AB735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JOINING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3AB06-C616-0CB1-FE15-C1F4ED8D84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678193"/>
            <a:ext cx="5291994" cy="439987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TWO-THIRDS OF THE PUBLIC HAS NEVER BELONGED TO A MEMBERSHIP ORGANIZATION.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Prospects are very interested 79%.</a:t>
            </a:r>
          </a:p>
          <a:p>
            <a:pPr>
              <a:lnSpc>
                <a:spcPct val="90000"/>
              </a:lnSpc>
            </a:pPr>
            <a:endParaRPr lang="en-US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AFE09455-210B-6E04-8F1C-098A247F6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1256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4A468-78BD-D7EC-A90E-80A77F791F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FADDE-C350-658F-B78F-615E41D7C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JOINING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E3F0E6-3B0F-86DF-872E-9D5784A46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312433"/>
            <a:ext cx="5291994" cy="4765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Prospect are interested because :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Help others/community 4.9/5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Integrity/authenticity 4.8/5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Deep friendships 4.8/5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Strong moral compass 4.7/5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Tolerance/acceptance 4.7/5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Disagree &amp; stay friends 4.7/5</a:t>
            </a: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FA1DB366-226C-F9BA-C304-C8B4805C47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20570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81B0B1-4EF0-CF60-90F5-3D9786493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C5FAB-B8B3-C439-20B2-C64D9A1A3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64" y="1307012"/>
            <a:ext cx="4798142" cy="10250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MEMBER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474D4D-4302-A565-5F65-18627F0C7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312433"/>
            <a:ext cx="5291994" cy="4765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MASONS ARE PROUD OF THEIR MEMBERSHIP.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MASONS DON’T FEEL CONNECTED TO THE LODGE.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MASONS BELIEVE THEIR LODGE IS NOT ACHIEVING THE MISSION.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211AEF49-F03E-F116-4BEF-2B960F0688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390" y="1819547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29719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2146DE-1299-833D-D338-190981BA02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AEA3C-340A-7F57-A0A2-871C7A54A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64" y="1307012"/>
            <a:ext cx="4798142" cy="10250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MEMBER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00A657-2C94-4B22-425E-749D3DEA7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312433"/>
            <a:ext cx="5291994" cy="4765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STATED MEETINGS DON’T OFFER LEARNING AND GROWTH.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BEING A LODGE OFFICER NEEDS TO BE MORE ATTACTIVE.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CONFLICTS IN THE LODGE DRIVE PEOPLE AWAY.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4EEF5E65-5A48-5225-0ABD-1E345C0A02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390" y="1819547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62963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0D4A6F-7B41-4267-A3F8-A1F5C21241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BD2E0-5F9E-368E-4DB2-6FFED9E88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64" y="1307012"/>
            <a:ext cx="4798142" cy="10250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MEMBER EXPERIENCE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18650-B68C-E47E-1A11-A5BDE6611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312433"/>
            <a:ext cx="5291994" cy="476563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SOME HALLS ARE DRAINING THE RESOURCES AND MORALE OF THE LODGE.</a:t>
            </a: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THE LODGE IS NOT INVOLVED IN THE COMMUNITY.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4A59CBED-786B-75D2-184B-06A65C234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390" y="1819547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4829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CD5C1-6012-44D4-EFE8-489D63D5B4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2DF13-472E-849C-BAF7-96939682E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8664" y="1307012"/>
            <a:ext cx="4798142" cy="102506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KEYSTONE INITIATIVE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5CF5E-69C8-2E7C-338A-3DFDFE11C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2065468"/>
            <a:ext cx="5291994" cy="4012602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400" b="1" dirty="0">
                <a:solidFill>
                  <a:schemeClr val="accent1">
                    <a:lumMod val="75000"/>
                  </a:schemeClr>
                </a:solidFill>
              </a:rPr>
              <a:t>WHAT SHOULD OUR PRIORITIES BE FOR THE NEXT THREE TO FIVE YEARS?</a:t>
            </a: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14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endParaRPr lang="en-US" sz="2800" b="1" cap="none" dirty="0">
              <a:solidFill>
                <a:schemeClr val="tx1"/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A3D827FB-A76F-8A1F-7DBA-3749B3EFB3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390" y="1819547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7315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D1418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354000" y="2152233"/>
            <a:ext cx="5393600" cy="15804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endParaRPr dirty="0">
              <a:solidFill>
                <a:schemeClr val="lt1"/>
              </a:solidFill>
            </a:endParaRPr>
          </a:p>
          <a:p>
            <a:r>
              <a:rPr lang="en" sz="2636">
                <a:solidFill>
                  <a:schemeClr val="lt1"/>
                </a:solidFill>
              </a:rPr>
              <a:t>Your Opinion Matters</a:t>
            </a:r>
            <a:br>
              <a:rPr lang="en" sz="2667">
                <a:solidFill>
                  <a:schemeClr val="lt1"/>
                </a:solidFill>
              </a:rPr>
            </a:br>
            <a:br>
              <a:rPr lang="en" sz="2667" b="1">
                <a:solidFill>
                  <a:schemeClr val="lt1"/>
                </a:solidFill>
              </a:rPr>
            </a:br>
            <a:r>
              <a:rPr lang="en" sz="4296" b="1">
                <a:solidFill>
                  <a:schemeClr val="lt1"/>
                </a:solidFill>
              </a:rPr>
              <a:t>The Keystone Initiative Introduction</a:t>
            </a:r>
            <a:endParaRPr sz="3259" b="1" dirty="0">
              <a:solidFill>
                <a:schemeClr val="lt1"/>
              </a:solidFill>
            </a:endParaRPr>
          </a:p>
        </p:txBody>
      </p:sp>
      <p:sp>
        <p:nvSpPr>
          <p:cNvPr id="148" name="Google Shape;148;p24"/>
          <p:cNvSpPr txBox="1">
            <a:spLocks noGrp="1"/>
          </p:cNvSpPr>
          <p:nvPr>
            <p:ph type="subTitle" idx="1"/>
          </p:nvPr>
        </p:nvSpPr>
        <p:spPr>
          <a:xfrm>
            <a:off x="354000" y="4550233"/>
            <a:ext cx="5393600" cy="164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>
              <a:lnSpc>
                <a:spcPct val="80000"/>
              </a:lnSpc>
              <a:buClr>
                <a:schemeClr val="dk1"/>
              </a:buClr>
              <a:buSzPts val="1100"/>
            </a:pPr>
            <a:r>
              <a:rPr lang="en" sz="2533">
                <a:solidFill>
                  <a:schemeClr val="lt1"/>
                </a:solidFill>
              </a:rPr>
              <a:t>Please complete a 2-Question Survey. This should take less than 1 minute to complete.</a:t>
            </a:r>
            <a:endParaRPr sz="2533" dirty="0">
              <a:solidFill>
                <a:schemeClr val="lt1"/>
              </a:solidFill>
            </a:endParaRPr>
          </a:p>
          <a:p>
            <a:pPr marL="0" indent="0">
              <a:lnSpc>
                <a:spcPct val="80000"/>
              </a:lnSpc>
            </a:pPr>
            <a:endParaRPr sz="2533" dirty="0">
              <a:solidFill>
                <a:schemeClr val="lt1"/>
              </a:solidFill>
            </a:endParaRPr>
          </a:p>
        </p:txBody>
      </p:sp>
      <p:sp>
        <p:nvSpPr>
          <p:cNvPr id="149" name="Google Shape;149;p24"/>
          <p:cNvSpPr txBox="1"/>
          <p:nvPr/>
        </p:nvSpPr>
        <p:spPr>
          <a:xfrm>
            <a:off x="6629367" y="4776100"/>
            <a:ext cx="5074000" cy="956800"/>
          </a:xfrm>
          <a:prstGeom prst="rect">
            <a:avLst/>
          </a:prstGeom>
          <a:solidFill>
            <a:srgbClr val="FFF2CC"/>
          </a:solidFill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133" b="1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Survey Link: </a:t>
            </a:r>
            <a:r>
              <a:rPr lang="en" sz="2000" kern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https://forms.gle/T5WXVoeGKcNi6YzMA</a:t>
            </a:r>
            <a:endParaRPr sz="2000" kern="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50" name="Google Shape;15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8313" y="5958771"/>
            <a:ext cx="2814855" cy="787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4" title="qr-code (18)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053318" y="282134"/>
            <a:ext cx="4268100" cy="426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47C6C3-6F5C-C735-1B62-79100BC3C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and white sign with white text&#10;&#10;Description automatically generated">
            <a:extLst>
              <a:ext uri="{FF2B5EF4-FFF2-40B4-BE49-F238E27FC236}">
                <a16:creationId xmlns:a16="http://schemas.microsoft.com/office/drawing/2014/main" id="{AEBE4CB7-0EAC-2168-CD37-E80D1C5C0A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2107" y="3108920"/>
            <a:ext cx="2287663" cy="564290"/>
          </a:xfrm>
          <a:prstGeom prst="rect">
            <a:avLst/>
          </a:prstGeom>
        </p:spPr>
      </p:pic>
      <p:pic>
        <p:nvPicPr>
          <p:cNvPr id="11" name="Picture 10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A82FD0A7-5ADC-D105-FB9E-5523FDBF8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991" y="3108920"/>
            <a:ext cx="2287979" cy="640160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F6D2F93-7013-E9FF-4E0C-D9636A27232C}"/>
              </a:ext>
            </a:extLst>
          </p:cNvPr>
          <p:cNvCxnSpPr/>
          <p:nvPr/>
        </p:nvCxnSpPr>
        <p:spPr>
          <a:xfrm>
            <a:off x="3564343" y="1360098"/>
            <a:ext cx="0" cy="43933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9C16FC14-6930-F51A-BB0A-9806B05EF5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861" y="2386690"/>
            <a:ext cx="7406148" cy="2724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543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C99E6-6B70-9373-4BFA-D34E0F05F0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Keystone Initiative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D39C2-CF45-A417-33D4-66F17DFEB0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Together for Tomorrow</a:t>
            </a:r>
          </a:p>
          <a:p>
            <a:r>
              <a:rPr lang="en-US" dirty="0"/>
              <a:t>Masons of California </a:t>
            </a:r>
          </a:p>
        </p:txBody>
      </p:sp>
    </p:spTree>
    <p:extLst>
      <p:ext uri="{BB962C8B-B14F-4D97-AF65-F5344CB8AC3E}">
        <p14:creationId xmlns:p14="http://schemas.microsoft.com/office/powerpoint/2010/main" val="752280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5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0AD886-69BF-570B-222F-77E485275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763" y="1592571"/>
            <a:ext cx="6470907" cy="36697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81411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4091D54B-59AB-4A5E-8E9E-0421BD66D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47CE62E-FFFD-4A1F-BA78-C3B89C36FC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AE51FD27-6B6A-4D21-BF22-245DA9BD0B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B8144315-1C5A-4185-A952-25D98D303D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11CAC6F2-0806-417B-BF5D-5AEF6195FA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0" y="1587"/>
            <a:ext cx="12192000" cy="6856413"/>
          </a:xfrm>
          <a:custGeom>
            <a:avLst/>
            <a:gdLst/>
            <a:ahLst/>
            <a:cxnLst/>
            <a:rect l="0" t="0" r="r" b="b"/>
            <a:pathLst>
              <a:path w="15356" h="8638">
                <a:moveTo>
                  <a:pt x="0" y="0"/>
                </a:moveTo>
                <a:lnTo>
                  <a:pt x="0" y="8638"/>
                </a:lnTo>
                <a:lnTo>
                  <a:pt x="15356" y="8638"/>
                </a:lnTo>
                <a:lnTo>
                  <a:pt x="15356" y="0"/>
                </a:lnTo>
                <a:lnTo>
                  <a:pt x="0" y="0"/>
                </a:lnTo>
                <a:close/>
                <a:moveTo>
                  <a:pt x="14748" y="8038"/>
                </a:moveTo>
                <a:lnTo>
                  <a:pt x="600" y="8038"/>
                </a:lnTo>
                <a:lnTo>
                  <a:pt x="600" y="592"/>
                </a:lnTo>
                <a:lnTo>
                  <a:pt x="14748" y="592"/>
                </a:lnTo>
                <a:lnTo>
                  <a:pt x="14748" y="80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/>
          <a:lstStyle/>
          <a:p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4723B02-0AAB-4F6E-BA41-8ED99D559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807703-EA7F-B149-0639-36018131B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60773" y="1113062"/>
            <a:ext cx="3382297" cy="3281957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5400" b="0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Together for Tomorrow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0AD886-69BF-570B-222F-77E485275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9763" y="1592571"/>
            <a:ext cx="6470907" cy="36697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66175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1E1F77-7F87-ED74-1DA2-5C2939C559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8C090-B6DB-13C2-E681-E3190F0B7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AWARENESS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E139D-601D-7F1B-B819-7E7269990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9892" y="1344706"/>
            <a:ext cx="5291994" cy="4869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AWARENESS OF FREEMASONRY IS RELATIVELY STRONG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general public is more aware of Freemasonry than any other membership organization.</a:t>
            </a:r>
            <a:endParaRPr lang="en-US" sz="3200" b="1" i="0" kern="1200" cap="none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E3D6A5B9-D087-6AB9-A1C7-335AB178B9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70700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DB1107-5E29-D206-7103-835AF0355C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F88E-51FD-8B4F-F554-3B7105668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AWARENESS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3788E6-3B98-3215-489A-2A44229420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9892" y="1344706"/>
            <a:ext cx="5291994" cy="486928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32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Freemasonry:  52%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VFW/AL:			 51%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Rotary:				 50%</a:t>
            </a:r>
          </a:p>
          <a:p>
            <a:pPr>
              <a:lnSpc>
                <a:spcPct val="90000"/>
              </a:lnSpc>
            </a:pPr>
            <a:r>
              <a:rPr lang="en-US" sz="32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Kiwanis:			 50%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Elks:					 46%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Lions:				 40%</a:t>
            </a:r>
          </a:p>
          <a:p>
            <a:pPr>
              <a:lnSpc>
                <a:spcPct val="90000"/>
              </a:lnSpc>
            </a:pPr>
            <a:r>
              <a:rPr lang="en-US" sz="32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KofC:				 40%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Moose:			 28%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Odd Fellows:	 15%</a:t>
            </a:r>
            <a:endParaRPr lang="en-US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F228D1EB-BA08-81C6-A391-6F9AD13024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0997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9C3731-ABF8-B436-A9FC-FF6CCFF115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FD1DB-C723-F6D1-A8AB-678137C1A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IMPRESSION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D178C9-55F6-EA7D-F2E1-C8F82291E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9892" y="1344706"/>
            <a:ext cx="5291994" cy="486928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4000" b="1" dirty="0">
                <a:solidFill>
                  <a:schemeClr val="accent1">
                    <a:lumMod val="75000"/>
                  </a:schemeClr>
                </a:solidFill>
              </a:rPr>
              <a:t>IMPRESSION IS MOSTLY POSITIVE</a:t>
            </a:r>
          </a:p>
          <a:p>
            <a:pPr>
              <a:lnSpc>
                <a:spcPct val="90000"/>
              </a:lnSpc>
            </a:pP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Nearly half of the public has a positive impression of Masonry. A little more than a third have a neutral opinion. One in six have a negative opinion.</a:t>
            </a: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97C180D0-840E-22FE-1A1D-93218E7FD1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0421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633284-1EC3-1C72-67C3-07FC24EBFE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A62A5-0BC1-7925-2CDD-393571682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IMPRESSION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27E50-27DB-C68B-2E94-63D433ECC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9741" y="2120761"/>
            <a:ext cx="5291994" cy="185031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Favorable  47%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Neutral	   35%</a:t>
            </a:r>
          </a:p>
          <a:p>
            <a:pPr>
              <a:lnSpc>
                <a:spcPct val="90000"/>
              </a:lnSpc>
            </a:pPr>
            <a:r>
              <a:rPr lang="en-US" sz="3200" b="1" cap="none" dirty="0">
                <a:solidFill>
                  <a:schemeClr val="tx1"/>
                </a:solidFill>
              </a:rPr>
              <a:t>Negative	   18%</a:t>
            </a:r>
          </a:p>
          <a:p>
            <a:pPr>
              <a:lnSpc>
                <a:spcPct val="90000"/>
              </a:lnSpc>
            </a:pPr>
            <a:endParaRPr lang="en-US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8C2EE0A5-3C37-774A-7424-DD3CBE3809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2260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24D377-4B1B-0393-8CC9-9CA3C760A7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81CFC-946A-1C6B-26DE-A3D7E4331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901" y="794478"/>
            <a:ext cx="4798142" cy="1025069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0" kern="1200" dirty="0">
                <a:solidFill>
                  <a:srgbClr val="EBEBEB"/>
                </a:solidFill>
                <a:latin typeface="+mj-lt"/>
                <a:ea typeface="+mj-ea"/>
                <a:cs typeface="+mj-cs"/>
              </a:rPr>
              <a:t>INFO SOURCE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0E7EF-8F7C-C5DA-7B9A-9D1DE89DE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5195" y="1678193"/>
            <a:ext cx="5291994" cy="439987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3200" b="1" cap="none" dirty="0">
                <a:solidFill>
                  <a:schemeClr val="accent1">
                    <a:lumMod val="75000"/>
                  </a:schemeClr>
                </a:solidFill>
              </a:rPr>
              <a:t>EOPLE LEARN ABOUT MASONRY THROUGH ENTERTAINMENT, FAMILY, AND FRIENDS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TV/Movies</a:t>
            </a:r>
            <a:r>
              <a:rPr lang="en-US" sz="2800" b="1" i="0" kern="1200" cap="none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  38%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Family		     33%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CoW/Friend   29%</a:t>
            </a:r>
          </a:p>
          <a:p>
            <a:pPr>
              <a:lnSpc>
                <a:spcPct val="90000"/>
              </a:lnSpc>
            </a:pPr>
            <a:r>
              <a:rPr lang="en-US" sz="2800" b="1" cap="none" dirty="0">
                <a:solidFill>
                  <a:schemeClr val="tx1"/>
                </a:solidFill>
              </a:rPr>
              <a:t>Social Media 27%</a:t>
            </a:r>
          </a:p>
          <a:p>
            <a:pPr>
              <a:lnSpc>
                <a:spcPct val="90000"/>
              </a:lnSpc>
            </a:pPr>
            <a:endParaRPr lang="en-US" sz="3200" b="1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id="{EA5A754D-213F-3176-E15E-A6B229A4F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90148" y="1113063"/>
            <a:ext cx="4628758" cy="462875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083906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441</TotalTime>
  <Words>411</Words>
  <Application>Microsoft Office PowerPoint</Application>
  <PresentationFormat>Widescreen</PresentationFormat>
  <Paragraphs>86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9" baseType="lpstr">
      <vt:lpstr>Aptos</vt:lpstr>
      <vt:lpstr>Aptos Display</vt:lpstr>
      <vt:lpstr>Arial</vt:lpstr>
      <vt:lpstr>Century Gothic</vt:lpstr>
      <vt:lpstr>Lato</vt:lpstr>
      <vt:lpstr>Lato Light</vt:lpstr>
      <vt:lpstr>Roboto</vt:lpstr>
      <vt:lpstr>Wingdings 3</vt:lpstr>
      <vt:lpstr>Ion Boardroom</vt:lpstr>
      <vt:lpstr>Office Theme</vt:lpstr>
      <vt:lpstr>Simple Light</vt:lpstr>
      <vt:lpstr>PowerPoint Presentation</vt:lpstr>
      <vt:lpstr>Keystone Initiative</vt:lpstr>
      <vt:lpstr>PowerPoint Presentation</vt:lpstr>
      <vt:lpstr>Together for Tomorrow</vt:lpstr>
      <vt:lpstr>AWARENESS</vt:lpstr>
      <vt:lpstr>AWARENESS</vt:lpstr>
      <vt:lpstr>IMPRESSION</vt:lpstr>
      <vt:lpstr>IMPRESSION</vt:lpstr>
      <vt:lpstr>INFO SOURCE</vt:lpstr>
      <vt:lpstr>INFO SOURCE</vt:lpstr>
      <vt:lpstr>JOINING</vt:lpstr>
      <vt:lpstr>JOINING</vt:lpstr>
      <vt:lpstr>MEMBER EXPERIENCE</vt:lpstr>
      <vt:lpstr>MEMBER EXPERIENCE</vt:lpstr>
      <vt:lpstr>MEMBER EXPERIENCE</vt:lpstr>
      <vt:lpstr>KEYSTONE INITIATIVE</vt:lpstr>
      <vt:lpstr> Your Opinion Matters  The Keystone Initiative Introduction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 Casalou</dc:creator>
  <cp:lastModifiedBy>Andrew Uehling</cp:lastModifiedBy>
  <cp:revision>5</cp:revision>
  <dcterms:created xsi:type="dcterms:W3CDTF">2024-08-13T18:09:06Z</dcterms:created>
  <dcterms:modified xsi:type="dcterms:W3CDTF">2025-04-09T23:50:14Z</dcterms:modified>
</cp:coreProperties>
</file>