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1" r:id="rId2"/>
  </p:sldMasterIdLst>
  <p:notesMasterIdLst>
    <p:notesMasterId r:id="rId13"/>
  </p:notesMasterIdLst>
  <p:sldIdLst>
    <p:sldId id="304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66" r:id="rId11"/>
    <p:sldId id="305" r:id="rId12"/>
  </p:sldIdLst>
  <p:sldSz cx="12192000" cy="6858000"/>
  <p:notesSz cx="6858000" cy="12192000"/>
  <p:embeddedFontLs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49660"/>
  </p:normalViewPr>
  <p:slideViewPr>
    <p:cSldViewPr snapToGrid="0" snapToObjects="1">
      <p:cViewPr varScale="1">
        <p:scale>
          <a:sx n="60" d="100"/>
          <a:sy n="60" d="100"/>
        </p:scale>
        <p:origin x="30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97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317bdf56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f317bdf56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989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9403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6665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467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846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323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548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319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952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264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565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00824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88FB125-2D09-20C1-666F-A90D2362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422" y="870830"/>
            <a:ext cx="1232109" cy="303920"/>
          </a:xfrm>
          <a:prstGeom prst="rect">
            <a:avLst/>
          </a:prstGeom>
        </p:spPr>
      </p:pic>
      <p:pic>
        <p:nvPicPr>
          <p:cNvPr id="11" name="Picture 10" descr="A black and red sign with text&#10;&#10;Description automatically generated">
            <a:extLst>
              <a:ext uri="{FF2B5EF4-FFF2-40B4-BE49-F238E27FC236}">
                <a16:creationId xmlns:a16="http://schemas.microsoft.com/office/drawing/2014/main" id="{5A9389C0-FEAE-F17C-E838-47EC0A051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422" y="870831"/>
            <a:ext cx="1233303" cy="34506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BC0D59-7CBA-3FBC-45CD-AD0D9BF968A6}"/>
              </a:ext>
            </a:extLst>
          </p:cNvPr>
          <p:cNvCxnSpPr>
            <a:cxnSpLocks/>
          </p:cNvCxnSpPr>
          <p:nvPr/>
        </p:nvCxnSpPr>
        <p:spPr>
          <a:xfrm>
            <a:off x="2555512" y="1268666"/>
            <a:ext cx="0" cy="5589334"/>
          </a:xfrm>
          <a:prstGeom prst="line">
            <a:avLst/>
          </a:prstGeom>
          <a:ln w="9525">
            <a:solidFill>
              <a:srgbClr val="CB9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938AC7A-9C7B-3ADF-329B-1AEE9F4B0939}"/>
              </a:ext>
            </a:extLst>
          </p:cNvPr>
          <p:cNvCxnSpPr>
            <a:cxnSpLocks/>
          </p:cNvCxnSpPr>
          <p:nvPr/>
        </p:nvCxnSpPr>
        <p:spPr>
          <a:xfrm>
            <a:off x="2555512" y="0"/>
            <a:ext cx="0" cy="779858"/>
          </a:xfrm>
          <a:prstGeom prst="line">
            <a:avLst/>
          </a:prstGeom>
          <a:ln w="9525">
            <a:solidFill>
              <a:srgbClr val="CB9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D7302EB-5F15-F6B5-7B28-FF53E5BDB862}"/>
              </a:ext>
            </a:extLst>
          </p:cNvPr>
          <p:cNvSpPr txBox="1"/>
          <p:nvPr/>
        </p:nvSpPr>
        <p:spPr>
          <a:xfrm>
            <a:off x="4602730" y="3864149"/>
            <a:ext cx="5602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B4B7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Emily Limón</a:t>
            </a:r>
            <a:br>
              <a:rPr lang="en-US" sz="3200" b="1" dirty="0">
                <a:solidFill>
                  <a:srgbClr val="0B4B7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Chief Communications Officer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EB2DE-3122-2257-B2D2-270FE45BCAC7}"/>
              </a:ext>
            </a:extLst>
          </p:cNvPr>
          <p:cNvSpPr txBox="1"/>
          <p:nvPr/>
        </p:nvSpPr>
        <p:spPr>
          <a:xfrm>
            <a:off x="4536055" y="1931010"/>
            <a:ext cx="7169809" cy="195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4000" b="1" dirty="0">
                <a:solidFill>
                  <a:srgbClr val="7D1418"/>
                </a:solidFill>
                <a:latin typeface="Gotham" panose="0200050405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HOW DO WE TALK ABOUT OURSELVES?</a:t>
            </a:r>
          </a:p>
          <a:p>
            <a:pPr>
              <a:lnSpc>
                <a:spcPts val="3600"/>
              </a:lnSpc>
            </a:pPr>
            <a:r>
              <a:rPr lang="en-US" sz="4000" b="1" dirty="0">
                <a:latin typeface="Gotham" panose="0200050405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Talking About Freemasonry:</a:t>
            </a:r>
          </a:p>
          <a:p>
            <a:pPr>
              <a:lnSpc>
                <a:spcPts val="3600"/>
              </a:lnSpc>
            </a:pPr>
            <a:r>
              <a:rPr lang="en-US" sz="4000" b="1" dirty="0">
                <a:latin typeface="Gotham" panose="0200050405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Part II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54711A-28DA-93FC-7349-CDF55EA4A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018" y="850268"/>
            <a:ext cx="1622509" cy="59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75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3393B-B1BE-C626-58FD-FA58A8243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D7A95C1D-C551-47C0-7B7C-4E9462B61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07" y="3108920"/>
            <a:ext cx="2287663" cy="564290"/>
          </a:xfrm>
          <a:prstGeom prst="rect">
            <a:avLst/>
          </a:prstGeom>
        </p:spPr>
      </p:pic>
      <p:pic>
        <p:nvPicPr>
          <p:cNvPr id="11" name="Picture 10" descr="A black and red sign with text&#10;&#10;Description automatically generated">
            <a:extLst>
              <a:ext uri="{FF2B5EF4-FFF2-40B4-BE49-F238E27FC236}">
                <a16:creationId xmlns:a16="http://schemas.microsoft.com/office/drawing/2014/main" id="{516C5466-F3B7-02BF-23F1-3A6CE38E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91" y="3108920"/>
            <a:ext cx="2287979" cy="64016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58B98F-5AAF-DD6C-5E61-511A314838AF}"/>
              </a:ext>
            </a:extLst>
          </p:cNvPr>
          <p:cNvCxnSpPr/>
          <p:nvPr/>
        </p:nvCxnSpPr>
        <p:spPr>
          <a:xfrm>
            <a:off x="3564343" y="1360098"/>
            <a:ext cx="0" cy="4393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0A0B733-9B45-50C5-948C-87D77FF95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861" y="2386690"/>
            <a:ext cx="7406148" cy="27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61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6131" y="476131"/>
            <a:ext cx="5618345" cy="5904024"/>
          </a:xfrm>
          <a:prstGeom prst="rect">
            <a:avLst/>
          </a:prstGeom>
          <a:solidFill>
            <a:srgbClr val="F5F5F5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Object 2"/>
          <p:cNvSpPr/>
          <p:nvPr/>
        </p:nvSpPr>
        <p:spPr>
          <a:xfrm>
            <a:off x="865606" y="2184846"/>
            <a:ext cx="4839395" cy="137676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5422"/>
              </a:lnSpc>
              <a:buNone/>
            </a:pPr>
            <a:r>
              <a:rPr lang="en-US" sz="4303" b="1" dirty="0">
                <a:solidFill>
                  <a:srgbClr val="E669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Caregiver/Hero 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865606" y="3630275"/>
            <a:ext cx="4839395" cy="25599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016"/>
              </a:lnSpc>
              <a:spcBef>
                <a:spcPts val="530"/>
              </a:spcBef>
              <a:buNone/>
            </a:pPr>
            <a:r>
              <a:rPr lang="en-US" sz="1440" b="1" dirty="0">
                <a:solidFill>
                  <a:srgbClr val="E669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A.K.A.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865606" y="4007014"/>
            <a:ext cx="4839395" cy="6055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769"/>
              </a:lnSpc>
              <a:spcBef>
                <a:spcPts val="932"/>
              </a:spcBef>
              <a:buNone/>
            </a:pPr>
            <a:r>
              <a:rPr lang="en-US" sz="4542" b="1" dirty="0">
                <a:solidFill>
                  <a:srgbClr val="E669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Mason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6094476" y="476131"/>
            <a:ext cx="5618345" cy="5904024"/>
          </a:xfrm>
          <a:prstGeom prst="rect">
            <a:avLst/>
          </a:prstGeom>
          <a:solidFill>
            <a:srgbClr val="F5F5F5"/>
          </a:solidFill>
        </p:spPr>
        <p:txBody>
          <a:bodyPr/>
          <a:lstStyle/>
          <a:p>
            <a:endParaRPr lang="en-US"/>
          </a:p>
        </p:txBody>
      </p:sp>
      <p:pic>
        <p:nvPicPr>
          <p:cNvPr id="7" name="Object 6" descr="Screenshot 2025-03-23 at 1.46.33 PM.png"/>
          <p:cNvPicPr>
            <a:picLocks noChangeAspect="1"/>
          </p:cNvPicPr>
          <p:nvPr/>
        </p:nvPicPr>
        <p:blipFill>
          <a:blip r:embed="rId3"/>
          <a:srcRect l="15018" r="15018"/>
          <a:stretch/>
        </p:blipFill>
        <p:spPr>
          <a:xfrm>
            <a:off x="6094476" y="476131"/>
            <a:ext cx="5618345" cy="59040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3D9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110222" cy="6856286"/>
          </a:xfrm>
          <a:prstGeom prst="rect">
            <a:avLst/>
          </a:prstGeom>
          <a:solidFill>
            <a:srgbClr val="F9F9F9"/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Object 2" descr="Screenshot 2025-03-23 at 12.18.23 PM.png"/>
          <p:cNvPicPr>
            <a:picLocks noChangeAspect="1"/>
          </p:cNvPicPr>
          <p:nvPr/>
        </p:nvPicPr>
        <p:blipFill>
          <a:blip r:embed="rId3"/>
          <a:srcRect l="-2775" t="-1533" r="-2775" b="-1533"/>
          <a:stretch/>
        </p:blipFill>
        <p:spPr>
          <a:xfrm>
            <a:off x="0" y="0"/>
            <a:ext cx="7110222" cy="6856286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7110222" y="0"/>
            <a:ext cx="5078730" cy="6856286"/>
          </a:xfrm>
          <a:prstGeom prst="rect">
            <a:avLst/>
          </a:prstGeom>
          <a:solidFill>
            <a:srgbClr val="F9F9F9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7182753" y="189560"/>
            <a:ext cx="4933669" cy="12110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769"/>
              </a:lnSpc>
              <a:buNone/>
            </a:pPr>
            <a:r>
              <a:rPr lang="en-US" sz="4542" b="1" dirty="0">
                <a:solidFill>
                  <a:srgbClr val="E669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Caregiver/Hero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7182753" y="1463359"/>
            <a:ext cx="4933669" cy="14531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3815"/>
              </a:lnSpc>
              <a:spcBef>
                <a:spcPts val="485"/>
              </a:spcBef>
              <a:buNone/>
            </a:pPr>
            <a:r>
              <a:rPr lang="en-US" sz="302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"Be the change you want to see in the world."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7182753" y="3019414"/>
            <a:ext cx="4933669" cy="2734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55"/>
              </a:lnSpc>
              <a:spcBef>
                <a:spcPts val="795"/>
              </a:spcBef>
              <a:buNone/>
            </a:pPr>
            <a:r>
              <a:rPr lang="en-US" sz="171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Brand Message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7182753" y="3442650"/>
            <a:ext cx="4933669" cy="7295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16"/>
              </a:lnSpc>
              <a:spcBef>
                <a:spcPts val="1156"/>
              </a:spcBef>
              <a:buNone/>
            </a:pPr>
            <a:r>
              <a:rPr lang="en-US" sz="1368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There's no greater satisfaction than helping someone.  Together we can improve our world and make a difference.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7182753" y="4322004"/>
            <a:ext cx="4933669" cy="2734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55"/>
              </a:lnSpc>
              <a:spcBef>
                <a:spcPts val="1156"/>
              </a:spcBef>
              <a:buNone/>
            </a:pPr>
            <a:r>
              <a:rPr lang="en-US" sz="171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Brand Voice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7182753" y="4745240"/>
            <a:ext cx="4933669" cy="2431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16"/>
              </a:lnSpc>
              <a:spcBef>
                <a:spcPts val="1156"/>
              </a:spcBef>
              <a:buNone/>
            </a:pPr>
            <a:r>
              <a:rPr lang="en-US" sz="1368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Caring, Inclusive, Bold, Ambitious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7182753" y="5138197"/>
            <a:ext cx="4933669" cy="2734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55"/>
              </a:lnSpc>
              <a:spcBef>
                <a:spcPts val="1156"/>
              </a:spcBef>
              <a:buNone/>
            </a:pPr>
            <a:r>
              <a:rPr lang="en-US" sz="171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Drivers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7182753" y="5561433"/>
            <a:ext cx="4933669" cy="2431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16"/>
              </a:lnSpc>
              <a:spcBef>
                <a:spcPts val="1156"/>
              </a:spcBef>
              <a:buNone/>
            </a:pPr>
            <a:r>
              <a:rPr lang="en-US" sz="1368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Service, Stability, Inspiration, Growth</a:t>
            </a: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7182753" y="5954389"/>
            <a:ext cx="4933669" cy="2734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55"/>
              </a:lnSpc>
              <a:spcBef>
                <a:spcPts val="1156"/>
              </a:spcBef>
              <a:buNone/>
            </a:pPr>
            <a:r>
              <a:rPr lang="en-US" sz="171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Fears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7182753" y="6377625"/>
            <a:ext cx="4933669" cy="2431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16"/>
              </a:lnSpc>
              <a:spcBef>
                <a:spcPts val="1156"/>
              </a:spcBef>
              <a:buNone/>
            </a:pPr>
            <a:r>
              <a:rPr lang="en-US" sz="1368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Selfishness, Neglect, Weakness, Incompetence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28828"/>
            <a:ext cx="12188952" cy="6628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5221"/>
              </a:lnSpc>
              <a:buNone/>
            </a:pPr>
            <a:r>
              <a:rPr lang="en-US" sz="4144" b="1" dirty="0">
                <a:solidFill>
                  <a:srgbClr val="E669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WHAT, THE WHY, THE WAY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952262" y="1855125"/>
            <a:ext cx="5446938" cy="355558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3946"/>
              </a:lnSpc>
              <a:buSzPct val="100000"/>
              <a:buChar char="•"/>
            </a:pPr>
            <a:r>
              <a:rPr lang="en-US" sz="3132" b="1" dirty="0">
                <a:solidFill>
                  <a:srgbClr val="E669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OUR WHAT (Mission)</a:t>
            </a:r>
          </a:p>
          <a:p>
            <a:pPr lvl="1" algn="l">
              <a:lnSpc>
                <a:spcPts val="3188"/>
              </a:lnSpc>
              <a:buNone/>
            </a:pPr>
            <a:r>
              <a:rPr lang="en-US" sz="2277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 build strong communities through friendship, service and self-improvement.</a:t>
            </a:r>
          </a:p>
          <a:p>
            <a:pPr marL="242900" indent="-242900" algn="l">
              <a:lnSpc>
                <a:spcPts val="3946"/>
              </a:lnSpc>
              <a:spcBef>
                <a:spcPts val="3688"/>
              </a:spcBef>
              <a:buSzPct val="100000"/>
              <a:buChar char="•"/>
            </a:pPr>
            <a:r>
              <a:rPr lang="en-US" sz="3132" b="1" dirty="0">
                <a:solidFill>
                  <a:srgbClr val="E669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OUR WHY (Vision, Purpose)</a:t>
            </a:r>
          </a:p>
          <a:p>
            <a:pPr lvl="1" algn="l">
              <a:lnSpc>
                <a:spcPts val="3188"/>
              </a:lnSpc>
              <a:buNone/>
            </a:pPr>
            <a:r>
              <a:rPr lang="en-US" sz="2277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 inspire a world in harmony.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6284928" y="1855125"/>
            <a:ext cx="5446938" cy="42651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3946"/>
              </a:lnSpc>
              <a:buSzPct val="100000"/>
              <a:buChar char="•"/>
            </a:pPr>
            <a:r>
              <a:rPr lang="en-US" sz="3132" b="1" dirty="0">
                <a:solidFill>
                  <a:srgbClr val="E669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OUR WAY (Impact, Values)</a:t>
            </a:r>
          </a:p>
          <a:p>
            <a:pPr lvl="1" algn="l">
              <a:lnSpc>
                <a:spcPts val="3188"/>
              </a:lnSpc>
              <a:spcBef>
                <a:spcPts val="197"/>
              </a:spcBef>
              <a:buNone/>
            </a:pPr>
            <a:r>
              <a:rPr lang="en-US" sz="2277" b="1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 build in our members a foundation of values focused on service, integrity and a sense of belonging.  By strengthening our moral character, we are able to affect positive change in the wider world.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3D9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28480" y="2949780"/>
            <a:ext cx="10731991" cy="95613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7531"/>
              </a:lnSpc>
              <a:buNone/>
            </a:pPr>
            <a:r>
              <a:rPr lang="en-US" sz="7172" b="1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Our Brand Message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3D9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6131" y="411704"/>
            <a:ext cx="11922319" cy="45113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554"/>
              </a:lnSpc>
              <a:buNone/>
            </a:pPr>
            <a:r>
              <a:rPr lang="en-US" sz="362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Masons are builders. 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476131" y="1012001"/>
            <a:ext cx="11922319" cy="18045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554"/>
              </a:lnSpc>
              <a:buNone/>
            </a:pPr>
            <a:r>
              <a:rPr lang="en-US" sz="362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Where once we built magnificent structures, today we build character. Steeped in tradition and ceremony, our values are based on a bedrock of friendship and philanthropy. 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76131" y="2965701"/>
            <a:ext cx="11922319" cy="90226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554"/>
              </a:lnSpc>
              <a:buNone/>
            </a:pPr>
            <a:r>
              <a:rPr lang="en-US" sz="362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 believe that harmony between diverse individuals is a powerful force for good.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476131" y="4017132"/>
            <a:ext cx="11922319" cy="22556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554"/>
              </a:lnSpc>
              <a:buNone/>
            </a:pPr>
            <a:r>
              <a:rPr lang="en-US" sz="362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And just as ancient stonemasons perfected their craft, we employ timeless lessons that create meaningful change in ourselves, stronger communities around us, and a better world for all.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28828"/>
            <a:ext cx="12188952" cy="6628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5221"/>
              </a:lnSpc>
              <a:buNone/>
            </a:pPr>
            <a:r>
              <a:rPr lang="en-US" sz="4144" b="1" dirty="0">
                <a:solidFill>
                  <a:srgbClr val="E669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THREE QUESTIONS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609600" y="2255075"/>
            <a:ext cx="3331779" cy="34735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3946"/>
              </a:lnSpc>
              <a:buSzPct val="100000"/>
              <a:buFont typeface="+mj-lt"/>
              <a:buAutoNum type="arabicPeriod"/>
            </a:pPr>
            <a:r>
              <a:rPr lang="en-US" sz="3132" b="1" dirty="0">
                <a:solidFill>
                  <a:srgbClr val="E669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 What word or phrase jumps out at you most?</a:t>
            </a:r>
          </a:p>
        </p:txBody>
      </p:sp>
      <p:sp>
        <p:nvSpPr>
          <p:cNvPr id="4" name="Object 3"/>
          <p:cNvSpPr/>
          <p:nvPr/>
        </p:nvSpPr>
        <p:spPr>
          <a:xfrm>
            <a:off x="8713076" y="2255075"/>
            <a:ext cx="3163614" cy="10019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46"/>
              </a:lnSpc>
              <a:buSzPct val="100000"/>
            </a:pPr>
            <a:r>
              <a:rPr lang="en-US" sz="3132" b="1" dirty="0">
                <a:solidFill>
                  <a:srgbClr val="E669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3.  How does The Hero show up?</a:t>
            </a:r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63A6B87-02F8-4098-C05C-662D5187BD7F}"/>
              </a:ext>
            </a:extLst>
          </p:cNvPr>
          <p:cNvSpPr/>
          <p:nvPr/>
        </p:nvSpPr>
        <p:spPr>
          <a:xfrm>
            <a:off x="4573075" y="2255681"/>
            <a:ext cx="3519891" cy="34735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46"/>
              </a:lnSpc>
              <a:buSzPct val="100000"/>
            </a:pPr>
            <a:r>
              <a:rPr lang="en-US" sz="3132" b="1" dirty="0">
                <a:solidFill>
                  <a:srgbClr val="E6692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2. How does The Caregiver show up?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3D9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6131" y="411704"/>
            <a:ext cx="11922319" cy="45113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554"/>
              </a:lnSpc>
              <a:buNone/>
            </a:pPr>
            <a:r>
              <a:rPr lang="en-US" sz="362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Masons are builders. 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476131" y="1012001"/>
            <a:ext cx="11922319" cy="18045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554"/>
              </a:lnSpc>
              <a:buNone/>
            </a:pPr>
            <a:r>
              <a:rPr lang="en-US" sz="362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Where once we built magnificent structures, today we build character. Steeped in tradition and ceremony, our values are based on a bedrock of friendship and philanthropy. 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76131" y="2965701"/>
            <a:ext cx="11922319" cy="90226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554"/>
              </a:lnSpc>
              <a:buNone/>
            </a:pPr>
            <a:r>
              <a:rPr lang="en-US" sz="362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 believe that harmony between diverse individuals is a powerful force for good.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476131" y="4017132"/>
            <a:ext cx="11922319" cy="22556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554"/>
              </a:lnSpc>
              <a:buNone/>
            </a:pPr>
            <a:r>
              <a:rPr lang="en-US" sz="3626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And just as ancient stonemasons perfected their craft, we employ timeless lessons that create meaningful change in ourselves, stronger communities around us, and a better world for all.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1418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354000" y="2152233"/>
            <a:ext cx="5393600" cy="158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endParaRPr>
              <a:solidFill>
                <a:schemeClr val="lt1"/>
              </a:solidFill>
            </a:endParaRPr>
          </a:p>
          <a:p>
            <a:r>
              <a:rPr lang="en" sz="2636">
                <a:solidFill>
                  <a:schemeClr val="lt1"/>
                </a:solidFill>
              </a:rPr>
              <a:t>Your Opinion Matters</a:t>
            </a:r>
            <a:br>
              <a:rPr lang="en" b="1">
                <a:solidFill>
                  <a:schemeClr val="lt1"/>
                </a:solidFill>
              </a:rPr>
            </a:br>
            <a:endParaRPr b="1">
              <a:solidFill>
                <a:schemeClr val="lt1"/>
              </a:solidFill>
            </a:endParaRPr>
          </a:p>
          <a:p>
            <a:pPr>
              <a:buSzPct val="34137"/>
            </a:pPr>
            <a:r>
              <a:rPr lang="en" sz="4296" b="1">
                <a:solidFill>
                  <a:schemeClr val="lt1"/>
                </a:solidFill>
              </a:rPr>
              <a:t>Talking About Masonry (Part 2)</a:t>
            </a:r>
            <a:endParaRPr sz="3259" b="1">
              <a:solidFill>
                <a:schemeClr val="lt1"/>
              </a:solidFill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1"/>
          </p:nvPr>
        </p:nvSpPr>
        <p:spPr>
          <a:xfrm>
            <a:off x="354000" y="4550233"/>
            <a:ext cx="5393600" cy="164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" sz="2533">
                <a:solidFill>
                  <a:schemeClr val="lt1"/>
                </a:solidFill>
              </a:rPr>
              <a:t>Please complete a 2-Question Survey. This should take less than 1 minute to complete.</a:t>
            </a:r>
            <a:endParaRPr sz="2533">
              <a:solidFill>
                <a:schemeClr val="lt1"/>
              </a:solidFill>
            </a:endParaRPr>
          </a:p>
          <a:p>
            <a:pPr marL="0" indent="0">
              <a:lnSpc>
                <a:spcPct val="80000"/>
              </a:lnSpc>
            </a:pPr>
            <a:endParaRPr sz="2533">
              <a:solidFill>
                <a:schemeClr val="lt1"/>
              </a:solidFill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6629367" y="4776100"/>
            <a:ext cx="5074000" cy="956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2133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Survey Link: </a:t>
            </a:r>
            <a:r>
              <a:rPr lang="en" sz="20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https://forms.gle/DwAbDhUzQdgkD12f6</a:t>
            </a:r>
            <a:endParaRPr sz="2000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8313" y="5958771"/>
            <a:ext cx="2814855" cy="78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 title="qr-code (17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3318" y="282134"/>
            <a:ext cx="4268100" cy="42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414</Words>
  <Application>Microsoft Macintosh PowerPoint</Application>
  <PresentationFormat>Widescreen</PresentationFormat>
  <Paragraphs>49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Gotham</vt:lpstr>
      <vt:lpstr>Montserrat</vt:lpstr>
      <vt:lpstr>Lato</vt:lpstr>
      <vt:lpstr>Arial</vt:lpstr>
      <vt:lpstr>Roboto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Your Opinion Matters  Talking About Masonry (Part 2)</vt:lpstr>
      <vt:lpstr>PowerPoint Presentation</vt:lpstr>
    </vt:vector>
  </TitlesOfParts>
  <Company>Beautiful.ai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about Freemasonry ALL SESSIONS</dc:title>
  <dc:subject>Talking about Freemasonry ALL SESSIONS</dc:subject>
  <dc:creator>elimon@freemason.org</dc:creator>
  <cp:lastModifiedBy>Emily Limon</cp:lastModifiedBy>
  <cp:revision>8</cp:revision>
  <dcterms:created xsi:type="dcterms:W3CDTF">2025-04-03T17:17:16Z</dcterms:created>
  <dcterms:modified xsi:type="dcterms:W3CDTF">2025-04-10T21:50:07Z</dcterms:modified>
</cp:coreProperties>
</file>