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15"/>
  </p:notesMasterIdLst>
  <p:sldIdLst>
    <p:sldId id="293" r:id="rId6"/>
    <p:sldId id="265" r:id="rId7"/>
    <p:sldId id="266" r:id="rId8"/>
    <p:sldId id="267" r:id="rId9"/>
    <p:sldId id="264" r:id="rId10"/>
    <p:sldId id="263" r:id="rId11"/>
    <p:sldId id="271" r:id="rId12"/>
    <p:sldId id="294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28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14DDE-248C-41CC-B120-2A570910EDC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EBC5-6D84-4104-A64C-FA78130F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e8c5bb1b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e8c5bb1b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09930"/>
            <a:ext cx="10363200" cy="202414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08513"/>
            <a:ext cx="10363200" cy="861875"/>
          </a:xfrm>
        </p:spPr>
        <p:txBody>
          <a:bodyPr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29925" y="5555247"/>
            <a:ext cx="5270500" cy="91381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Click to add event name (ex. 2016 Secretary &amp; Treasurer Retreat)</a:t>
            </a:r>
          </a:p>
        </p:txBody>
      </p:sp>
    </p:spTree>
    <p:extLst>
      <p:ext uri="{BB962C8B-B14F-4D97-AF65-F5344CB8AC3E}">
        <p14:creationId xmlns:p14="http://schemas.microsoft.com/office/powerpoint/2010/main" val="218566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240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54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26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989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561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50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77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215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718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87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4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77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49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68" y="611429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87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1157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88FB125-2D09-20C1-666F-A90D2362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22" y="870830"/>
            <a:ext cx="1232109" cy="3039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BC0D59-7CBA-3FBC-45CD-AD0D9BF968A6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61C09B-DD21-4DA2-B51A-77C33D775E6F}"/>
              </a:ext>
            </a:extLst>
          </p:cNvPr>
          <p:cNvSpPr txBox="1"/>
          <p:nvPr/>
        </p:nvSpPr>
        <p:spPr>
          <a:xfrm>
            <a:off x="4613240" y="4571637"/>
            <a:ext cx="465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38AC7A-9C7B-3ADF-329B-1AEE9F4B0939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7302EB-5F15-F6B5-7B28-FF53E5BDB862}"/>
              </a:ext>
            </a:extLst>
          </p:cNvPr>
          <p:cNvSpPr txBox="1"/>
          <p:nvPr/>
        </p:nvSpPr>
        <p:spPr>
          <a:xfrm>
            <a:off x="4602731" y="3493946"/>
            <a:ext cx="4532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Carlos M. Diez Jr.</a:t>
            </a:r>
            <a:r>
              <a:rPr lang="en-US" sz="2400" dirty="0">
                <a:solidFill>
                  <a:srgbClr val="0B4B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PM</a:t>
            </a:r>
          </a:p>
          <a:p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Inspector 905</a:t>
            </a:r>
            <a:r>
              <a:rPr lang="en-US" sz="20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District</a:t>
            </a: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Solomon’s Staircase Lodge No. 357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EB2DE-3122-2257-B2D2-270FE45BCAC7}"/>
              </a:ext>
            </a:extLst>
          </p:cNvPr>
          <p:cNvSpPr txBox="1"/>
          <p:nvPr/>
        </p:nvSpPr>
        <p:spPr>
          <a:xfrm>
            <a:off x="4602729" y="1983083"/>
            <a:ext cx="6432823" cy="15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400" b="1" dirty="0">
                <a:solidFill>
                  <a:srgbClr val="7D1418"/>
                </a:solidFill>
                <a:latin typeface="Gotham" panose="02000504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Executive Committee: The Heart of Planning for the Lodge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D1B20-CAD8-14BB-EC80-4345F985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18" y="850268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94479" y="1817051"/>
            <a:ext cx="3372219" cy="31638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COMPOSITION OF AN EXECUTIVE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0939F2-2AF0-5DD7-6982-664CACC14859}"/>
              </a:ext>
            </a:extLst>
          </p:cNvPr>
          <p:cNvGrpSpPr/>
          <p:nvPr/>
        </p:nvGrpSpPr>
        <p:grpSpPr>
          <a:xfrm>
            <a:off x="7172428" y="65902"/>
            <a:ext cx="2332738" cy="2235547"/>
            <a:chOff x="3545928" y="-266152"/>
            <a:chExt cx="2522043" cy="25220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74275B-08F5-C1FD-9961-516FC1A74B37}"/>
                </a:ext>
              </a:extLst>
            </p:cNvPr>
            <p:cNvSpPr/>
            <p:nvPr/>
          </p:nvSpPr>
          <p:spPr>
            <a:xfrm>
              <a:off x="3545928" y="-266152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073935"/>
                <a:satOff val="-3082"/>
                <a:lumOff val="-4935"/>
                <a:alphaOff val="0"/>
              </a:schemeClr>
            </a:fillRef>
            <a:effectRef idx="0">
              <a:schemeClr val="accent2">
                <a:alpha val="50000"/>
                <a:hueOff val="1073935"/>
                <a:satOff val="-3082"/>
                <a:lumOff val="-493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780BA831-CC3A-A7E3-C7AA-927BAC8FA20E}"/>
                </a:ext>
              </a:extLst>
            </p:cNvPr>
            <p:cNvSpPr txBox="1"/>
            <p:nvPr/>
          </p:nvSpPr>
          <p:spPr>
            <a:xfrm>
              <a:off x="3634733" y="103193"/>
              <a:ext cx="2309861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EDUCATION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Senior Warden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Candidates - Coaches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Programming – Junior 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Deacon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C00C14-1FBB-C683-5F30-7A842C4E4AD1}"/>
              </a:ext>
            </a:extLst>
          </p:cNvPr>
          <p:cNvGrpSpPr/>
          <p:nvPr/>
        </p:nvGrpSpPr>
        <p:grpSpPr>
          <a:xfrm>
            <a:off x="9119338" y="1136326"/>
            <a:ext cx="2431628" cy="2330245"/>
            <a:chOff x="5853526" y="1009243"/>
            <a:chExt cx="2522043" cy="25220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AFDD05-C7E0-7CDA-9BD1-4E50084E8A99}"/>
                </a:ext>
              </a:extLst>
            </p:cNvPr>
            <p:cNvSpPr/>
            <p:nvPr/>
          </p:nvSpPr>
          <p:spPr>
            <a:xfrm>
              <a:off x="5853526" y="1009243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147871"/>
                <a:satOff val="-6164"/>
                <a:lumOff val="-9870"/>
                <a:alphaOff val="0"/>
              </a:schemeClr>
            </a:fillRef>
            <a:effectRef idx="0">
              <a:schemeClr val="accent2">
                <a:alpha val="50000"/>
                <a:hueOff val="2147871"/>
                <a:satOff val="-6164"/>
                <a:lumOff val="-987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B7A49825-842E-1C25-BC61-F9ADC4830AAC}"/>
                </a:ext>
              </a:extLst>
            </p:cNvPr>
            <p:cNvSpPr txBox="1"/>
            <p:nvPr/>
          </p:nvSpPr>
          <p:spPr>
            <a:xfrm>
              <a:off x="5959160" y="1378588"/>
              <a:ext cx="2263135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MEMBERSHIP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Junior Warden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Welcome Committee - Marshal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Prospects – Senior Deacon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Member Engagement - Chaplain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8E763-240F-738F-A712-73300168A9DA}"/>
              </a:ext>
            </a:extLst>
          </p:cNvPr>
          <p:cNvGrpSpPr/>
          <p:nvPr/>
        </p:nvGrpSpPr>
        <p:grpSpPr>
          <a:xfrm>
            <a:off x="5274407" y="1276457"/>
            <a:ext cx="2332738" cy="2240694"/>
            <a:chOff x="1303177" y="1028700"/>
            <a:chExt cx="2522043" cy="25220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E426B0-3FAC-33D2-0231-02A4A6D9D876}"/>
                </a:ext>
              </a:extLst>
            </p:cNvPr>
            <p:cNvSpPr/>
            <p:nvPr/>
          </p:nvSpPr>
          <p:spPr>
            <a:xfrm>
              <a:off x="1303177" y="1028700"/>
              <a:ext cx="2522043" cy="2522043"/>
            </a:xfrm>
            <a:prstGeom prst="ellipse">
              <a:avLst/>
            </a:prstGeom>
            <a:solidFill>
              <a:srgbClr val="945200">
                <a:alpha val="36078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6443612"/>
                <a:satOff val="-18493"/>
                <a:lumOff val="-2960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672BF8CB-6E73-24AB-EB32-0381D2326172}"/>
                </a:ext>
              </a:extLst>
            </p:cNvPr>
            <p:cNvSpPr txBox="1"/>
            <p:nvPr/>
          </p:nvSpPr>
          <p:spPr>
            <a:xfrm>
              <a:off x="1409105" y="1637173"/>
              <a:ext cx="2272031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RITUAL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endParaRP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Officer’s Coach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Degrees &amp; Ceremonies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Officer Qualifications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Regalia/Paraphernalia - Tiler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Music - Organist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5D4B5-AD56-4C11-3688-3F1DF2430558}"/>
              </a:ext>
            </a:extLst>
          </p:cNvPr>
          <p:cNvGrpSpPr/>
          <p:nvPr/>
        </p:nvGrpSpPr>
        <p:grpSpPr>
          <a:xfrm>
            <a:off x="5186712" y="3450827"/>
            <a:ext cx="2346759" cy="2241188"/>
            <a:chOff x="1303177" y="3618406"/>
            <a:chExt cx="2522043" cy="25220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6E7A2-E14F-6AE1-EFF8-7F2D4871A15D}"/>
                </a:ext>
              </a:extLst>
            </p:cNvPr>
            <p:cNvSpPr/>
            <p:nvPr/>
          </p:nvSpPr>
          <p:spPr>
            <a:xfrm>
              <a:off x="1303177" y="3618406"/>
              <a:ext cx="2522043" cy="2522043"/>
            </a:xfrm>
            <a:prstGeom prst="ellipse">
              <a:avLst/>
            </a:prstGeom>
            <a:solidFill>
              <a:srgbClr val="945200">
                <a:alpha val="7098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5369677"/>
                <a:satOff val="-15411"/>
                <a:lumOff val="-24674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12CAA945-8D94-5250-9685-0E7190192415}"/>
                </a:ext>
              </a:extLst>
            </p:cNvPr>
            <p:cNvSpPr txBox="1"/>
            <p:nvPr/>
          </p:nvSpPr>
          <p:spPr>
            <a:xfrm>
              <a:off x="1672522" y="3987751"/>
              <a:ext cx="1783353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SOCIAL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endParaRP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Stewards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Dinners and Parties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Outings &amp; Gatherings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Family Engagement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6C11B5-8545-6BCC-1DB4-65FD90ADD06E}"/>
              </a:ext>
            </a:extLst>
          </p:cNvPr>
          <p:cNvGrpSpPr/>
          <p:nvPr/>
        </p:nvGrpSpPr>
        <p:grpSpPr>
          <a:xfrm>
            <a:off x="7205122" y="4409381"/>
            <a:ext cx="2431628" cy="2241187"/>
            <a:chOff x="3492470" y="4913259"/>
            <a:chExt cx="2628958" cy="252204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1C7B1E-EB11-A658-B76A-F7B5896CE87F}"/>
                </a:ext>
              </a:extLst>
            </p:cNvPr>
            <p:cNvSpPr/>
            <p:nvPr/>
          </p:nvSpPr>
          <p:spPr>
            <a:xfrm>
              <a:off x="3545928" y="4913259"/>
              <a:ext cx="2522043" cy="2522043"/>
            </a:xfrm>
            <a:prstGeom prst="ellipse">
              <a:avLst/>
            </a:prstGeom>
            <a:solidFill>
              <a:srgbClr val="3B7D23">
                <a:alpha val="67843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4295742"/>
                <a:satOff val="-12329"/>
                <a:lumOff val="-19739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A2677990-3A7A-81A4-4A7E-B60AB17B190E}"/>
                </a:ext>
              </a:extLst>
            </p:cNvPr>
            <p:cNvSpPr txBox="1"/>
            <p:nvPr/>
          </p:nvSpPr>
          <p:spPr>
            <a:xfrm>
              <a:off x="3492470" y="6104346"/>
              <a:ext cx="2628958" cy="973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ADMINISTRATION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endParaRP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Secretary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Records/Documents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Required Filings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Minutes/Bylaws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Dues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F8F67-10EF-25EB-C135-5E0C1FDE5D90}"/>
              </a:ext>
            </a:extLst>
          </p:cNvPr>
          <p:cNvGrpSpPr/>
          <p:nvPr/>
        </p:nvGrpSpPr>
        <p:grpSpPr>
          <a:xfrm>
            <a:off x="9221184" y="3356575"/>
            <a:ext cx="2332739" cy="2274999"/>
            <a:chOff x="5788679" y="3618406"/>
            <a:chExt cx="2522043" cy="252204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AED27F-8291-877A-44E2-E0A8893BC7B9}"/>
                </a:ext>
              </a:extLst>
            </p:cNvPr>
            <p:cNvSpPr/>
            <p:nvPr/>
          </p:nvSpPr>
          <p:spPr>
            <a:xfrm>
              <a:off x="5788679" y="3618406"/>
              <a:ext cx="2522043" cy="25220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221806"/>
                <a:satOff val="-9246"/>
                <a:lumOff val="-14805"/>
                <a:alphaOff val="0"/>
              </a:schemeClr>
            </a:fillRef>
            <a:effectRef idx="0">
              <a:schemeClr val="accent2">
                <a:alpha val="50000"/>
                <a:hueOff val="3221806"/>
                <a:satOff val="-9246"/>
                <a:lumOff val="-14805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468CB6CC-80A1-AC05-A04A-CCD8F52B26B7}"/>
                </a:ext>
              </a:extLst>
            </p:cNvPr>
            <p:cNvSpPr txBox="1"/>
            <p:nvPr/>
          </p:nvSpPr>
          <p:spPr>
            <a:xfrm>
              <a:off x="6158024" y="3987751"/>
              <a:ext cx="1783353" cy="178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FINANCE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endParaRP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Treasurer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Financial Accounts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Budget/Forecasting</a:t>
              </a:r>
            </a:p>
            <a:p>
              <a:pPr marL="0" marR="0" lvl="0" indent="0" algn="ctr" defTabSz="6667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Insurance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58F3E-4265-401A-1633-FC218C75D6AF}"/>
              </a:ext>
            </a:extLst>
          </p:cNvPr>
          <p:cNvGrpSpPr/>
          <p:nvPr/>
        </p:nvGrpSpPr>
        <p:grpSpPr>
          <a:xfrm>
            <a:off x="6968956" y="2066168"/>
            <a:ext cx="2837659" cy="2719952"/>
            <a:chOff x="3305868" y="2055458"/>
            <a:chExt cx="3002162" cy="30582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54A6A6-D0B4-7E57-7CB8-DDFC5840C948}"/>
                </a:ext>
              </a:extLst>
            </p:cNvPr>
            <p:cNvSpPr/>
            <p:nvPr/>
          </p:nvSpPr>
          <p:spPr>
            <a:xfrm>
              <a:off x="3305868" y="2055458"/>
              <a:ext cx="3002162" cy="3058233"/>
            </a:xfrm>
            <a:prstGeom prst="ellipse">
              <a:avLst/>
            </a:prstGeom>
            <a:solidFill>
              <a:schemeClr val="tx2">
                <a:lumMod val="90000"/>
                <a:lumOff val="10000"/>
                <a:alpha val="34902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B1DF80D6-3422-6C72-9D84-E187D8C0B682}"/>
                </a:ext>
              </a:extLst>
            </p:cNvPr>
            <p:cNvSpPr txBox="1"/>
            <p:nvPr/>
          </p:nvSpPr>
          <p:spPr>
            <a:xfrm>
              <a:off x="3745523" y="2592106"/>
              <a:ext cx="2122850" cy="2162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+mn-cs"/>
                </a:rPr>
                <a:t>EXECUTIVE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Master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Oversight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Planning &amp; Delegation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Charity – w/Wardens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Condensed" panose="020B0506020202020204" pitchFamily="34" charset="0"/>
                  <a:ea typeface="+mn-ea"/>
                  <a:cs typeface="+mn-cs"/>
                </a:rPr>
                <a:t>Hall Association – w/Senior Warden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0765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MEETINGS OF AN EXECUTIVE COMMITTEE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5747" y="2179940"/>
            <a:ext cx="6418161" cy="4101038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SCHEDULED</a:t>
            </a:r>
            <a:r>
              <a:rPr lang="en-US" dirty="0"/>
              <a:t>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MONTHLY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MEETINGS</a:t>
            </a:r>
          </a:p>
          <a:p>
            <a:pPr lvl="1" eaLnBrk="1" hangingPunct="1"/>
            <a:r>
              <a:rPr lang="en-US" dirty="0"/>
              <a:t>The lodge office</a:t>
            </a: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dirty="0"/>
              <a:t>A boardroom</a:t>
            </a: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dirty="0"/>
              <a:t>A conference call</a:t>
            </a:r>
            <a:br>
              <a:rPr lang="en-US" dirty="0"/>
            </a:br>
            <a:endParaRPr lang="en-US" dirty="0"/>
          </a:p>
          <a:p>
            <a:pPr lvl="1" eaLnBrk="1" hangingPunct="1"/>
            <a:r>
              <a:rPr lang="en-US" dirty="0"/>
              <a:t>A virtual meeting</a:t>
            </a:r>
          </a:p>
          <a:p>
            <a:pPr marL="0" indent="0"/>
            <a:endParaRPr lang="en-US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9" y="2124891"/>
            <a:ext cx="3810000" cy="914400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19234"/>
            <a:ext cx="2895600" cy="911225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est Overall Video Conferencing Service - businessnewsdaily.com">
            <a:extLst>
              <a:ext uri="{FF2B5EF4-FFF2-40B4-BE49-F238E27FC236}">
                <a16:creationId xmlns:a16="http://schemas.microsoft.com/office/drawing/2014/main" id="{32962E31-DF41-4925-B8B9-8680175B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330066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414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851" y="164558"/>
            <a:ext cx="7620000" cy="1143000"/>
          </a:xfrm>
        </p:spPr>
        <p:txBody>
          <a:bodyPr/>
          <a:lstStyle/>
          <a:p>
            <a:pPr eaLnBrk="1" hangingPunct="1"/>
            <a:r>
              <a:rPr lang="en-US" dirty="0"/>
              <a:t>AN AGENDA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86518" y="1496715"/>
            <a:ext cx="6983506" cy="439463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Review of </a:t>
            </a:r>
            <a:r>
              <a:rPr lang="en-US" sz="2800" b="1" dirty="0">
                <a:solidFill>
                  <a:srgbClr val="460000"/>
                </a:solidFill>
              </a:rPr>
              <a:t>MINUTES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and set the </a:t>
            </a:r>
            <a:r>
              <a:rPr lang="en-US" sz="2800" b="1" dirty="0">
                <a:solidFill>
                  <a:srgbClr val="460000"/>
                </a:solidFill>
              </a:rPr>
              <a:t>AGENDA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for the stated meeting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Check </a:t>
            </a:r>
            <a:r>
              <a:rPr lang="en-US" sz="2800" b="1" dirty="0">
                <a:solidFill>
                  <a:srgbClr val="460000"/>
                </a:solidFill>
              </a:rPr>
              <a:t>CANDIDATE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advancement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Establish </a:t>
            </a:r>
            <a:r>
              <a:rPr lang="en-US" sz="2800" b="1" dirty="0">
                <a:solidFill>
                  <a:srgbClr val="460000"/>
                </a:solidFill>
              </a:rPr>
              <a:t>DEGREES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and practices needed and the </a:t>
            </a:r>
            <a:r>
              <a:rPr lang="en-US" sz="2800" b="1" dirty="0">
                <a:solidFill>
                  <a:srgbClr val="460000"/>
                </a:solidFill>
              </a:rPr>
              <a:t>CALENDAR</a:t>
            </a:r>
          </a:p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460000"/>
                </a:solidFill>
              </a:rPr>
              <a:t>PLAN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460000"/>
                </a:solidFill>
              </a:rPr>
              <a:t>MONITOR</a:t>
            </a:r>
            <a:r>
              <a:rPr lang="en-US" sz="2800" b="1" dirty="0">
                <a:solidFill>
                  <a:srgbClr val="FF850A"/>
                </a:solidFill>
              </a:rPr>
              <a:t> </a:t>
            </a:r>
            <a:r>
              <a:rPr lang="en-US" sz="2800" dirty="0"/>
              <a:t>lodge programs and </a:t>
            </a:r>
            <a:r>
              <a:rPr lang="en-US" sz="2800" b="1" dirty="0">
                <a:solidFill>
                  <a:srgbClr val="460000"/>
                </a:solidFill>
              </a:rPr>
              <a:t>PLANNING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Review lodge </a:t>
            </a:r>
            <a:r>
              <a:rPr lang="en-US" sz="2800" b="1" dirty="0">
                <a:solidFill>
                  <a:srgbClr val="460000"/>
                </a:solidFill>
              </a:rPr>
              <a:t>FINANCES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Review </a:t>
            </a:r>
            <a:r>
              <a:rPr lang="en-US" sz="2800" b="1" dirty="0">
                <a:solidFill>
                  <a:srgbClr val="460000"/>
                </a:solidFill>
              </a:rPr>
              <a:t>LODGE &amp;</a:t>
            </a:r>
            <a:r>
              <a:rPr lang="en-US" sz="2800" dirty="0">
                <a:solidFill>
                  <a:srgbClr val="460000"/>
                </a:solidFill>
              </a:rPr>
              <a:t> </a:t>
            </a:r>
            <a:r>
              <a:rPr lang="en-US" sz="2800" b="1" dirty="0">
                <a:solidFill>
                  <a:srgbClr val="460000"/>
                </a:solidFill>
              </a:rPr>
              <a:t>HALL ASSOCIATION </a:t>
            </a:r>
            <a:r>
              <a:rPr lang="en-US" sz="2800" dirty="0"/>
              <a:t>issues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Review progress of </a:t>
            </a:r>
            <a:r>
              <a:rPr lang="en-US" sz="2800" b="1" dirty="0">
                <a:solidFill>
                  <a:srgbClr val="460000"/>
                </a:solidFill>
              </a:rPr>
              <a:t>APPOINTMENTS</a:t>
            </a:r>
            <a:r>
              <a:rPr lang="en-US" sz="2800" dirty="0"/>
              <a:t> </a:t>
            </a:r>
          </a:p>
        </p:txBody>
      </p:sp>
      <p:pic>
        <p:nvPicPr>
          <p:cNvPr id="12292" name="Picture 3" descr="PrometheusAgenda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5" y="1450994"/>
            <a:ext cx="3275255" cy="4218285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103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30" y="360246"/>
            <a:ext cx="1115209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THE PURPOSE OF AN EXECUTIVE COMMITTEE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75130" y="1669093"/>
            <a:ext cx="8731623" cy="4526835"/>
          </a:xfrm>
        </p:spPr>
        <p:txBody>
          <a:bodyPr>
            <a:normAutofit/>
          </a:bodyPr>
          <a:lstStyle/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460000"/>
                </a:solidFill>
              </a:rPr>
              <a:t>PREPARE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/>
              <a:t>for upcoming months’ meetings and activities and </a:t>
            </a:r>
            <a:r>
              <a:rPr lang="en-US" b="1" dirty="0">
                <a:solidFill>
                  <a:srgbClr val="460000"/>
                </a:solidFill>
              </a:rPr>
              <a:t>PLAN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/>
              <a:t>for and </a:t>
            </a:r>
            <a:r>
              <a:rPr lang="en-US" b="1" dirty="0">
                <a:solidFill>
                  <a:srgbClr val="460000"/>
                </a:solidFill>
              </a:rPr>
              <a:t>UPDATE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/>
              <a:t>one another on critical issues facing the lodge</a:t>
            </a:r>
            <a:endParaRPr lang="en-US" b="1" dirty="0">
              <a:solidFill>
                <a:srgbClr val="460000"/>
              </a:solidFill>
            </a:endParaRPr>
          </a:p>
          <a:p>
            <a:pPr lvl="1">
              <a:lnSpc>
                <a:spcPct val="85000"/>
              </a:lnSpc>
            </a:pPr>
            <a:endParaRPr lang="en-US" b="1" dirty="0">
              <a:solidFill>
                <a:srgbClr val="46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460000"/>
                </a:solidFill>
              </a:rPr>
              <a:t>SHARE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/>
              <a:t>the work of </a:t>
            </a:r>
            <a:r>
              <a:rPr lang="en-US" b="1" dirty="0">
                <a:solidFill>
                  <a:srgbClr val="460000"/>
                </a:solidFill>
              </a:rPr>
              <a:t>LEADERSHIP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dirty="0"/>
              <a:t> support each other to make the lodge work, and </a:t>
            </a:r>
            <a:r>
              <a:rPr lang="en-US" dirty="0">
                <a:solidFill>
                  <a:srgbClr val="460000"/>
                </a:solidFill>
              </a:rPr>
              <a:t>INVOLVE OTHERS</a:t>
            </a:r>
          </a:p>
          <a:p>
            <a:pPr lvl="1">
              <a:lnSpc>
                <a:spcPct val="85000"/>
              </a:lnSpc>
            </a:pPr>
            <a:endParaRPr lang="en-US" b="1" dirty="0">
              <a:solidFill>
                <a:srgbClr val="46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460000"/>
                </a:solidFill>
              </a:rPr>
              <a:t>PROVIDE CONTINUITY</a:t>
            </a:r>
            <a:r>
              <a:rPr lang="en-US" b="1" dirty="0">
                <a:solidFill>
                  <a:srgbClr val="FF850A"/>
                </a:solidFill>
              </a:rPr>
              <a:t> </a:t>
            </a:r>
            <a:r>
              <a:rPr lang="en-US" dirty="0"/>
              <a:t>of vision and direction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658076" y="4492085"/>
            <a:ext cx="1347714" cy="1362892"/>
            <a:chOff x="4940238" y="1592796"/>
            <a:chExt cx="1476164" cy="1476164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4940238" y="1592796"/>
              <a:ext cx="1476164" cy="1476164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6" descr="017907-blue-jelly-icon-symbols-shapes-thought-bubble-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0238" y="1592796"/>
              <a:ext cx="1436268" cy="14362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5"/>
              </a:solidFill>
            </a:ln>
            <a:effectLst/>
          </p:spPr>
        </p:pic>
      </p:grpSp>
      <p:pic>
        <p:nvPicPr>
          <p:cNvPr id="8" name="Picture 7" descr="r_9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076" y="1503246"/>
            <a:ext cx="1300299" cy="1300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9" name="Picture 8" descr="stock-vector-feather-set-40765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6665" y="2945032"/>
            <a:ext cx="1311710" cy="132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5911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cons of a person's head and a clock&#10;&#10;AI-generated content may be incorrect.">
            <a:extLst>
              <a:ext uri="{FF2B5EF4-FFF2-40B4-BE49-F238E27FC236}">
                <a16:creationId xmlns:a16="http://schemas.microsoft.com/office/drawing/2014/main" id="{6A334DB5-3C9B-A302-9D65-BFE09965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69" b="13671"/>
          <a:stretch/>
        </p:blipFill>
        <p:spPr>
          <a:xfrm>
            <a:off x="0" y="1366684"/>
            <a:ext cx="12191980" cy="5324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20DC3-B1C4-4F0B-3F3F-7166CCA780CF}"/>
              </a:ext>
            </a:extLst>
          </p:cNvPr>
          <p:cNvSpPr txBox="1"/>
          <p:nvPr/>
        </p:nvSpPr>
        <p:spPr>
          <a:xfrm>
            <a:off x="-20" y="16715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EXERCISE: HOW CAN YOUR LODGE ADDRESS THE TOP REASONS MASONS AVOID OFFICER POSITIONS?</a:t>
            </a:r>
          </a:p>
        </p:txBody>
      </p:sp>
      <p:pic>
        <p:nvPicPr>
          <p:cNvPr id="6" name="Picture 5" descr="A few icons of a person's head and a clock&#10;&#10;AI-generated content may be incorrect.">
            <a:extLst>
              <a:ext uri="{FF2B5EF4-FFF2-40B4-BE49-F238E27FC236}">
                <a16:creationId xmlns:a16="http://schemas.microsoft.com/office/drawing/2014/main" id="{CA040D79-58E5-FD3F-51AC-92F57C30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659" t="66462" r="3432" b="21827"/>
          <a:stretch/>
        </p:blipFill>
        <p:spPr>
          <a:xfrm>
            <a:off x="11050074" y="5228822"/>
            <a:ext cx="476518" cy="8628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9E9D5A-4615-F90B-F62E-AFAC75F92DE8}"/>
              </a:ext>
            </a:extLst>
          </p:cNvPr>
          <p:cNvSpPr/>
          <p:nvPr/>
        </p:nvSpPr>
        <p:spPr>
          <a:xfrm>
            <a:off x="11537314" y="5497756"/>
            <a:ext cx="321971" cy="48448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2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F408-7226-83C2-05E2-6A397FCE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and compasses with bees and a beehive&#10;&#10;AI-generated content may be incorrect.">
            <a:extLst>
              <a:ext uri="{FF2B5EF4-FFF2-40B4-BE49-F238E27FC236}">
                <a16:creationId xmlns:a16="http://schemas.microsoft.com/office/drawing/2014/main" id="{E85AFD74-182E-A719-A41D-2811E2D5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03" r="1478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FAD86-E2B9-EE09-CDFC-43542C6E6F23}"/>
              </a:ext>
            </a:extLst>
          </p:cNvPr>
          <p:cNvSpPr txBox="1"/>
          <p:nvPr/>
        </p:nvSpPr>
        <p:spPr>
          <a:xfrm>
            <a:off x="7089058" y="460092"/>
            <a:ext cx="4772384" cy="5709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HOW CAN YOUR EXECUTIVE COMMITTEE…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Use lodge time wisely and efficiently. 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Provide clear expectations and support on ritual memorization requirements.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Focus on harmony in the lodge. A lodge space is a sacred space. What does it mean to be the leader of a sacred space?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69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41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54000" y="2152233"/>
            <a:ext cx="5393600" cy="1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endParaRPr>
              <a:solidFill>
                <a:schemeClr val="lt1"/>
              </a:solidFill>
            </a:endParaRPr>
          </a:p>
          <a:p>
            <a:r>
              <a:rPr lang="en" sz="2636">
                <a:solidFill>
                  <a:schemeClr val="lt1"/>
                </a:solidFill>
              </a:rPr>
              <a:t>Your Opinion Matters</a:t>
            </a:r>
            <a:br>
              <a:rPr lang="en" b="1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  <a:p>
            <a:br>
              <a:rPr lang="en" sz="4296" b="1">
                <a:solidFill>
                  <a:schemeClr val="lt1"/>
                </a:solidFill>
              </a:rPr>
            </a:br>
            <a:r>
              <a:rPr lang="en" sz="4296" b="1">
                <a:solidFill>
                  <a:schemeClr val="lt1"/>
                </a:solidFill>
              </a:rPr>
              <a:t>Executive Committee: Heart of Planning for the Lodge</a:t>
            </a:r>
            <a:endParaRPr sz="3259" b="1">
              <a:solidFill>
                <a:schemeClr val="lt1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354000" y="45502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" sz="2533">
                <a:solidFill>
                  <a:schemeClr val="lt1"/>
                </a:solidFill>
              </a:rPr>
              <a:t>Please complete a 2-Question Survey. This should take less than 1 minute to complete.</a:t>
            </a:r>
            <a:endParaRPr sz="2533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</a:pPr>
            <a:endParaRPr sz="2533">
              <a:solidFill>
                <a:schemeClr val="lt1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6629367" y="4776100"/>
            <a:ext cx="5074000" cy="956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Survey Link: </a:t>
            </a:r>
            <a:r>
              <a:rPr lang="en" sz="20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https://forms.gle/LFxUfC4PrN7ux4jEA</a:t>
            </a:r>
            <a:endParaRPr sz="200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313" y="5958771"/>
            <a:ext cx="2814855" cy="7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title="qr-code (27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318" y="282134"/>
            <a:ext cx="4268100" cy="4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393B-B1BE-C626-58FD-FA58A824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7A95C1D-C551-47C0-7B7C-4E9462B6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516C5466-F3B7-02BF-23F1-3A6CE38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8B98F-5AAF-DD6C-5E61-511A314838AF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A0B733-9B45-50C5-948C-87D77FF9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D1418"/>
      </a:dk2>
      <a:lt2>
        <a:srgbClr val="FFFFFE"/>
      </a:lt2>
      <a:accent1>
        <a:srgbClr val="BF7427"/>
      </a:accent1>
      <a:accent2>
        <a:srgbClr val="08345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AF97731D0AF44B0F3C67E1F43F657" ma:contentTypeVersion="16" ma:contentTypeDescription="Create a new document." ma:contentTypeScope="" ma:versionID="23ee79e47444be13a154ff826fccfa5d">
  <xsd:schema xmlns:xsd="http://www.w3.org/2001/XMLSchema" xmlns:xs="http://www.w3.org/2001/XMLSchema" xmlns:p="http://schemas.microsoft.com/office/2006/metadata/properties" xmlns:ns3="42fb6f3f-4c13-42f7-b207-ba9092b5295b" xmlns:ns4="942a67ee-9c25-4db6-aec7-83aa85ad208e" targetNamespace="http://schemas.microsoft.com/office/2006/metadata/properties" ma:root="true" ma:fieldsID="12b98418b053e7eb94d44c053156cecf" ns3:_="" ns4:_="">
    <xsd:import namespace="42fb6f3f-4c13-42f7-b207-ba9092b5295b"/>
    <xsd:import namespace="942a67ee-9c25-4db6-aec7-83aa85ad20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b6f3f-4c13-42f7-b207-ba9092b529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a67ee-9c25-4db6-aec7-83aa85ad20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2a67ee-9c25-4db6-aec7-83aa85ad208e" xsi:nil="true"/>
  </documentManagement>
</p:properties>
</file>

<file path=customXml/itemProps1.xml><?xml version="1.0" encoding="utf-8"?>
<ds:datastoreItem xmlns:ds="http://schemas.openxmlformats.org/officeDocument/2006/customXml" ds:itemID="{AD10709C-328C-401B-92EA-07C0ED5AB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b6f3f-4c13-42f7-b207-ba9092b5295b"/>
    <ds:schemaRef ds:uri="942a67ee-9c25-4db6-aec7-83aa85ad20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67AAAE-8EE7-43E0-9A50-3CF131F45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5F79F-D17E-4935-82AA-E61C59F84A5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2fb6f3f-4c13-42f7-b207-ba9092b5295b"/>
    <ds:schemaRef ds:uri="http://www.w3.org/XML/1998/namespace"/>
    <ds:schemaRef ds:uri="http://purl.org/dc/dcmitype/"/>
    <ds:schemaRef ds:uri="942a67ee-9c25-4db6-aec7-83aa85ad208e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347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Arial</vt:lpstr>
      <vt:lpstr>Avenir Black</vt:lpstr>
      <vt:lpstr>Avenir Book</vt:lpstr>
      <vt:lpstr>Avenir Next Condensed</vt:lpstr>
      <vt:lpstr>Franklin Gothic Book</vt:lpstr>
      <vt:lpstr>Franklin Gothic Medium</vt:lpstr>
      <vt:lpstr>Gotham</vt:lpstr>
      <vt:lpstr>Lato</vt:lpstr>
      <vt:lpstr>Lato Light</vt:lpstr>
      <vt:lpstr>Roboto</vt:lpstr>
      <vt:lpstr>Office Theme</vt:lpstr>
      <vt:lpstr>Simple Light</vt:lpstr>
      <vt:lpstr>PowerPoint Presentation</vt:lpstr>
      <vt:lpstr>THE COMPOSITION OF AN EXECUTIVE COMMITTEE</vt:lpstr>
      <vt:lpstr>MEETINGS OF AN EXECUTIVE COMMITTEE</vt:lpstr>
      <vt:lpstr>AN AGENDA</vt:lpstr>
      <vt:lpstr>THE PURPOSE OF AN EXECUTIVE COMMITTEE</vt:lpstr>
      <vt:lpstr>PowerPoint Presentation</vt:lpstr>
      <vt:lpstr>PowerPoint Presentation</vt:lpstr>
      <vt:lpstr> Your Opinion Matters   Executive Committee: Heart of Planning for the Lodge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Lodge Through an Executive Committee</dc:title>
  <dc:creator>Andrew Uehling</dc:creator>
  <cp:lastModifiedBy>Andrew Uehling</cp:lastModifiedBy>
  <cp:revision>19</cp:revision>
  <dcterms:created xsi:type="dcterms:W3CDTF">2021-07-30T23:51:36Z</dcterms:created>
  <dcterms:modified xsi:type="dcterms:W3CDTF">2025-04-09T23:40:38Z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0x010100FF6AF97731D0AF44B0F3C67E1F43F657</vt:lpwstr>
  </property>
</Properties>
</file>