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1" r:id="rId2"/>
  </p:sldMasterIdLst>
  <p:notesMasterIdLst>
    <p:notesMasterId r:id="rId22"/>
  </p:notesMasterIdLst>
  <p:sldIdLst>
    <p:sldId id="293" r:id="rId3"/>
    <p:sldId id="304" r:id="rId4"/>
    <p:sldId id="257" r:id="rId5"/>
    <p:sldId id="260" r:id="rId6"/>
    <p:sldId id="258" r:id="rId7"/>
    <p:sldId id="259" r:id="rId8"/>
    <p:sldId id="306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05" r:id="rId20"/>
    <p:sldId id="274" r:id="rId21"/>
  </p:sldIdLst>
  <p:sldSz cx="12192000" cy="6858000"/>
  <p:notesSz cx="6858000" cy="12192000"/>
  <p:embeddedFontLs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Light" panose="020F0502020204030203" pitchFamily="34" charset="0"/>
      <p:regular r:id="rId27"/>
      <p: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37279"/>
  </p:normalViewPr>
  <p:slideViewPr>
    <p:cSldViewPr snapToGrid="0" snapToObjects="1">
      <p:cViewPr varScale="1">
        <p:scale>
          <a:sx n="43" d="100"/>
          <a:sy n="43" d="100"/>
        </p:scale>
        <p:origin x="3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7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e8c5bb1b2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be8c5bb1b2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23F77-BA6E-FB63-CF4C-9F91C273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D6BC99-F4EC-2210-0591-022FF432B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D4B40-9988-A152-9C6C-AF637A0A4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F31F5-2F4C-E105-5A05-D0BCB37245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3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240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355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942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80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5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21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674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618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686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588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176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513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9687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88FB125-2D09-20C1-666F-A90D2362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22" y="870830"/>
            <a:ext cx="1232109" cy="3039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BC0D59-7CBA-3FBC-45CD-AD0D9BF968A6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461C09B-DD21-4DA2-B51A-77C33D775E6F}"/>
              </a:ext>
            </a:extLst>
          </p:cNvPr>
          <p:cNvSpPr txBox="1"/>
          <p:nvPr/>
        </p:nvSpPr>
        <p:spPr>
          <a:xfrm>
            <a:off x="4613240" y="4571637"/>
            <a:ext cx="465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Expand Your Social Circle.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Hit The Ground Running.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Next…</a:t>
            </a:r>
            <a:endParaRPr lang="en-US" sz="1600" i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38AC7A-9C7B-3ADF-329B-1AEE9F4B0939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7302EB-5F15-F6B5-7B28-FF53E5BDB862}"/>
              </a:ext>
            </a:extLst>
          </p:cNvPr>
          <p:cNvSpPr txBox="1"/>
          <p:nvPr/>
        </p:nvSpPr>
        <p:spPr>
          <a:xfrm>
            <a:off x="4602731" y="2913621"/>
            <a:ext cx="45325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Carlos M. Diez Jr.</a:t>
            </a:r>
            <a:r>
              <a:rPr lang="en-US" sz="2400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PM</a:t>
            </a:r>
          </a:p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Inspector 905</a:t>
            </a:r>
            <a:r>
              <a:rPr lang="en-US" sz="20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District</a:t>
            </a:r>
            <a:b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Solomon’s Staircase Lodge No. 357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EB2DE-3122-2257-B2D2-270FE45BCAC7}"/>
              </a:ext>
            </a:extLst>
          </p:cNvPr>
          <p:cNvSpPr txBox="1"/>
          <p:nvPr/>
        </p:nvSpPr>
        <p:spPr>
          <a:xfrm>
            <a:off x="4602730" y="2046105"/>
            <a:ext cx="5363518" cy="58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400" b="1" dirty="0">
                <a:solidFill>
                  <a:srgbClr val="7D1418"/>
                </a:solidFill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Let’s Start The Day.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D1B20-CAD8-14BB-EC80-4345F985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18" y="850268"/>
            <a:ext cx="1622509" cy="5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1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3.02.25 PM.png"/>
          <p:cNvPicPr>
            <a:picLocks noChangeAspect="1"/>
          </p:cNvPicPr>
          <p:nvPr/>
        </p:nvPicPr>
        <p:blipFill>
          <a:blip r:embed="rId3"/>
          <a:srcRect l="6321" t="10085" r="6321" b="10085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3.03.21 PM.png"/>
          <p:cNvPicPr>
            <a:picLocks noChangeAspect="1"/>
          </p:cNvPicPr>
          <p:nvPr/>
        </p:nvPicPr>
        <p:blipFill>
          <a:blip r:embed="rId3"/>
          <a:srcRect l="7887" t="9164" r="7887" b="9164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3.04.35 PM.png"/>
          <p:cNvPicPr>
            <a:picLocks noChangeAspect="1"/>
          </p:cNvPicPr>
          <p:nvPr/>
        </p:nvPicPr>
        <p:blipFill>
          <a:blip r:embed="rId3"/>
          <a:srcRect l="6970" t="8427" r="6970" b="8427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3.05.01 PM.png"/>
          <p:cNvPicPr>
            <a:picLocks noChangeAspect="1"/>
          </p:cNvPicPr>
          <p:nvPr/>
        </p:nvPicPr>
        <p:blipFill>
          <a:blip r:embed="rId3"/>
          <a:srcRect l="5541" t="4879" r="5541" b="4879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3.03.44 PM.png"/>
          <p:cNvPicPr>
            <a:picLocks noChangeAspect="1"/>
          </p:cNvPicPr>
          <p:nvPr/>
        </p:nvPicPr>
        <p:blipFill>
          <a:blip r:embed="rId3"/>
          <a:srcRect l="7147" t="9264" r="7147" b="9264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10.07.54 PM.png"/>
          <p:cNvPicPr>
            <a:picLocks noChangeAspect="1"/>
          </p:cNvPicPr>
          <p:nvPr/>
        </p:nvPicPr>
        <p:blipFill>
          <a:blip r:embed="rId3"/>
          <a:srcRect l="-900" t="1426" r="-900" b="1426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10.06.17 PM.png"/>
          <p:cNvPicPr>
            <a:picLocks noChangeAspect="1"/>
          </p:cNvPicPr>
          <p:nvPr/>
        </p:nvPicPr>
        <p:blipFill>
          <a:blip r:embed="rId3"/>
          <a:srcRect l="6218" t="4206" r="6218" b="4206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Object 5" descr="Screenshot 2025-03-23 at 10.11.11 PM.png"/>
          <p:cNvPicPr>
            <a:picLocks noChangeAspect="1"/>
          </p:cNvPicPr>
          <p:nvPr/>
        </p:nvPicPr>
        <p:blipFill>
          <a:blip r:embed="rId3"/>
          <a:srcRect l="6218" t="3247" r="6218" b="3247"/>
          <a:stretch/>
        </p:blipFill>
        <p:spPr>
          <a:xfrm>
            <a:off x="5208872" y="476131"/>
            <a:ext cx="6503949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418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54000" y="2152233"/>
            <a:ext cx="5393600" cy="158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endParaRPr dirty="0">
              <a:solidFill>
                <a:schemeClr val="lt1"/>
              </a:solidFill>
            </a:endParaRPr>
          </a:p>
          <a:p>
            <a:r>
              <a:rPr lang="en" sz="2636">
                <a:solidFill>
                  <a:schemeClr val="lt1"/>
                </a:solidFill>
              </a:rPr>
              <a:t>Your Opinion Matters</a:t>
            </a:r>
            <a:br>
              <a:rPr lang="en" b="1">
                <a:solidFill>
                  <a:schemeClr val="lt1"/>
                </a:solidFill>
              </a:rPr>
            </a:br>
            <a:endParaRPr b="1" dirty="0">
              <a:solidFill>
                <a:schemeClr val="lt1"/>
              </a:solidFill>
            </a:endParaRPr>
          </a:p>
          <a:p>
            <a:r>
              <a:rPr lang="en" sz="4296" b="1">
                <a:solidFill>
                  <a:schemeClr val="lt1"/>
                </a:solidFill>
              </a:rPr>
              <a:t>Talking About Masonry (Part 1)</a:t>
            </a:r>
            <a:endParaRPr sz="3259" b="1" dirty="0">
              <a:solidFill>
                <a:schemeClr val="lt1"/>
              </a:solidFill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54000" y="4550233"/>
            <a:ext cx="5393600" cy="1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lnSpc>
                <a:spcPct val="80000"/>
              </a:lnSpc>
              <a:buClr>
                <a:schemeClr val="dk1"/>
              </a:buClr>
              <a:buSzPts val="1100"/>
            </a:pPr>
            <a:r>
              <a:rPr lang="en" sz="2533">
                <a:solidFill>
                  <a:schemeClr val="lt1"/>
                </a:solidFill>
              </a:rPr>
              <a:t>Please complete a 2-Question Survey. This should take less than 1 minute to complete.</a:t>
            </a:r>
            <a:endParaRPr sz="2533" dirty="0">
              <a:solidFill>
                <a:schemeClr val="lt1"/>
              </a:solidFill>
            </a:endParaRPr>
          </a:p>
          <a:p>
            <a:pPr marL="0" indent="0">
              <a:lnSpc>
                <a:spcPct val="80000"/>
              </a:lnSpc>
            </a:pPr>
            <a:endParaRPr sz="2533" dirty="0">
              <a:solidFill>
                <a:schemeClr val="lt1"/>
              </a:solidFill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6629367" y="4776100"/>
            <a:ext cx="5074000" cy="956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133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Survey Link: </a:t>
            </a:r>
            <a:r>
              <a:rPr lang="en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https://forms.gle/mBueGH9eg6zBNJXy5</a:t>
            </a:r>
            <a:endParaRPr sz="2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8313" y="5958771"/>
            <a:ext cx="2814855" cy="78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 title="qr-code (14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3318" y="282134"/>
            <a:ext cx="4268100" cy="42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3393B-B1BE-C626-58FD-FA58A824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7A95C1D-C551-47C0-7B7C-4E9462B61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07" y="3108920"/>
            <a:ext cx="2287663" cy="56429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16C5466-F3B7-02BF-23F1-3A6CE38E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1" y="3108920"/>
            <a:ext cx="2287979" cy="6401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8B98F-5AAF-DD6C-5E61-511A314838AF}"/>
              </a:ext>
            </a:extLst>
          </p:cNvPr>
          <p:cNvCxnSpPr/>
          <p:nvPr/>
        </p:nvCxnSpPr>
        <p:spPr>
          <a:xfrm>
            <a:off x="3564343" y="1360098"/>
            <a:ext cx="0" cy="4393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0A0B733-9B45-50C5-948C-87D77FF9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61" y="2386690"/>
            <a:ext cx="7406148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88FB125-2D09-20C1-666F-A90D2362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22" y="870830"/>
            <a:ext cx="1232109" cy="30392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A9389C0-FEAE-F17C-E838-47EC0A051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22" y="870831"/>
            <a:ext cx="1233303" cy="34506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BC0D59-7CBA-3FBC-45CD-AD0D9BF968A6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38AC7A-9C7B-3ADF-329B-1AEE9F4B0939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7302EB-5F15-F6B5-7B28-FF53E5BDB862}"/>
              </a:ext>
            </a:extLst>
          </p:cNvPr>
          <p:cNvSpPr txBox="1"/>
          <p:nvPr/>
        </p:nvSpPr>
        <p:spPr>
          <a:xfrm>
            <a:off x="4602730" y="3864149"/>
            <a:ext cx="5602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Emily Limón</a:t>
            </a:r>
            <a:br>
              <a:rPr lang="en-US" sz="3200" b="1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Chief Communications Officer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EB2DE-3122-2257-B2D2-270FE45BCAC7}"/>
              </a:ext>
            </a:extLst>
          </p:cNvPr>
          <p:cNvSpPr txBox="1"/>
          <p:nvPr/>
        </p:nvSpPr>
        <p:spPr>
          <a:xfrm>
            <a:off x="4536055" y="2245184"/>
            <a:ext cx="7169809" cy="149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b="1" dirty="0">
                <a:solidFill>
                  <a:srgbClr val="7D1418"/>
                </a:solidFill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WHO ARE WE?</a:t>
            </a:r>
          </a:p>
          <a:p>
            <a:pPr>
              <a:lnSpc>
                <a:spcPts val="3600"/>
              </a:lnSpc>
            </a:pPr>
            <a:r>
              <a:rPr lang="en-US" sz="4000" b="1" dirty="0"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Talking About Freemasonry:</a:t>
            </a:r>
          </a:p>
          <a:p>
            <a:pPr>
              <a:lnSpc>
                <a:spcPts val="3600"/>
              </a:lnSpc>
            </a:pPr>
            <a:r>
              <a:rPr lang="en-US" sz="4000" b="1" dirty="0"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Part 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4711A-28DA-93FC-7349-CDF55EA4A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18" y="850268"/>
            <a:ext cx="1622509" cy="5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7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3D9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8125968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Screenshot 2025-03-23 at 10.34.20 AM.png"/>
          <p:cNvPicPr>
            <a:picLocks noChangeAspect="1"/>
          </p:cNvPicPr>
          <p:nvPr/>
        </p:nvPicPr>
        <p:blipFill>
          <a:blip r:embed="rId3"/>
          <a:srcRect l="-3382" t="980" r="-3382" b="980"/>
          <a:stretch/>
        </p:blipFill>
        <p:spPr>
          <a:xfrm>
            <a:off x="0" y="0"/>
            <a:ext cx="8125968" cy="68562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8125968" y="0"/>
            <a:ext cx="4062984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8198657" y="2326792"/>
            <a:ext cx="3917605" cy="12748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021"/>
              </a:lnSpc>
              <a:buNone/>
            </a:pPr>
            <a:r>
              <a:rPr lang="en-US" sz="4781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Archetypes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8198657" y="3717020"/>
            <a:ext cx="3917605" cy="7679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891"/>
              </a:spcBef>
              <a:buNone/>
            </a:pPr>
            <a:r>
              <a:rPr lang="en-US" sz="144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tool to help create an emotional connection with our members and prospects.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3D9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7110222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Screenshot 2025-03-23 at 12.18.23 PM.png"/>
          <p:cNvPicPr>
            <a:picLocks noChangeAspect="1"/>
          </p:cNvPicPr>
          <p:nvPr/>
        </p:nvPicPr>
        <p:blipFill>
          <a:blip r:embed="rId3"/>
          <a:srcRect l="-2775" t="-1533" r="-2775" b="-1533"/>
          <a:stretch/>
        </p:blipFill>
        <p:spPr>
          <a:xfrm>
            <a:off x="0" y="0"/>
            <a:ext cx="7110222" cy="68562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7110222" y="0"/>
            <a:ext cx="5078730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182752" y="2217134"/>
            <a:ext cx="4933669" cy="12110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769"/>
              </a:lnSpc>
              <a:buNone/>
            </a:pPr>
            <a:r>
              <a:rPr lang="en-US" sz="454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Caregiver/Hero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3D9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7110222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Screenshot 2025-03-23 at 12.13.39 PM.png"/>
          <p:cNvPicPr>
            <a:picLocks noChangeAspect="1"/>
          </p:cNvPicPr>
          <p:nvPr/>
        </p:nvPicPr>
        <p:blipFill>
          <a:blip r:embed="rId3"/>
          <a:srcRect l="-803" t="-2177" r="-803" b="-2177"/>
          <a:stretch/>
        </p:blipFill>
        <p:spPr>
          <a:xfrm>
            <a:off x="0" y="0"/>
            <a:ext cx="7110222" cy="68562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7110222" y="0"/>
            <a:ext cx="5078730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261314" y="693663"/>
            <a:ext cx="4776546" cy="637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021"/>
              </a:lnSpc>
              <a:buNone/>
            </a:pPr>
            <a:r>
              <a:rPr lang="en-US" sz="4781" b="1" dirty="0">
                <a:solidFill>
                  <a:srgbClr val="3D948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261314" y="1397147"/>
            <a:ext cx="4776546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spcBef>
                <a:spcPts val="510"/>
              </a:spcBef>
              <a:buNone/>
            </a:pPr>
            <a:r>
              <a:rPr lang="en-US" sz="3188" b="1" dirty="0">
                <a:solidFill>
                  <a:srgbClr val="3D948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(Primary)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261314" y="1966049"/>
            <a:ext cx="4776546" cy="5099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016"/>
              </a:lnSpc>
              <a:spcBef>
                <a:spcPts val="456"/>
              </a:spcBef>
              <a:buNone/>
            </a:pPr>
            <a:r>
              <a:rPr lang="en-US" sz="318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"How can we help?"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261314" y="2584275"/>
            <a:ext cx="4776546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spcBef>
                <a:spcPts val="836"/>
              </a:spcBef>
              <a:buNone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Message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261314" y="3029829"/>
            <a:ext cx="4776546" cy="511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44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There's no greater satisfaction than helping someone.  Treat your neighbor as yourself.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7261314" y="3699463"/>
            <a:ext cx="4776546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spcBef>
                <a:spcPts val="1217"/>
              </a:spcBef>
              <a:buNone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Voice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261314" y="4145017"/>
            <a:ext cx="4776546" cy="2559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44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Caring, Supportive, Reassuring, Inclusive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7261314" y="4558656"/>
            <a:ext cx="4776546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spcBef>
                <a:spcPts val="1217"/>
              </a:spcBef>
              <a:buNone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Drivers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261314" y="5004211"/>
            <a:ext cx="4776546" cy="2559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44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Service, Recognition, Stability, Gratitude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261314" y="5417849"/>
            <a:ext cx="4776546" cy="287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68"/>
              </a:lnSpc>
              <a:spcBef>
                <a:spcPts val="1217"/>
              </a:spcBef>
              <a:buNone/>
            </a:pPr>
            <a:r>
              <a:rPr lang="en-US" sz="18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Fears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261314" y="5863404"/>
            <a:ext cx="4776546" cy="2559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spcBef>
                <a:spcPts val="1217"/>
              </a:spcBef>
              <a:buNone/>
            </a:pPr>
            <a:r>
              <a:rPr lang="en-US" sz="1440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Selfishness, Neglect, Blame, Instability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16908"/>
            <a:ext cx="5966482" cy="6222470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Screenshot 2025-03-23 at 12.24.34 PM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16908"/>
            <a:ext cx="5966482" cy="622247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966482" y="316908"/>
            <a:ext cx="6222470" cy="6222470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197613" y="584748"/>
            <a:ext cx="5760202" cy="6055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769"/>
              </a:lnSpc>
              <a:buNone/>
            </a:pPr>
            <a:r>
              <a:rPr lang="en-US" sz="4542" b="1" dirty="0">
                <a:solidFill>
                  <a:srgbClr val="DA381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Hero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97613" y="1253043"/>
            <a:ext cx="5760202" cy="4843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815"/>
              </a:lnSpc>
              <a:spcBef>
                <a:spcPts val="485"/>
              </a:spcBef>
              <a:buNone/>
            </a:pPr>
            <a:r>
              <a:rPr lang="en-US" sz="3028" b="1" dirty="0">
                <a:solidFill>
                  <a:srgbClr val="DA381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(Secondary)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197613" y="1793451"/>
            <a:ext cx="5760202" cy="9687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815"/>
              </a:lnSpc>
              <a:spcBef>
                <a:spcPts val="433"/>
              </a:spcBef>
              <a:buNone/>
            </a:pPr>
            <a:r>
              <a:rPr lang="en-US" sz="302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"Where there's a will there's a way."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197613" y="2865118"/>
            <a:ext cx="5760202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795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Message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197613" y="3288354"/>
            <a:ext cx="5760202" cy="4863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Embrace challenges, dream big, dig in.  Together we can improve our world and make a difference.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197613" y="3924509"/>
            <a:ext cx="5760202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Voice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197613" y="4347745"/>
            <a:ext cx="5760202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Bold, Encouraging, Brave, Ambitious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97613" y="4740702"/>
            <a:ext cx="5760202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Drivers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197613" y="5163938"/>
            <a:ext cx="5760202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Honor, Courage, Inspiration, Growth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197613" y="5556894"/>
            <a:ext cx="5760202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Fears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197613" y="5980130"/>
            <a:ext cx="5760202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Weakness, Vulnerability, Failure, Incompetence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948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D9D35-9ABC-BFC4-C165-1C9DC78F0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1AA9643E-CB1F-8F63-CC69-CEB7586EC99A}"/>
              </a:ext>
            </a:extLst>
          </p:cNvPr>
          <p:cNvSpPr/>
          <p:nvPr/>
        </p:nvSpPr>
        <p:spPr>
          <a:xfrm>
            <a:off x="0" y="0"/>
            <a:ext cx="7110222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Object 2" descr="Screenshot 2025-03-23 at 12.18.23 PM.png">
            <a:extLst>
              <a:ext uri="{FF2B5EF4-FFF2-40B4-BE49-F238E27FC236}">
                <a16:creationId xmlns:a16="http://schemas.microsoft.com/office/drawing/2014/main" id="{21E0FE94-A758-6AA7-4DEF-689E5163A1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75" t="-1533" r="-2775" b="-1533"/>
          <a:stretch/>
        </p:blipFill>
        <p:spPr>
          <a:xfrm>
            <a:off x="0" y="0"/>
            <a:ext cx="7110222" cy="6856286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B7BE4BD3-F0E6-E0C5-E107-C680AA995E82}"/>
              </a:ext>
            </a:extLst>
          </p:cNvPr>
          <p:cNvSpPr/>
          <p:nvPr/>
        </p:nvSpPr>
        <p:spPr>
          <a:xfrm>
            <a:off x="7110222" y="0"/>
            <a:ext cx="5078730" cy="6856286"/>
          </a:xfrm>
          <a:prstGeom prst="rect">
            <a:avLst/>
          </a:prstGeom>
          <a:solidFill>
            <a:srgbClr val="F9F9F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C932B36-6F21-FF15-6554-1AA7F132BC40}"/>
              </a:ext>
            </a:extLst>
          </p:cNvPr>
          <p:cNvSpPr/>
          <p:nvPr/>
        </p:nvSpPr>
        <p:spPr>
          <a:xfrm>
            <a:off x="7182753" y="189560"/>
            <a:ext cx="4933669" cy="12110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769"/>
              </a:lnSpc>
              <a:buNone/>
            </a:pPr>
            <a:r>
              <a:rPr lang="en-US" sz="454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Caregiver/Hero</a:t>
            </a:r>
            <a:endParaRPr 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ADF17B0-D642-AEDE-5598-F3A1F1252570}"/>
              </a:ext>
            </a:extLst>
          </p:cNvPr>
          <p:cNvSpPr/>
          <p:nvPr/>
        </p:nvSpPr>
        <p:spPr>
          <a:xfrm>
            <a:off x="7182753" y="1463359"/>
            <a:ext cx="4933669" cy="14531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815"/>
              </a:lnSpc>
              <a:spcBef>
                <a:spcPts val="485"/>
              </a:spcBef>
              <a:buNone/>
            </a:pPr>
            <a:r>
              <a:rPr lang="en-US" sz="3028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"Be the change you want to see in the world."</a:t>
            </a:r>
            <a:endParaRPr lang="en-US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1063261-8F2A-C4F2-A200-BAA5C460E685}"/>
              </a:ext>
            </a:extLst>
          </p:cNvPr>
          <p:cNvSpPr/>
          <p:nvPr/>
        </p:nvSpPr>
        <p:spPr>
          <a:xfrm>
            <a:off x="7182753" y="3019414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795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Message</a:t>
            </a:r>
            <a:endParaRPr lang="en-US" dirty="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32FF335-52A6-D000-2D65-027116A5B5FA}"/>
              </a:ext>
            </a:extLst>
          </p:cNvPr>
          <p:cNvSpPr/>
          <p:nvPr/>
        </p:nvSpPr>
        <p:spPr>
          <a:xfrm>
            <a:off x="7182753" y="3442650"/>
            <a:ext cx="4933669" cy="7295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There's no greater satisfaction than helping someone.  Together we can improve our world and make a difference.</a:t>
            </a:r>
            <a:endParaRPr lang="en-US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45E1022-D908-399D-C076-125A6D0C087B}"/>
              </a:ext>
            </a:extLst>
          </p:cNvPr>
          <p:cNvSpPr/>
          <p:nvPr/>
        </p:nvSpPr>
        <p:spPr>
          <a:xfrm>
            <a:off x="7182753" y="4322004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Brand Voice</a:t>
            </a: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E762F058-CABB-F0DB-D6E6-10ACE675DDAB}"/>
              </a:ext>
            </a:extLst>
          </p:cNvPr>
          <p:cNvSpPr/>
          <p:nvPr/>
        </p:nvSpPr>
        <p:spPr>
          <a:xfrm>
            <a:off x="7182753" y="4745240"/>
            <a:ext cx="4933669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Caring, Inclusive, Bold, Ambitious</a:t>
            </a:r>
            <a:endParaRPr lang="en-US" dirty="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30EB4E9-CBCA-8360-8D67-2C23C25E482D}"/>
              </a:ext>
            </a:extLst>
          </p:cNvPr>
          <p:cNvSpPr/>
          <p:nvPr/>
        </p:nvSpPr>
        <p:spPr>
          <a:xfrm>
            <a:off x="7182753" y="5138197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Drivers</a:t>
            </a:r>
            <a:endParaRPr lang="en-US" dirty="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2679339-1F60-70D6-4FCA-0BB794997370}"/>
              </a:ext>
            </a:extLst>
          </p:cNvPr>
          <p:cNvSpPr/>
          <p:nvPr/>
        </p:nvSpPr>
        <p:spPr>
          <a:xfrm>
            <a:off x="7182753" y="5561433"/>
            <a:ext cx="4933669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Service, Stability, Inspiration, Growth</a:t>
            </a:r>
            <a:endParaRPr lang="en-US" dirty="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4F77FB98-426B-AC4D-AC9F-CAB29D84F496}"/>
              </a:ext>
            </a:extLst>
          </p:cNvPr>
          <p:cNvSpPr/>
          <p:nvPr/>
        </p:nvSpPr>
        <p:spPr>
          <a:xfrm>
            <a:off x="7182753" y="5954389"/>
            <a:ext cx="4933669" cy="2734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55"/>
              </a:lnSpc>
              <a:spcBef>
                <a:spcPts val="1156"/>
              </a:spcBef>
              <a:buNone/>
            </a:pPr>
            <a:r>
              <a:rPr lang="en-US" sz="171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Fears</a:t>
            </a:r>
            <a:endParaRPr lang="en-US" dirty="0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CA08B77A-3F58-BFE6-C3E1-1A156A9CB8FB}"/>
              </a:ext>
            </a:extLst>
          </p:cNvPr>
          <p:cNvSpPr/>
          <p:nvPr/>
        </p:nvSpPr>
        <p:spPr>
          <a:xfrm>
            <a:off x="7182753" y="6377625"/>
            <a:ext cx="4933669" cy="243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16"/>
              </a:lnSpc>
              <a:spcBef>
                <a:spcPts val="1156"/>
              </a:spcBef>
              <a:buNone/>
            </a:pPr>
            <a:r>
              <a:rPr lang="en-US" sz="1368" b="1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Selfishness, Neglect, Weakness, Incompetence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8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5618345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865606" y="2184846"/>
            <a:ext cx="4839395" cy="13767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5422"/>
              </a:lnSpc>
              <a:buNone/>
            </a:pPr>
            <a:r>
              <a:rPr lang="en-US" sz="4303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Caregiver/Hero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865606" y="3630275"/>
            <a:ext cx="4839395" cy="2559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16"/>
              </a:lnSpc>
              <a:spcBef>
                <a:spcPts val="530"/>
              </a:spcBef>
              <a:buNone/>
            </a:pPr>
            <a:r>
              <a:rPr lang="en-US" sz="1440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865606" y="4007014"/>
            <a:ext cx="4839395" cy="6055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769"/>
              </a:lnSpc>
              <a:spcBef>
                <a:spcPts val="932"/>
              </a:spcBef>
              <a:buNone/>
            </a:pPr>
            <a:r>
              <a:rPr lang="en-US" sz="4542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094476" y="476131"/>
            <a:ext cx="5618345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Object 6" descr="Screenshot 2025-03-23 at 1.46.33 PM.png"/>
          <p:cNvPicPr>
            <a:picLocks noChangeAspect="1"/>
          </p:cNvPicPr>
          <p:nvPr/>
        </p:nvPicPr>
        <p:blipFill>
          <a:blip r:embed="rId3"/>
          <a:srcRect l="15018" r="15018"/>
          <a:stretch/>
        </p:blipFill>
        <p:spPr>
          <a:xfrm>
            <a:off x="6094476" y="476131"/>
            <a:ext cx="5618345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105442"/>
            <a:ext cx="4158528" cy="2753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229"/>
              </a:lnSpc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Caregiver/ Hero</a:t>
            </a:r>
            <a:r>
              <a:rPr lang="en-US" sz="5738" b="1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 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3837095"/>
            <a:ext cx="4158528" cy="2999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  <a:buNone/>
            </a:pPr>
            <a:r>
              <a:rPr lang="en-US" sz="168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A.K.A.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17181"/>
            <a:ext cx="4158528" cy="14277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623"/>
              </a:lnSpc>
              <a:spcBef>
                <a:spcPts val="619"/>
              </a:spcBef>
              <a:buNone/>
            </a:pPr>
            <a:r>
              <a:rPr lang="en-US" sz="5738" b="1" dirty="0">
                <a:solidFill>
                  <a:srgbClr val="E6692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Mason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208872" y="476131"/>
            <a:ext cx="6503949" cy="5904024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534070" y="771332"/>
            <a:ext cx="5853554" cy="5313621"/>
          </a:xfrm>
          <a:prstGeom prst="rect">
            <a:avLst/>
          </a:prstGeom>
          <a:solidFill>
            <a:srgbClr val="3D948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Object 6" descr="Screenshot 2025-03-23 at 3.01.28 PM.png"/>
          <p:cNvPicPr>
            <a:picLocks noChangeAspect="1"/>
          </p:cNvPicPr>
          <p:nvPr/>
        </p:nvPicPr>
        <p:blipFill>
          <a:blip r:embed="rId3"/>
          <a:srcRect l="12919" t="1333" r="12919" b="1333"/>
          <a:stretch/>
        </p:blipFill>
        <p:spPr>
          <a:xfrm>
            <a:off x="5534070" y="771332"/>
            <a:ext cx="5853554" cy="53136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418</Words>
  <Application>Microsoft Macintosh PowerPoint</Application>
  <PresentationFormat>Widescreen</PresentationFormat>
  <Paragraphs>95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Wingdings</vt:lpstr>
      <vt:lpstr>Gotham</vt:lpstr>
      <vt:lpstr>Montserrat</vt:lpstr>
      <vt:lpstr>Lato</vt:lpstr>
      <vt:lpstr>Arial</vt:lpstr>
      <vt:lpstr>Lato Light</vt:lpstr>
      <vt:lpstr>Roboto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Your Opinion Matters  Talking About Masonry (Part 1)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about Freemasonry ALL SESSIONS</dc:title>
  <dc:subject>Talking about Freemasonry ALL SESSIONS</dc:subject>
  <dc:creator>elimon@freemason.org</dc:creator>
  <cp:lastModifiedBy>Emily Limon</cp:lastModifiedBy>
  <cp:revision>9</cp:revision>
  <dcterms:created xsi:type="dcterms:W3CDTF">2025-04-03T17:17:16Z</dcterms:created>
  <dcterms:modified xsi:type="dcterms:W3CDTF">2025-04-10T21:49:02Z</dcterms:modified>
</cp:coreProperties>
</file>