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2"/>
  </p:notesMasterIdLst>
  <p:sldIdLst>
    <p:sldId id="301" r:id="rId2"/>
    <p:sldId id="256" r:id="rId3"/>
    <p:sldId id="302" r:id="rId4"/>
    <p:sldId id="303" r:id="rId5"/>
    <p:sldId id="304" r:id="rId6"/>
    <p:sldId id="305" r:id="rId7"/>
    <p:sldId id="306" r:id="rId8"/>
    <p:sldId id="269" r:id="rId9"/>
    <p:sldId id="307" r:id="rId10"/>
    <p:sldId id="317" r:id="rId11"/>
    <p:sldId id="308" r:id="rId12"/>
    <p:sldId id="309" r:id="rId13"/>
    <p:sldId id="310" r:id="rId14"/>
    <p:sldId id="312" r:id="rId15"/>
    <p:sldId id="313" r:id="rId16"/>
    <p:sldId id="314" r:id="rId17"/>
    <p:sldId id="315" r:id="rId18"/>
    <p:sldId id="316" r:id="rId19"/>
    <p:sldId id="318" r:id="rId20"/>
    <p:sldId id="319" r:id="rId21"/>
    <p:sldId id="320" r:id="rId22"/>
    <p:sldId id="321" r:id="rId23"/>
    <p:sldId id="322" r:id="rId24"/>
    <p:sldId id="323" r:id="rId25"/>
    <p:sldId id="325" r:id="rId26"/>
    <p:sldId id="326" r:id="rId27"/>
    <p:sldId id="327" r:id="rId28"/>
    <p:sldId id="330" r:id="rId29"/>
    <p:sldId id="328" r:id="rId30"/>
    <p:sldId id="329" r:id="rId31"/>
    <p:sldId id="324" r:id="rId32"/>
    <p:sldId id="340" r:id="rId33"/>
    <p:sldId id="332" r:id="rId34"/>
    <p:sldId id="650" r:id="rId35"/>
    <p:sldId id="649" r:id="rId36"/>
    <p:sldId id="648" r:id="rId37"/>
    <p:sldId id="333" r:id="rId38"/>
    <p:sldId id="334" r:id="rId39"/>
    <p:sldId id="652" r:id="rId40"/>
    <p:sldId id="651"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B1E3A9-1ADA-4267-A7C9-108D9A638D14}" v="22" dt="2025-03-18T00:19:47.5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7" d="100"/>
          <a:sy n="67" d="100"/>
        </p:scale>
        <p:origin x="57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416C79-33FA-4FCD-929C-5C16C84E6C29}" type="datetimeFigureOut">
              <a:rPr lang="en-US" smtClean="0"/>
              <a:t>4/3/2025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959CFF-A31D-4AC4-A738-E6919D93056A}" type="slidenum">
              <a:rPr lang="en-US" smtClean="0"/>
              <a:t>‹#›</a:t>
            </a:fld>
            <a:endParaRPr lang="en-US"/>
          </a:p>
        </p:txBody>
      </p:sp>
    </p:spTree>
    <p:extLst>
      <p:ext uri="{BB962C8B-B14F-4D97-AF65-F5344CB8AC3E}">
        <p14:creationId xmlns:p14="http://schemas.microsoft.com/office/powerpoint/2010/main" val="1325260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C00CE9-DF1D-405E-898A-38E8FA4E144A}" type="slidenum">
              <a:rPr lang="en-US" smtClean="0"/>
              <a:t>1</a:t>
            </a:fld>
            <a:endParaRPr lang="en-US"/>
          </a:p>
        </p:txBody>
      </p:sp>
    </p:spTree>
    <p:extLst>
      <p:ext uri="{BB962C8B-B14F-4D97-AF65-F5344CB8AC3E}">
        <p14:creationId xmlns:p14="http://schemas.microsoft.com/office/powerpoint/2010/main" val="6804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2CB1E7-D7D5-45E5-ABFB-ED416F411FB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6B20E-116F-4786-94F8-883C940A7C1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1402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2CB1E7-D7D5-45E5-ABFB-ED416F411FB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6B20E-116F-4786-94F8-883C940A7C1A}" type="slidenum">
              <a:rPr lang="en-US" smtClean="0"/>
              <a:t>‹#›</a:t>
            </a:fld>
            <a:endParaRPr lang="en-US"/>
          </a:p>
        </p:txBody>
      </p:sp>
    </p:spTree>
    <p:extLst>
      <p:ext uri="{BB962C8B-B14F-4D97-AF65-F5344CB8AC3E}">
        <p14:creationId xmlns:p14="http://schemas.microsoft.com/office/powerpoint/2010/main" val="2056532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2CB1E7-D7D5-45E5-ABFB-ED416F411FB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6B20E-116F-4786-94F8-883C940A7C1A}" type="slidenum">
              <a:rPr lang="en-US" smtClean="0"/>
              <a:t>‹#›</a:t>
            </a:fld>
            <a:endParaRPr lang="en-US"/>
          </a:p>
        </p:txBody>
      </p:sp>
    </p:spTree>
    <p:extLst>
      <p:ext uri="{BB962C8B-B14F-4D97-AF65-F5344CB8AC3E}">
        <p14:creationId xmlns:p14="http://schemas.microsoft.com/office/powerpoint/2010/main" val="305082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1809930"/>
            <a:ext cx="10363200" cy="2024140"/>
          </a:xfrm>
        </p:spPr>
        <p:txBody>
          <a:bodyPr/>
          <a:lstStyle>
            <a:lvl1pPr>
              <a:defRPr baseline="0">
                <a:solidFill>
                  <a:schemeClr val="tx2"/>
                </a:solidFill>
              </a:defRPr>
            </a:lvl1pPr>
          </a:lstStyle>
          <a:p>
            <a:r>
              <a:rPr lang="en-US" dirty="0"/>
              <a:t>Click to add presentation title</a:t>
            </a:r>
          </a:p>
        </p:txBody>
      </p:sp>
      <p:sp>
        <p:nvSpPr>
          <p:cNvPr id="3" name="Subtitle 2"/>
          <p:cNvSpPr>
            <a:spLocks noGrp="1"/>
          </p:cNvSpPr>
          <p:nvPr>
            <p:ph type="subTitle" idx="1" hasCustomPrompt="1"/>
          </p:nvPr>
        </p:nvSpPr>
        <p:spPr>
          <a:xfrm>
            <a:off x="914400" y="4008513"/>
            <a:ext cx="10363200" cy="861875"/>
          </a:xfrm>
        </p:spPr>
        <p:txBody>
          <a:bodyPr anchor="ctr" anchorCtr="1"/>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presenter’s name</a:t>
            </a:r>
          </a:p>
        </p:txBody>
      </p:sp>
      <p:sp>
        <p:nvSpPr>
          <p:cNvPr id="11" name="Text Placeholder 10"/>
          <p:cNvSpPr>
            <a:spLocks noGrp="1"/>
          </p:cNvSpPr>
          <p:nvPr>
            <p:ph type="body" sz="quarter" idx="10" hasCustomPrompt="1"/>
          </p:nvPr>
        </p:nvSpPr>
        <p:spPr>
          <a:xfrm>
            <a:off x="1329925" y="5555247"/>
            <a:ext cx="5270500" cy="913816"/>
          </a:xfrm>
        </p:spPr>
        <p:txBody>
          <a:bodyPr anchor="ctr" anchorCtr="1">
            <a:normAutofit/>
          </a:bodyPr>
          <a:lstStyle>
            <a:lvl1pPr marL="0" indent="0" algn="ctr">
              <a:buNone/>
              <a:defRPr sz="1800" baseline="0"/>
            </a:lvl1pPr>
          </a:lstStyle>
          <a:p>
            <a:pPr lvl="0"/>
            <a:r>
              <a:rPr lang="en-US" dirty="0"/>
              <a:t>Click to add event name (ex. 2016 Secretary &amp; Treasurer Retreat)</a:t>
            </a:r>
          </a:p>
        </p:txBody>
      </p:sp>
    </p:spTree>
    <p:extLst>
      <p:ext uri="{BB962C8B-B14F-4D97-AF65-F5344CB8AC3E}">
        <p14:creationId xmlns:p14="http://schemas.microsoft.com/office/powerpoint/2010/main" val="336504672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0_1-turq">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61349A-CBE7-4384-955F-F7C52DE68B3E}"/>
              </a:ext>
            </a:extLst>
          </p:cNvPr>
          <p:cNvSpPr/>
          <p:nvPr/>
        </p:nvSpPr>
        <p:spPr>
          <a:xfrm>
            <a:off x="0" y="2"/>
            <a:ext cx="2971800" cy="630282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0" y="2470828"/>
            <a:ext cx="2971800" cy="1916347"/>
          </a:xfrm>
          <a:solidFill>
            <a:schemeClr val="tx2"/>
          </a:solidFill>
        </p:spPr>
        <p:txBody>
          <a:bodyPr anchor="ctr">
            <a:noAutofit/>
          </a:bodyPr>
          <a:lstStyle>
            <a:lvl1pPr marL="476250" indent="0" algn="l">
              <a:defRPr>
                <a:solidFill>
                  <a:schemeClr val="bg1"/>
                </a:solidFill>
              </a:defRPr>
            </a:lvl1pPr>
          </a:lstStyle>
          <a:p>
            <a:r>
              <a:rPr lang="en-US"/>
              <a:t>Click to edit Master title style</a:t>
            </a:r>
            <a:endParaRPr lang="en-US" dirty="0"/>
          </a:p>
        </p:txBody>
      </p:sp>
      <p:sp>
        <p:nvSpPr>
          <p:cNvPr id="13" name="Picture Placeholder 2">
            <a:extLst>
              <a:ext uri="{FF2B5EF4-FFF2-40B4-BE49-F238E27FC236}">
                <a16:creationId xmlns:a16="http://schemas.microsoft.com/office/drawing/2014/main" id="{8D7121CB-6778-4FB2-95D3-F1A6E17185F1}"/>
              </a:ext>
            </a:extLst>
          </p:cNvPr>
          <p:cNvSpPr>
            <a:spLocks noGrp="1" noChangeAspect="1"/>
          </p:cNvSpPr>
          <p:nvPr>
            <p:ph type="pic" idx="14" hasCustomPrompt="1"/>
          </p:nvPr>
        </p:nvSpPr>
        <p:spPr>
          <a:xfrm>
            <a:off x="2971800" y="1"/>
            <a:ext cx="9220200" cy="2082800"/>
          </a:xfrm>
          <a:prstGeom prst="rect">
            <a:avLst/>
          </a:prstGeom>
          <a:solidFill>
            <a:schemeClr val="bg1">
              <a:lumMod val="95000"/>
            </a:schemeClr>
          </a:solidFill>
        </p:spPr>
        <p:txBody>
          <a:bodyPr anchor="t"/>
          <a:lstStyle>
            <a:lvl1pPr marL="0" indent="0" algn="ctr">
              <a:buNone/>
              <a:defRPr sz="225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r>
              <a:rPr lang="en-US" dirty="0"/>
              <a:t>Click icon to add photo.</a:t>
            </a:r>
          </a:p>
        </p:txBody>
      </p:sp>
      <p:sp>
        <p:nvSpPr>
          <p:cNvPr id="3" name="Content Placeholder 2"/>
          <p:cNvSpPr>
            <a:spLocks noGrp="1"/>
          </p:cNvSpPr>
          <p:nvPr>
            <p:ph idx="1" hasCustomPrompt="1"/>
          </p:nvPr>
        </p:nvSpPr>
        <p:spPr>
          <a:xfrm>
            <a:off x="5749049" y="2898843"/>
            <a:ext cx="5858753" cy="3120956"/>
          </a:xfrm>
          <a:prstGeom prst="rect">
            <a:avLst/>
          </a:prstGeom>
        </p:spPr>
        <p:txBody>
          <a:bodyPr>
            <a:normAutofit/>
          </a:bodyPr>
          <a:lstStyle>
            <a:lvl1pPr algn="l">
              <a:defRPr sz="1500">
                <a:solidFill>
                  <a:schemeClr val="tx1">
                    <a:lumMod val="85000"/>
                    <a:lumOff val="15000"/>
                  </a:schemeClr>
                </a:solidFill>
                <a:latin typeface="Raleway Lining" panose="020B0503030101060003" pitchFamily="34" charset="0"/>
              </a:defRPr>
            </a:lvl1pPr>
            <a:lvl2pPr marL="472679" indent="-129779">
              <a:buFont typeface="Raleway Lining" panose="020B0503030101060003" pitchFamily="34" charset="0"/>
              <a:buChar char="›"/>
              <a:defRPr>
                <a:solidFill>
                  <a:schemeClr val="tx1">
                    <a:lumMod val="85000"/>
                    <a:lumOff val="15000"/>
                  </a:schemeClr>
                </a:solidFill>
                <a:latin typeface="Raleway Lining" panose="020B0503030101060003" pitchFamily="34" charset="0"/>
              </a:defRPr>
            </a:lvl2pPr>
            <a:lvl3pPr marL="815579" indent="-129779">
              <a:buFont typeface="Raleway Lining" panose="020B0503030101060003" pitchFamily="34" charset="0"/>
              <a:buChar char="›"/>
              <a:defRPr>
                <a:solidFill>
                  <a:schemeClr val="tx1">
                    <a:lumMod val="85000"/>
                    <a:lumOff val="15000"/>
                  </a:schemeClr>
                </a:solidFill>
                <a:latin typeface="Raleway Lining" panose="020B0503030101060003" pitchFamily="34" charset="0"/>
              </a:defRPr>
            </a:lvl3pPr>
            <a:lvl4pPr>
              <a:defRPr>
                <a:solidFill>
                  <a:schemeClr val="tx1">
                    <a:lumMod val="85000"/>
                    <a:lumOff val="15000"/>
                  </a:schemeClr>
                </a:solidFill>
                <a:latin typeface="Raleway Lining" panose="020B0503030101060003" pitchFamily="34" charset="0"/>
              </a:defRPr>
            </a:lvl4pPr>
            <a:lvl5pPr>
              <a:defRPr>
                <a:solidFill>
                  <a:schemeClr val="tx1">
                    <a:lumMod val="85000"/>
                    <a:lumOff val="15000"/>
                  </a:schemeClr>
                </a:solidFill>
                <a:latin typeface="Raleway Lining" panose="020B05030301010600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p:txBody>
      </p:sp>
      <p:sp>
        <p:nvSpPr>
          <p:cNvPr id="6" name="Slide Number Placeholder 5"/>
          <p:cNvSpPr>
            <a:spLocks noGrp="1"/>
          </p:cNvSpPr>
          <p:nvPr>
            <p:ph type="sldNum" sz="quarter" idx="12"/>
          </p:nvPr>
        </p:nvSpPr>
        <p:spPr/>
        <p:txBody>
          <a:bodyPr/>
          <a:lstStyle/>
          <a:p>
            <a:fld id="{856525B1-14D3-4043-96C3-3E66F944D188}" type="slidenum">
              <a:rPr lang="en-US" smtClean="0"/>
              <a:t>‹#›</a:t>
            </a:fld>
            <a:endParaRPr lang="en-US" dirty="0"/>
          </a:p>
        </p:txBody>
      </p:sp>
      <p:sp>
        <p:nvSpPr>
          <p:cNvPr id="15" name="Text Placeholder 9">
            <a:extLst>
              <a:ext uri="{FF2B5EF4-FFF2-40B4-BE49-F238E27FC236}">
                <a16:creationId xmlns:a16="http://schemas.microsoft.com/office/drawing/2014/main" id="{456122E6-3DAE-4FFC-B2FD-9D2CCEC722A9}"/>
              </a:ext>
            </a:extLst>
          </p:cNvPr>
          <p:cNvSpPr>
            <a:spLocks noGrp="1"/>
          </p:cNvSpPr>
          <p:nvPr>
            <p:ph type="body" sz="quarter" idx="13" hasCustomPrompt="1"/>
          </p:nvPr>
        </p:nvSpPr>
        <p:spPr>
          <a:xfrm>
            <a:off x="3225800" y="2898845"/>
            <a:ext cx="2351392" cy="1400771"/>
          </a:xfrm>
          <a:prstGeom prst="rect">
            <a:avLst/>
          </a:prstGeom>
        </p:spPr>
        <p:txBody>
          <a:bodyPr>
            <a:noAutofit/>
          </a:bodyPr>
          <a:lstStyle>
            <a:lvl1pPr marL="0" indent="0">
              <a:buNone/>
              <a:defRPr sz="1350">
                <a:solidFill>
                  <a:schemeClr val="bg2">
                    <a:lumMod val="75000"/>
                    <a:lumOff val="25000"/>
                  </a:schemeClr>
                </a:solidFill>
                <a:latin typeface="Raleway Lining" panose="020B0503030101060003" pitchFamily="34" charset="0"/>
              </a:defRPr>
            </a:lvl1pPr>
          </a:lstStyle>
          <a:p>
            <a:pPr lvl="0"/>
            <a:r>
              <a:rPr lang="en-US" dirty="0"/>
              <a:t>Callout area</a:t>
            </a:r>
          </a:p>
        </p:txBody>
      </p:sp>
      <p:cxnSp>
        <p:nvCxnSpPr>
          <p:cNvPr id="9" name="Straight Connector 8">
            <a:extLst>
              <a:ext uri="{FF2B5EF4-FFF2-40B4-BE49-F238E27FC236}">
                <a16:creationId xmlns:a16="http://schemas.microsoft.com/office/drawing/2014/main" id="{EE6AF5B7-FF03-4919-A614-E26332BFB7D4}"/>
              </a:ext>
            </a:extLst>
          </p:cNvPr>
          <p:cNvCxnSpPr>
            <a:cxnSpLocks/>
          </p:cNvCxnSpPr>
          <p:nvPr/>
        </p:nvCxnSpPr>
        <p:spPr>
          <a:xfrm>
            <a:off x="487878" y="65313"/>
            <a:ext cx="1346263" cy="0"/>
          </a:xfrm>
          <a:prstGeom prst="line">
            <a:avLst/>
          </a:prstGeom>
          <a:ln w="1270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2457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2CB1E7-D7D5-45E5-ABFB-ED416F411FB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6B20E-116F-4786-94F8-883C940A7C1A}" type="slidenum">
              <a:rPr lang="en-US" smtClean="0"/>
              <a:t>‹#›</a:t>
            </a:fld>
            <a:endParaRPr lang="en-US"/>
          </a:p>
        </p:txBody>
      </p:sp>
    </p:spTree>
    <p:extLst>
      <p:ext uri="{BB962C8B-B14F-4D97-AF65-F5344CB8AC3E}">
        <p14:creationId xmlns:p14="http://schemas.microsoft.com/office/powerpoint/2010/main" val="226370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2CB1E7-D7D5-45E5-ABFB-ED416F411FBF}" type="datetimeFigureOut">
              <a:rPr lang="en-US" smtClean="0"/>
              <a:t>4/3/2025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36B20E-116F-4786-94F8-883C940A7C1A}"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0939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2CB1E7-D7D5-45E5-ABFB-ED416F411FBF}"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36B20E-116F-4786-94F8-883C940A7C1A}" type="slidenum">
              <a:rPr lang="en-US" smtClean="0"/>
              <a:t>‹#›</a:t>
            </a:fld>
            <a:endParaRPr lang="en-US"/>
          </a:p>
        </p:txBody>
      </p:sp>
    </p:spTree>
    <p:extLst>
      <p:ext uri="{BB962C8B-B14F-4D97-AF65-F5344CB8AC3E}">
        <p14:creationId xmlns:p14="http://schemas.microsoft.com/office/powerpoint/2010/main" val="2099146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2CB1E7-D7D5-45E5-ABFB-ED416F411FBF}" type="datetimeFigureOut">
              <a:rPr lang="en-US" smtClean="0"/>
              <a:t>4/3/2025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36B20E-116F-4786-94F8-883C940A7C1A}" type="slidenum">
              <a:rPr lang="en-US" smtClean="0"/>
              <a:t>‹#›</a:t>
            </a:fld>
            <a:endParaRPr lang="en-US"/>
          </a:p>
        </p:txBody>
      </p:sp>
    </p:spTree>
    <p:extLst>
      <p:ext uri="{BB962C8B-B14F-4D97-AF65-F5344CB8AC3E}">
        <p14:creationId xmlns:p14="http://schemas.microsoft.com/office/powerpoint/2010/main" val="2024852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A2CB1E7-D7D5-45E5-ABFB-ED416F411FBF}" type="datetimeFigureOut">
              <a:rPr lang="en-US" smtClean="0"/>
              <a:t>4/3/2025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36B20E-116F-4786-94F8-883C940A7C1A}" type="slidenum">
              <a:rPr lang="en-US" smtClean="0"/>
              <a:t>‹#›</a:t>
            </a:fld>
            <a:endParaRPr lang="en-US"/>
          </a:p>
        </p:txBody>
      </p:sp>
    </p:spTree>
    <p:extLst>
      <p:ext uri="{BB962C8B-B14F-4D97-AF65-F5344CB8AC3E}">
        <p14:creationId xmlns:p14="http://schemas.microsoft.com/office/powerpoint/2010/main" val="2385301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A2CB1E7-D7D5-45E5-ABFB-ED416F411FBF}" type="datetimeFigureOut">
              <a:rPr lang="en-US" smtClean="0"/>
              <a:t>4/3/2025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236B20E-116F-4786-94F8-883C940A7C1A}" type="slidenum">
              <a:rPr lang="en-US" smtClean="0"/>
              <a:t>‹#›</a:t>
            </a:fld>
            <a:endParaRPr lang="en-US"/>
          </a:p>
        </p:txBody>
      </p:sp>
    </p:spTree>
    <p:extLst>
      <p:ext uri="{BB962C8B-B14F-4D97-AF65-F5344CB8AC3E}">
        <p14:creationId xmlns:p14="http://schemas.microsoft.com/office/powerpoint/2010/main" val="587282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A2CB1E7-D7D5-45E5-ABFB-ED416F411FBF}" type="datetimeFigureOut">
              <a:rPr lang="en-US" smtClean="0"/>
              <a:t>4/3/2025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236B20E-116F-4786-94F8-883C940A7C1A}" type="slidenum">
              <a:rPr lang="en-US" smtClean="0"/>
              <a:t>‹#›</a:t>
            </a:fld>
            <a:endParaRPr lang="en-US"/>
          </a:p>
        </p:txBody>
      </p:sp>
    </p:spTree>
    <p:extLst>
      <p:ext uri="{BB962C8B-B14F-4D97-AF65-F5344CB8AC3E}">
        <p14:creationId xmlns:p14="http://schemas.microsoft.com/office/powerpoint/2010/main" val="4242975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2CB1E7-D7D5-45E5-ABFB-ED416F411FBF}" type="datetimeFigureOut">
              <a:rPr lang="en-US" smtClean="0"/>
              <a:t>4/3/2025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36B20E-116F-4786-94F8-883C940A7C1A}" type="slidenum">
              <a:rPr lang="en-US" smtClean="0"/>
              <a:t>‹#›</a:t>
            </a:fld>
            <a:endParaRPr lang="en-US"/>
          </a:p>
        </p:txBody>
      </p:sp>
    </p:spTree>
    <p:extLst>
      <p:ext uri="{BB962C8B-B14F-4D97-AF65-F5344CB8AC3E}">
        <p14:creationId xmlns:p14="http://schemas.microsoft.com/office/powerpoint/2010/main" val="239768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A2CB1E7-D7D5-45E5-ABFB-ED416F411FBF}" type="datetimeFigureOut">
              <a:rPr lang="en-US" smtClean="0"/>
              <a:t>4/3/2025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236B20E-116F-4786-94F8-883C940A7C1A}"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439158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mailto:carolhunter@freemason.org" TargetMode="External"/><Relationship Id="rId3" Type="http://schemas.openxmlformats.org/officeDocument/2006/relationships/hyperlink" Target="mailto:Marilyn.Quinlan@alliant.com" TargetMode="External"/><Relationship Id="rId7" Type="http://schemas.openxmlformats.org/officeDocument/2006/relationships/hyperlink" Target="mailto:acameron@freemason.org" TargetMode="External"/><Relationship Id="rId2" Type="http://schemas.openxmlformats.org/officeDocument/2006/relationships/hyperlink" Target="mailto:Grandlodge@alliant.com" TargetMode="External"/><Relationship Id="rId1" Type="http://schemas.openxmlformats.org/officeDocument/2006/relationships/slideLayout" Target="../slideLayouts/slideLayout13.xml"/><Relationship Id="rId6" Type="http://schemas.openxmlformats.org/officeDocument/2006/relationships/hyperlink" Target="mailto:Audrey.Bone@alliant.com" TargetMode="External"/><Relationship Id="rId11" Type="http://schemas.openxmlformats.org/officeDocument/2006/relationships/image" Target="../media/image6.png"/><Relationship Id="rId5" Type="http://schemas.openxmlformats.org/officeDocument/2006/relationships/hyperlink" Target="mailto:Tina.Kong@alliant.com" TargetMode="External"/><Relationship Id="rId10" Type="http://schemas.openxmlformats.org/officeDocument/2006/relationships/hyperlink" Target="mailto:rgill@freemason.org" TargetMode="External"/><Relationship Id="rId4" Type="http://schemas.openxmlformats.org/officeDocument/2006/relationships/hyperlink" Target="mailto:Emily.Quinlan@alliant.com" TargetMode="External"/><Relationship Id="rId9" Type="http://schemas.openxmlformats.org/officeDocument/2006/relationships/hyperlink" Target="mailto:ksweidy@freemason.org"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809930"/>
            <a:ext cx="7895492" cy="2024140"/>
          </a:xfrm>
        </p:spPr>
        <p:txBody>
          <a:bodyPr>
            <a:normAutofit/>
          </a:bodyPr>
          <a:lstStyle/>
          <a:p>
            <a:r>
              <a:rPr lang="en-US" dirty="0"/>
              <a:t>Risk Management &amp; Insurance Coverage for Halls &amp; Lodges</a:t>
            </a:r>
          </a:p>
        </p:txBody>
      </p:sp>
      <p:sp>
        <p:nvSpPr>
          <p:cNvPr id="3" name="Subtitle 2"/>
          <p:cNvSpPr>
            <a:spLocks noGrp="1"/>
          </p:cNvSpPr>
          <p:nvPr>
            <p:ph type="subTitle" idx="1"/>
          </p:nvPr>
        </p:nvSpPr>
        <p:spPr/>
        <p:txBody>
          <a:bodyPr>
            <a:normAutofit/>
          </a:bodyPr>
          <a:lstStyle/>
          <a:p>
            <a:r>
              <a:rPr lang="en-US" sz="2400" b="1" dirty="0"/>
              <a:t>Carol Hunter – Chief Financial Officer</a:t>
            </a:r>
          </a:p>
        </p:txBody>
      </p:sp>
      <p:sp>
        <p:nvSpPr>
          <p:cNvPr id="4" name="Text Placeholder 3"/>
          <p:cNvSpPr>
            <a:spLocks noGrp="1"/>
          </p:cNvSpPr>
          <p:nvPr>
            <p:ph type="body" sz="quarter" idx="10"/>
          </p:nvPr>
        </p:nvSpPr>
        <p:spPr>
          <a:xfrm>
            <a:off x="2438401" y="5555247"/>
            <a:ext cx="4202348" cy="913816"/>
          </a:xfrm>
        </p:spPr>
        <p:txBody>
          <a:bodyPr>
            <a:normAutofit/>
          </a:bodyPr>
          <a:lstStyle/>
          <a:p>
            <a:r>
              <a:rPr lang="en-US" b="1" dirty="0"/>
              <a:t>2025 Lodge Leadership Retreats</a:t>
            </a:r>
          </a:p>
          <a:p>
            <a:r>
              <a:rPr lang="en-US" dirty="0"/>
              <a:t> </a:t>
            </a:r>
          </a:p>
        </p:txBody>
      </p:sp>
    </p:spTree>
    <p:extLst>
      <p:ext uri="{BB962C8B-B14F-4D97-AF65-F5344CB8AC3E}">
        <p14:creationId xmlns:p14="http://schemas.microsoft.com/office/powerpoint/2010/main" val="2278698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D25B0-9EEF-30BA-A564-C65F03B6110C}"/>
              </a:ext>
            </a:extLst>
          </p:cNvPr>
          <p:cNvSpPr>
            <a:spLocks noGrp="1"/>
          </p:cNvSpPr>
          <p:nvPr>
            <p:ph type="title"/>
          </p:nvPr>
        </p:nvSpPr>
        <p:spPr/>
        <p:txBody>
          <a:bodyPr/>
          <a:lstStyle/>
          <a:p>
            <a:pPr algn="ctr"/>
            <a:r>
              <a:rPr lang="en-US" dirty="0">
                <a:solidFill>
                  <a:schemeClr val="accent2"/>
                </a:solidFill>
              </a:rPr>
              <a:t>Workers Compensation</a:t>
            </a:r>
          </a:p>
        </p:txBody>
      </p:sp>
      <p:sp>
        <p:nvSpPr>
          <p:cNvPr id="3" name="Content Placeholder 2">
            <a:extLst>
              <a:ext uri="{FF2B5EF4-FFF2-40B4-BE49-F238E27FC236}">
                <a16:creationId xmlns:a16="http://schemas.microsoft.com/office/drawing/2014/main" id="{52DB3C8E-16D4-D33A-7038-8A4F78A81725}"/>
              </a:ext>
            </a:extLst>
          </p:cNvPr>
          <p:cNvSpPr>
            <a:spLocks noGrp="1"/>
          </p:cNvSpPr>
          <p:nvPr>
            <p:ph idx="1"/>
          </p:nvPr>
        </p:nvSpPr>
        <p:spPr/>
        <p:txBody>
          <a:bodyPr/>
          <a:lstStyle/>
          <a:p>
            <a:endParaRPr lang="en-US" dirty="0">
              <a:ea typeface="Verdana" pitchFamily="34" charset="0"/>
              <a:cs typeface="Verdana" pitchFamily="34" charset="0"/>
            </a:endParaRPr>
          </a:p>
          <a:p>
            <a:r>
              <a:rPr lang="en-US" dirty="0">
                <a:ea typeface="Verdana" pitchFamily="34" charset="0"/>
                <a:cs typeface="Verdana" pitchFamily="34" charset="0"/>
              </a:rPr>
              <a:t>The Grand Lodge maintains a workers compensation policy to cover employees of the Lodges injured on the job. “Volunteer workers” are considered employees for Worker’s Compensation purposes. </a:t>
            </a:r>
          </a:p>
          <a:p>
            <a:endParaRPr lang="en-US" dirty="0"/>
          </a:p>
        </p:txBody>
      </p:sp>
    </p:spTree>
    <p:extLst>
      <p:ext uri="{BB962C8B-B14F-4D97-AF65-F5344CB8AC3E}">
        <p14:creationId xmlns:p14="http://schemas.microsoft.com/office/powerpoint/2010/main" val="1047187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DDD44-870A-DC24-2327-F9B65A9E64FE}"/>
              </a:ext>
            </a:extLst>
          </p:cNvPr>
          <p:cNvSpPr>
            <a:spLocks noGrp="1"/>
          </p:cNvSpPr>
          <p:nvPr>
            <p:ph type="title"/>
          </p:nvPr>
        </p:nvSpPr>
        <p:spPr/>
        <p:txBody>
          <a:bodyPr/>
          <a:lstStyle/>
          <a:p>
            <a:pPr algn="ctr"/>
            <a:r>
              <a:rPr lang="en-US" dirty="0">
                <a:solidFill>
                  <a:schemeClr val="accent2"/>
                </a:solidFill>
              </a:rPr>
              <a:t>Workers Compensation</a:t>
            </a:r>
          </a:p>
        </p:txBody>
      </p:sp>
      <p:pic>
        <p:nvPicPr>
          <p:cNvPr id="4" name="Content Placeholder 3">
            <a:extLst>
              <a:ext uri="{FF2B5EF4-FFF2-40B4-BE49-F238E27FC236}">
                <a16:creationId xmlns:a16="http://schemas.microsoft.com/office/drawing/2014/main" id="{96821A34-D3C9-4327-67EA-A9B12560A322}"/>
              </a:ext>
            </a:extLst>
          </p:cNvPr>
          <p:cNvPicPr>
            <a:picLocks noGrp="1" noChangeAspect="1"/>
          </p:cNvPicPr>
          <p:nvPr>
            <p:ph idx="1"/>
          </p:nvPr>
        </p:nvPicPr>
        <p:blipFill>
          <a:blip r:embed="rId2"/>
          <a:stretch>
            <a:fillRect/>
          </a:stretch>
        </p:blipFill>
        <p:spPr>
          <a:xfrm>
            <a:off x="2675528" y="1989039"/>
            <a:ext cx="6901270" cy="3737172"/>
          </a:xfrm>
          <a:prstGeom prst="rect">
            <a:avLst/>
          </a:prstGeom>
        </p:spPr>
      </p:pic>
    </p:spTree>
    <p:extLst>
      <p:ext uri="{BB962C8B-B14F-4D97-AF65-F5344CB8AC3E}">
        <p14:creationId xmlns:p14="http://schemas.microsoft.com/office/powerpoint/2010/main" val="3112191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F0B95-6ECF-7636-B2FF-38C68D218E98}"/>
              </a:ext>
            </a:extLst>
          </p:cNvPr>
          <p:cNvSpPr>
            <a:spLocks noGrp="1"/>
          </p:cNvSpPr>
          <p:nvPr>
            <p:ph type="title"/>
          </p:nvPr>
        </p:nvSpPr>
        <p:spPr/>
        <p:txBody>
          <a:bodyPr/>
          <a:lstStyle/>
          <a:p>
            <a:pPr algn="ctr"/>
            <a:r>
              <a:rPr lang="en-US" dirty="0">
                <a:solidFill>
                  <a:schemeClr val="accent2"/>
                </a:solidFill>
              </a:rPr>
              <a:t>Alliant Program Insurance Coverage Summary for Halls</a:t>
            </a:r>
          </a:p>
        </p:txBody>
      </p:sp>
      <p:pic>
        <p:nvPicPr>
          <p:cNvPr id="5" name="Content Placeholder 4">
            <a:extLst>
              <a:ext uri="{FF2B5EF4-FFF2-40B4-BE49-F238E27FC236}">
                <a16:creationId xmlns:a16="http://schemas.microsoft.com/office/drawing/2014/main" id="{E1C960BD-10D1-661C-BDB6-66207207E1B5}"/>
              </a:ext>
            </a:extLst>
          </p:cNvPr>
          <p:cNvPicPr>
            <a:picLocks noGrp="1" noChangeAspect="1"/>
          </p:cNvPicPr>
          <p:nvPr>
            <p:ph idx="1"/>
          </p:nvPr>
        </p:nvPicPr>
        <p:blipFill>
          <a:blip r:embed="rId2"/>
          <a:stretch>
            <a:fillRect/>
          </a:stretch>
        </p:blipFill>
        <p:spPr>
          <a:xfrm>
            <a:off x="3670876" y="1846263"/>
            <a:ext cx="4910573" cy="4022725"/>
          </a:xfrm>
        </p:spPr>
      </p:pic>
    </p:spTree>
    <p:extLst>
      <p:ext uri="{BB962C8B-B14F-4D97-AF65-F5344CB8AC3E}">
        <p14:creationId xmlns:p14="http://schemas.microsoft.com/office/powerpoint/2010/main" val="4023758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69850-6292-FBA7-B5E3-0C7E02A562F9}"/>
              </a:ext>
            </a:extLst>
          </p:cNvPr>
          <p:cNvSpPr>
            <a:spLocks noGrp="1"/>
          </p:cNvSpPr>
          <p:nvPr>
            <p:ph type="title"/>
          </p:nvPr>
        </p:nvSpPr>
        <p:spPr/>
        <p:txBody>
          <a:bodyPr/>
          <a:lstStyle/>
          <a:p>
            <a:r>
              <a:rPr lang="en-US" dirty="0">
                <a:solidFill>
                  <a:schemeClr val="accent2"/>
                </a:solidFill>
              </a:rPr>
              <a:t>Property Insurance Deductible - Alliant</a:t>
            </a:r>
          </a:p>
        </p:txBody>
      </p:sp>
      <p:sp>
        <p:nvSpPr>
          <p:cNvPr id="3" name="Content Placeholder 2">
            <a:extLst>
              <a:ext uri="{FF2B5EF4-FFF2-40B4-BE49-F238E27FC236}">
                <a16:creationId xmlns:a16="http://schemas.microsoft.com/office/drawing/2014/main" id="{2E06315A-6956-6938-49E4-4B2D03E055A7}"/>
              </a:ext>
            </a:extLst>
          </p:cNvPr>
          <p:cNvSpPr>
            <a:spLocks noGrp="1"/>
          </p:cNvSpPr>
          <p:nvPr>
            <p:ph idx="1"/>
          </p:nvPr>
        </p:nvSpPr>
        <p:spPr/>
        <p:txBody>
          <a:bodyPr/>
          <a:lstStyle/>
          <a:p>
            <a:pPr marL="384048" marR="0" lvl="1" indent="-182880" algn="l" defTabSz="914400" rtl="0" eaLnBrk="1" fontAlgn="auto" latinLnBrk="0" hangingPunct="1">
              <a:lnSpc>
                <a:spcPct val="90000"/>
              </a:lnSpc>
              <a:spcBef>
                <a:spcPts val="200"/>
              </a:spcBef>
              <a:spcAft>
                <a:spcPts val="400"/>
              </a:spcAft>
              <a:buClr>
                <a:srgbClr val="E48312"/>
              </a:buClr>
              <a:buSzTx/>
              <a:buFont typeface="Calibri" pitchFamily="34" charset="0"/>
              <a:buChar char="◦"/>
              <a:tabLst/>
              <a:defRPr/>
            </a:pPr>
            <a:r>
              <a:rPr kumimoji="0" lang="en-US" sz="18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Property Insurance Policy (AIG) through Alliant Program</a:t>
            </a:r>
          </a:p>
          <a:p>
            <a:pPr marL="566928" marR="0" lvl="2" indent="-182880" algn="l" defTabSz="914400" rtl="0" eaLnBrk="1" fontAlgn="auto" latinLnBrk="0" hangingPunct="1">
              <a:lnSpc>
                <a:spcPct val="90000"/>
              </a:lnSpc>
              <a:spcBef>
                <a:spcPts val="200"/>
              </a:spcBef>
              <a:spcAft>
                <a:spcPts val="400"/>
              </a:spcAft>
              <a:buClr>
                <a:srgbClr val="E48312"/>
              </a:buClr>
              <a:buSzTx/>
              <a:buFont typeface="Calibri" pitchFamily="34" charset="0"/>
              <a:buChar char="◦"/>
              <a:tabLst/>
              <a:defRPr/>
            </a:pPr>
            <a:r>
              <a:rPr kumimoji="0" lang="en-US" sz="14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$25,000 deductible per claim</a:t>
            </a:r>
          </a:p>
          <a:p>
            <a:pPr marL="749808" marR="0" lvl="3" indent="-182880" algn="l" defTabSz="914400" rtl="0" eaLnBrk="1" fontAlgn="auto" latinLnBrk="0" hangingPunct="1">
              <a:lnSpc>
                <a:spcPct val="90000"/>
              </a:lnSpc>
              <a:spcBef>
                <a:spcPts val="200"/>
              </a:spcBef>
              <a:spcAft>
                <a:spcPts val="400"/>
              </a:spcAft>
              <a:buClr>
                <a:srgbClr val="E48312"/>
              </a:buClr>
              <a:buSzTx/>
              <a:buFont typeface="Calibri" pitchFamily="34" charset="0"/>
              <a:buChar char="◦"/>
              <a:tabLst/>
              <a:defRPr/>
            </a:pPr>
            <a:r>
              <a:rPr kumimoji="0" lang="en-US" sz="14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$100,000 deductible for water damage claims</a:t>
            </a:r>
          </a:p>
          <a:p>
            <a:endParaRPr lang="en-US" dirty="0"/>
          </a:p>
        </p:txBody>
      </p:sp>
    </p:spTree>
    <p:extLst>
      <p:ext uri="{BB962C8B-B14F-4D97-AF65-F5344CB8AC3E}">
        <p14:creationId xmlns:p14="http://schemas.microsoft.com/office/powerpoint/2010/main" val="16714219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BE7C2-9C49-79B9-95E8-C4AC499BE930}"/>
              </a:ext>
            </a:extLst>
          </p:cNvPr>
          <p:cNvSpPr>
            <a:spLocks noGrp="1"/>
          </p:cNvSpPr>
          <p:nvPr>
            <p:ph type="title"/>
          </p:nvPr>
        </p:nvSpPr>
        <p:spPr/>
        <p:txBody>
          <a:bodyPr/>
          <a:lstStyle/>
          <a:p>
            <a:pPr algn="ctr"/>
            <a:r>
              <a:rPr lang="en-US" dirty="0">
                <a:solidFill>
                  <a:schemeClr val="accent2"/>
                </a:solidFill>
              </a:rPr>
              <a:t>General Liability </a:t>
            </a:r>
          </a:p>
        </p:txBody>
      </p:sp>
      <p:sp>
        <p:nvSpPr>
          <p:cNvPr id="3" name="Content Placeholder 2">
            <a:extLst>
              <a:ext uri="{FF2B5EF4-FFF2-40B4-BE49-F238E27FC236}">
                <a16:creationId xmlns:a16="http://schemas.microsoft.com/office/drawing/2014/main" id="{983F74CE-9749-D1B3-6496-DF520B41B83A}"/>
              </a:ext>
            </a:extLst>
          </p:cNvPr>
          <p:cNvSpPr>
            <a:spLocks noGrp="1"/>
          </p:cNvSpPr>
          <p:nvPr>
            <p:ph idx="1"/>
          </p:nvPr>
        </p:nvSpPr>
        <p:spPr/>
        <p:txBody>
          <a:bodyPr/>
          <a:lstStyle/>
          <a:p>
            <a:pPr lvl="1">
              <a:buFont typeface="Wingdings" panose="05000000000000000000" pitchFamily="2" charset="2"/>
              <a:buChar char="§"/>
            </a:pPr>
            <a:r>
              <a:rPr lang="en-US" dirty="0"/>
              <a:t>Halls’ General Liability coverage cannot be used to cover the liability of tenants or vendors</a:t>
            </a:r>
          </a:p>
          <a:p>
            <a:pPr lvl="1">
              <a:buFont typeface="Wingdings" panose="05000000000000000000" pitchFamily="2" charset="2"/>
              <a:buChar char="§"/>
            </a:pPr>
            <a:endParaRPr lang="en-US" dirty="0"/>
          </a:p>
          <a:p>
            <a:pPr lvl="1">
              <a:buFont typeface="Wingdings" panose="05000000000000000000" pitchFamily="2" charset="2"/>
              <a:buChar char="§"/>
            </a:pPr>
            <a:r>
              <a:rPr lang="en-US" dirty="0"/>
              <a:t>Tenants and vendors must carry their own coverage</a:t>
            </a:r>
          </a:p>
          <a:p>
            <a:pPr lvl="1">
              <a:buFont typeface="Wingdings" panose="05000000000000000000" pitchFamily="2" charset="2"/>
              <a:buChar char="§"/>
            </a:pPr>
            <a:endParaRPr lang="en-US" dirty="0"/>
          </a:p>
          <a:p>
            <a:pPr lvl="1">
              <a:buFont typeface="Wingdings" panose="05000000000000000000" pitchFamily="2" charset="2"/>
              <a:buChar char="§"/>
            </a:pPr>
            <a:r>
              <a:rPr lang="en-US" dirty="0"/>
              <a:t>Tenants and vendors must provide evidence of liability coverage</a:t>
            </a:r>
          </a:p>
        </p:txBody>
      </p:sp>
    </p:spTree>
    <p:extLst>
      <p:ext uri="{BB962C8B-B14F-4D97-AF65-F5344CB8AC3E}">
        <p14:creationId xmlns:p14="http://schemas.microsoft.com/office/powerpoint/2010/main" val="226443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D1C53-3B27-CB66-E07E-E619CAB8E69A}"/>
              </a:ext>
            </a:extLst>
          </p:cNvPr>
          <p:cNvSpPr>
            <a:spLocks noGrp="1"/>
          </p:cNvSpPr>
          <p:nvPr>
            <p:ph type="title"/>
          </p:nvPr>
        </p:nvSpPr>
        <p:spPr/>
        <p:txBody>
          <a:bodyPr/>
          <a:lstStyle/>
          <a:p>
            <a:r>
              <a:rPr lang="en-US" dirty="0">
                <a:solidFill>
                  <a:schemeClr val="accent2"/>
                </a:solidFill>
              </a:rPr>
              <a:t>Non-Owned Auto Insurance - Halls</a:t>
            </a:r>
          </a:p>
        </p:txBody>
      </p:sp>
      <p:sp>
        <p:nvSpPr>
          <p:cNvPr id="3" name="Content Placeholder 2">
            <a:extLst>
              <a:ext uri="{FF2B5EF4-FFF2-40B4-BE49-F238E27FC236}">
                <a16:creationId xmlns:a16="http://schemas.microsoft.com/office/drawing/2014/main" id="{EE544343-26B6-C4CE-7A8F-940BC23DB135}"/>
              </a:ext>
            </a:extLst>
          </p:cNvPr>
          <p:cNvSpPr>
            <a:spLocks noGrp="1"/>
          </p:cNvSpPr>
          <p:nvPr>
            <p:ph idx="1"/>
          </p:nvPr>
        </p:nvSpPr>
        <p:spPr/>
        <p:txBody>
          <a:bodyPr/>
          <a:lstStyle/>
          <a:p>
            <a:r>
              <a:rPr lang="en-US" dirty="0"/>
              <a:t>Claims against a Hall Association arising from use of member autos are covered at a per occurrence limit of $1,000,000 for the Hall.  </a:t>
            </a:r>
          </a:p>
          <a:p>
            <a:r>
              <a:rPr lang="en-US" dirty="0"/>
              <a:t>The coverage is </a:t>
            </a:r>
            <a:r>
              <a:rPr lang="en-US" b="1" dirty="0"/>
              <a:t>excess</a:t>
            </a:r>
            <a:r>
              <a:rPr lang="en-US" dirty="0"/>
              <a:t> the vehicle owner’s personal auto coverage, and there is no coverage provided for the owner of the vehicle.  </a:t>
            </a:r>
          </a:p>
          <a:p>
            <a:r>
              <a:rPr lang="en-US" dirty="0"/>
              <a:t>No coverage is provided for any auto owned by/registered to the Hall.</a:t>
            </a:r>
          </a:p>
          <a:p>
            <a:endParaRPr lang="en-US" dirty="0"/>
          </a:p>
        </p:txBody>
      </p:sp>
    </p:spTree>
    <p:extLst>
      <p:ext uri="{BB962C8B-B14F-4D97-AF65-F5344CB8AC3E}">
        <p14:creationId xmlns:p14="http://schemas.microsoft.com/office/powerpoint/2010/main" val="6417726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86D65-FA7A-141D-96E9-B58D01856ACD}"/>
              </a:ext>
            </a:extLst>
          </p:cNvPr>
          <p:cNvSpPr>
            <a:spLocks noGrp="1"/>
          </p:cNvSpPr>
          <p:nvPr>
            <p:ph type="title"/>
          </p:nvPr>
        </p:nvSpPr>
        <p:spPr/>
        <p:txBody>
          <a:bodyPr/>
          <a:lstStyle/>
          <a:p>
            <a:pPr algn="ctr"/>
            <a:r>
              <a:rPr lang="en-US" dirty="0">
                <a:solidFill>
                  <a:schemeClr val="accent2"/>
                </a:solidFill>
              </a:rPr>
              <a:t>Halls’ Responsibility During Open Enrollment</a:t>
            </a:r>
          </a:p>
        </p:txBody>
      </p:sp>
      <p:sp>
        <p:nvSpPr>
          <p:cNvPr id="3" name="Content Placeholder 2">
            <a:extLst>
              <a:ext uri="{FF2B5EF4-FFF2-40B4-BE49-F238E27FC236}">
                <a16:creationId xmlns:a16="http://schemas.microsoft.com/office/drawing/2014/main" id="{C0FDDE99-4351-1B59-4599-C45728750D2D}"/>
              </a:ext>
            </a:extLst>
          </p:cNvPr>
          <p:cNvSpPr>
            <a:spLocks noGrp="1"/>
          </p:cNvSpPr>
          <p:nvPr>
            <p:ph idx="1"/>
          </p:nvPr>
        </p:nvSpPr>
        <p:spPr/>
        <p:txBody>
          <a:bodyPr/>
          <a:lstStyle/>
          <a:p>
            <a:pPr eaLnBrk="1" hangingPunct="1"/>
            <a:r>
              <a:rPr lang="en-US" dirty="0"/>
              <a:t>Open enrollment notices from broker</a:t>
            </a:r>
          </a:p>
          <a:p>
            <a:pPr eaLnBrk="1" hangingPunct="1"/>
            <a:r>
              <a:rPr lang="en-US" dirty="0"/>
              <a:t>If already participating in the Grand Lodge sponsored insurance program, the hall has two options: </a:t>
            </a:r>
          </a:p>
          <a:p>
            <a:pPr lvl="1"/>
            <a:r>
              <a:rPr lang="en-US" dirty="0"/>
              <a:t>Opt-in (renew)</a:t>
            </a:r>
          </a:p>
          <a:p>
            <a:pPr lvl="1"/>
            <a:r>
              <a:rPr lang="en-US" dirty="0"/>
              <a:t>Opt-out of the program</a:t>
            </a:r>
          </a:p>
          <a:p>
            <a:r>
              <a:rPr lang="en-US" dirty="0"/>
              <a:t>If not participating in the Grand Lodge sponsored insurance program, the hall can: </a:t>
            </a:r>
          </a:p>
          <a:p>
            <a:pPr lvl="1"/>
            <a:r>
              <a:rPr lang="en-US" dirty="0"/>
              <a:t>Opt-in Grand Lodge sponsored insurance program (new enrollment)</a:t>
            </a:r>
          </a:p>
          <a:p>
            <a:pPr lvl="1"/>
            <a:r>
              <a:rPr lang="en-US" dirty="0"/>
              <a:t>Maintain coverage with current broker</a:t>
            </a:r>
          </a:p>
          <a:p>
            <a:pPr eaLnBrk="1" hangingPunct="1"/>
            <a:r>
              <a:rPr lang="en-US" dirty="0"/>
              <a:t>Ensure insurance coverage is adequate</a:t>
            </a:r>
          </a:p>
          <a:p>
            <a:pPr eaLnBrk="1" hangingPunct="1"/>
            <a:r>
              <a:rPr lang="en-US" b="1" dirty="0"/>
              <a:t>Respond</a:t>
            </a:r>
            <a:r>
              <a:rPr lang="en-US" dirty="0"/>
              <a:t> to the broker’s correspondence in a timely fashion</a:t>
            </a:r>
          </a:p>
          <a:p>
            <a:endParaRPr lang="en-US" dirty="0"/>
          </a:p>
        </p:txBody>
      </p:sp>
    </p:spTree>
    <p:extLst>
      <p:ext uri="{BB962C8B-B14F-4D97-AF65-F5344CB8AC3E}">
        <p14:creationId xmlns:p14="http://schemas.microsoft.com/office/powerpoint/2010/main" val="2559632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672BC6-C71C-0FA4-7D1D-BEBDB43BBE5A}"/>
              </a:ext>
            </a:extLst>
          </p:cNvPr>
          <p:cNvSpPr>
            <a:spLocks noGrp="1"/>
          </p:cNvSpPr>
          <p:nvPr>
            <p:ph type="title"/>
          </p:nvPr>
        </p:nvSpPr>
        <p:spPr/>
        <p:txBody>
          <a:bodyPr/>
          <a:lstStyle/>
          <a:p>
            <a:pPr algn="ctr"/>
            <a:r>
              <a:rPr lang="en-US" dirty="0">
                <a:solidFill>
                  <a:schemeClr val="accent2"/>
                </a:solidFill>
              </a:rPr>
              <a:t>Alliant Insurance Services Program for Halls</a:t>
            </a:r>
          </a:p>
        </p:txBody>
      </p:sp>
      <p:sp>
        <p:nvSpPr>
          <p:cNvPr id="3" name="Content Placeholder 2">
            <a:extLst>
              <a:ext uri="{FF2B5EF4-FFF2-40B4-BE49-F238E27FC236}">
                <a16:creationId xmlns:a16="http://schemas.microsoft.com/office/drawing/2014/main" id="{1AE140A4-E9F8-A4B3-2A97-085397C1E48B}"/>
              </a:ext>
            </a:extLst>
          </p:cNvPr>
          <p:cNvSpPr>
            <a:spLocks noGrp="1"/>
          </p:cNvSpPr>
          <p:nvPr>
            <p:ph idx="1"/>
          </p:nvPr>
        </p:nvSpPr>
        <p:spPr/>
        <p:txBody>
          <a:bodyPr/>
          <a:lstStyle/>
          <a:p>
            <a:pPr eaLnBrk="1" hangingPunct="1"/>
            <a:r>
              <a:rPr lang="en-US" b="1" dirty="0"/>
              <a:t>Insurance</a:t>
            </a:r>
          </a:p>
          <a:p>
            <a:pPr lvl="1"/>
            <a:r>
              <a:rPr lang="en-US" b="1" dirty="0"/>
              <a:t>Current Program (policy year April 1 – March 31): </a:t>
            </a:r>
          </a:p>
          <a:p>
            <a:pPr lvl="2"/>
            <a:r>
              <a:rPr lang="en-US" dirty="0"/>
              <a:t>90% active halls participate in the Grand Lodge Sponsored Insurance program for Halls</a:t>
            </a:r>
          </a:p>
          <a:p>
            <a:pPr lvl="2"/>
            <a:r>
              <a:rPr lang="en-US" dirty="0"/>
              <a:t>Full coverage for property, general liability, and directors’ and officers’ liability</a:t>
            </a:r>
          </a:p>
          <a:p>
            <a:pPr lvl="2"/>
            <a:r>
              <a:rPr lang="en-US" dirty="0"/>
              <a:t>Claims reporting information provided in halls’ insurance  booklet</a:t>
            </a:r>
          </a:p>
          <a:p>
            <a:pPr lvl="2"/>
            <a:r>
              <a:rPr lang="en-US" dirty="0"/>
              <a:t>Valuations and desktop appraisals</a:t>
            </a:r>
          </a:p>
          <a:p>
            <a:pPr lvl="2"/>
            <a:r>
              <a:rPr lang="en-US" dirty="0"/>
              <a:t>TULIP (program offered for hall single-use renters to obtain 3</a:t>
            </a:r>
            <a:r>
              <a:rPr lang="en-US" baseline="30000" dirty="0"/>
              <a:t>rd</a:t>
            </a:r>
            <a:r>
              <a:rPr lang="en-US" dirty="0"/>
              <a:t> party insurance coverage during an event)</a:t>
            </a:r>
          </a:p>
          <a:p>
            <a:endParaRPr lang="en-US" dirty="0"/>
          </a:p>
        </p:txBody>
      </p:sp>
    </p:spTree>
    <p:extLst>
      <p:ext uri="{BB962C8B-B14F-4D97-AF65-F5344CB8AC3E}">
        <p14:creationId xmlns:p14="http://schemas.microsoft.com/office/powerpoint/2010/main" val="3335895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1A1992-BF10-1642-F2A4-6F58DD7B7757}"/>
              </a:ext>
            </a:extLst>
          </p:cNvPr>
          <p:cNvSpPr>
            <a:spLocks noGrp="1"/>
          </p:cNvSpPr>
          <p:nvPr>
            <p:ph type="ctrTitle"/>
          </p:nvPr>
        </p:nvSpPr>
        <p:spPr/>
        <p:txBody>
          <a:bodyPr/>
          <a:lstStyle/>
          <a:p>
            <a:r>
              <a:rPr lang="en-US" dirty="0">
                <a:solidFill>
                  <a:schemeClr val="accent2"/>
                </a:solidFill>
              </a:rPr>
              <a:t>Captive Insurance</a:t>
            </a:r>
          </a:p>
        </p:txBody>
      </p:sp>
      <p:sp>
        <p:nvSpPr>
          <p:cNvPr id="5" name="Subtitle 4">
            <a:extLst>
              <a:ext uri="{FF2B5EF4-FFF2-40B4-BE49-F238E27FC236}">
                <a16:creationId xmlns:a16="http://schemas.microsoft.com/office/drawing/2014/main" id="{CAAAD988-99CE-EF39-6410-568C7387AA7F}"/>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5935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49F22-1C9A-DB0A-1D8F-947602466F7B}"/>
              </a:ext>
            </a:extLst>
          </p:cNvPr>
          <p:cNvSpPr>
            <a:spLocks noGrp="1"/>
          </p:cNvSpPr>
          <p:nvPr>
            <p:ph type="title"/>
          </p:nvPr>
        </p:nvSpPr>
        <p:spPr/>
        <p:txBody>
          <a:bodyPr/>
          <a:lstStyle/>
          <a:p>
            <a:pPr algn="ctr"/>
            <a:r>
              <a:rPr lang="en-US" dirty="0">
                <a:solidFill>
                  <a:schemeClr val="accent2"/>
                </a:solidFill>
              </a:rPr>
              <a:t>What is a Captive</a:t>
            </a:r>
          </a:p>
        </p:txBody>
      </p:sp>
      <p:sp>
        <p:nvSpPr>
          <p:cNvPr id="3" name="Content Placeholder 2">
            <a:extLst>
              <a:ext uri="{FF2B5EF4-FFF2-40B4-BE49-F238E27FC236}">
                <a16:creationId xmlns:a16="http://schemas.microsoft.com/office/drawing/2014/main" id="{CCCE6492-3EE4-E1C4-B974-70CA7E234E9B}"/>
              </a:ext>
            </a:extLst>
          </p:cNvPr>
          <p:cNvSpPr>
            <a:spLocks noGrp="1"/>
          </p:cNvSpPr>
          <p:nvPr>
            <p:ph idx="1"/>
          </p:nvPr>
        </p:nvSpPr>
        <p:spPr/>
        <p:txBody>
          <a:bodyPr/>
          <a:lstStyle/>
          <a:p>
            <a:r>
              <a:rPr lang="en-US" sz="2200" dirty="0"/>
              <a:t>A limited purpose, licensed insurance company formed to insure or reinsure the risk of the captive owner</a:t>
            </a:r>
          </a:p>
          <a:p>
            <a:r>
              <a:rPr lang="en-US" sz="2200" dirty="0"/>
              <a:t>A risk assumption vehicle</a:t>
            </a:r>
          </a:p>
          <a:p>
            <a:r>
              <a:rPr lang="en-US" sz="2200" dirty="0"/>
              <a:t>Can be a for-profit or non-profit entity</a:t>
            </a:r>
          </a:p>
          <a:p>
            <a:r>
              <a:rPr lang="en-US" sz="2200" dirty="0"/>
              <a:t>Many different Structures</a:t>
            </a:r>
          </a:p>
          <a:p>
            <a:pPr lvl="1"/>
            <a:r>
              <a:rPr lang="en-US" sz="2200" dirty="0"/>
              <a:t>Parent Only </a:t>
            </a:r>
          </a:p>
          <a:p>
            <a:pPr lvl="1"/>
            <a:r>
              <a:rPr lang="en-US" sz="2200" dirty="0"/>
              <a:t>Group Captive</a:t>
            </a:r>
          </a:p>
          <a:p>
            <a:pPr lvl="1"/>
            <a:r>
              <a:rPr lang="en-US" sz="2200" dirty="0"/>
              <a:t>Cell Captive</a:t>
            </a:r>
          </a:p>
          <a:p>
            <a:endParaRPr lang="en-US" dirty="0"/>
          </a:p>
        </p:txBody>
      </p:sp>
    </p:spTree>
    <p:extLst>
      <p:ext uri="{BB962C8B-B14F-4D97-AF65-F5344CB8AC3E}">
        <p14:creationId xmlns:p14="http://schemas.microsoft.com/office/powerpoint/2010/main" val="1895743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E03AE36-B908-9C60-57C8-4B9B0B97E935}"/>
              </a:ext>
            </a:extLst>
          </p:cNvPr>
          <p:cNvSpPr>
            <a:spLocks noGrp="1"/>
          </p:cNvSpPr>
          <p:nvPr>
            <p:ph type="title"/>
          </p:nvPr>
        </p:nvSpPr>
        <p:spPr/>
        <p:txBody>
          <a:bodyPr/>
          <a:lstStyle/>
          <a:p>
            <a:pPr algn="ctr"/>
            <a:r>
              <a:rPr lang="en-US" dirty="0">
                <a:solidFill>
                  <a:schemeClr val="accent2"/>
                </a:solidFill>
              </a:rPr>
              <a:t>Key Objectives</a:t>
            </a:r>
          </a:p>
        </p:txBody>
      </p:sp>
      <p:sp>
        <p:nvSpPr>
          <p:cNvPr id="5" name="Content Placeholder 4">
            <a:extLst>
              <a:ext uri="{FF2B5EF4-FFF2-40B4-BE49-F238E27FC236}">
                <a16:creationId xmlns:a16="http://schemas.microsoft.com/office/drawing/2014/main" id="{73E19255-3FD2-895C-6D42-400275192B53}"/>
              </a:ext>
            </a:extLst>
          </p:cNvPr>
          <p:cNvSpPr>
            <a:spLocks noGrp="1"/>
          </p:cNvSpPr>
          <p:nvPr>
            <p:ph idx="1"/>
          </p:nvPr>
        </p:nvSpPr>
        <p:spPr/>
        <p:txBody>
          <a:bodyPr>
            <a:normAutofit/>
          </a:bodyPr>
          <a:lstStyle/>
          <a:p>
            <a:pPr lvl="1">
              <a:buFont typeface="Wingdings" panose="05000000000000000000" pitchFamily="2" charset="2"/>
              <a:buChar char="§"/>
            </a:pPr>
            <a:r>
              <a:rPr lang="en-US" dirty="0"/>
              <a:t>Adequate Insurance Coverage for Halls and Lodges</a:t>
            </a:r>
          </a:p>
          <a:p>
            <a:pPr lvl="1">
              <a:buFont typeface="Wingdings" panose="05000000000000000000" pitchFamily="2" charset="2"/>
              <a:buChar char="§"/>
            </a:pPr>
            <a:r>
              <a:rPr lang="en-US" dirty="0"/>
              <a:t>Enrollment process</a:t>
            </a:r>
          </a:p>
          <a:p>
            <a:pPr lvl="1">
              <a:buFont typeface="Wingdings" panose="05000000000000000000" pitchFamily="2" charset="2"/>
              <a:buChar char="§"/>
            </a:pPr>
            <a:r>
              <a:rPr lang="en-US" dirty="0"/>
              <a:t>What is covered in each program</a:t>
            </a:r>
          </a:p>
          <a:p>
            <a:pPr lvl="1">
              <a:buFont typeface="Wingdings" panose="05000000000000000000" pitchFamily="2" charset="2"/>
              <a:buChar char="§"/>
            </a:pPr>
            <a:r>
              <a:rPr lang="en-US" dirty="0"/>
              <a:t>Value-Added Services offered thru Alliant</a:t>
            </a:r>
          </a:p>
          <a:p>
            <a:pPr lvl="1"/>
            <a:r>
              <a:rPr lang="en-US" dirty="0"/>
              <a:t>Desktop Appraisal </a:t>
            </a:r>
          </a:p>
          <a:p>
            <a:pPr lvl="1"/>
            <a:r>
              <a:rPr lang="en-US" dirty="0"/>
              <a:t>TULIP Program</a:t>
            </a:r>
          </a:p>
          <a:p>
            <a:pPr lvl="1">
              <a:buFont typeface="Wingdings" panose="05000000000000000000" pitchFamily="2" charset="2"/>
              <a:buChar char="§"/>
            </a:pPr>
            <a:r>
              <a:rPr lang="en-US" dirty="0"/>
              <a:t>Introduction to Captive Insurance Program </a:t>
            </a:r>
          </a:p>
          <a:p>
            <a:pPr lvl="1">
              <a:buFont typeface="Wingdings" panose="05000000000000000000" pitchFamily="2" charset="2"/>
              <a:buChar char="§"/>
            </a:pPr>
            <a:r>
              <a:rPr lang="en-US" dirty="0"/>
              <a:t>Where to go for help</a:t>
            </a:r>
          </a:p>
        </p:txBody>
      </p:sp>
    </p:spTree>
    <p:extLst>
      <p:ext uri="{BB962C8B-B14F-4D97-AF65-F5344CB8AC3E}">
        <p14:creationId xmlns:p14="http://schemas.microsoft.com/office/powerpoint/2010/main" val="3061477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6AC14-7BB8-0126-00E0-ABAA0F3C8872}"/>
              </a:ext>
            </a:extLst>
          </p:cNvPr>
          <p:cNvSpPr>
            <a:spLocks noGrp="1"/>
          </p:cNvSpPr>
          <p:nvPr>
            <p:ph type="title"/>
          </p:nvPr>
        </p:nvSpPr>
        <p:spPr/>
        <p:txBody>
          <a:bodyPr/>
          <a:lstStyle/>
          <a:p>
            <a:r>
              <a:rPr lang="en-US" dirty="0">
                <a:solidFill>
                  <a:schemeClr val="accent2"/>
                </a:solidFill>
              </a:rPr>
              <a:t>Why do entities set up Captives</a:t>
            </a:r>
          </a:p>
        </p:txBody>
      </p:sp>
      <p:sp>
        <p:nvSpPr>
          <p:cNvPr id="3" name="Content Placeholder 2">
            <a:extLst>
              <a:ext uri="{FF2B5EF4-FFF2-40B4-BE49-F238E27FC236}">
                <a16:creationId xmlns:a16="http://schemas.microsoft.com/office/drawing/2014/main" id="{71ADBFAD-8932-D592-6918-46D4FBB148A4}"/>
              </a:ext>
            </a:extLst>
          </p:cNvPr>
          <p:cNvSpPr>
            <a:spLocks noGrp="1"/>
          </p:cNvSpPr>
          <p:nvPr>
            <p:ph idx="1"/>
          </p:nvPr>
        </p:nvSpPr>
        <p:spPr/>
        <p:txBody>
          <a:bodyPr/>
          <a:lstStyle/>
          <a:p>
            <a:pPr>
              <a:buFont typeface="Wingdings" panose="05000000000000000000" pitchFamily="2" charset="2"/>
              <a:buChar char="§"/>
            </a:pPr>
            <a:r>
              <a:rPr lang="en-US" sz="2000" dirty="0"/>
              <a:t>  Reduce costs</a:t>
            </a:r>
          </a:p>
          <a:p>
            <a:pPr>
              <a:buFont typeface="Wingdings" panose="05000000000000000000" pitchFamily="2" charset="2"/>
              <a:buChar char="§"/>
            </a:pPr>
            <a:r>
              <a:rPr lang="en-US" sz="2000" dirty="0"/>
              <a:t>To fill voids in coverage</a:t>
            </a:r>
          </a:p>
          <a:p>
            <a:pPr>
              <a:buFont typeface="Wingdings" panose="05000000000000000000" pitchFamily="2" charset="2"/>
              <a:buChar char="§"/>
            </a:pPr>
            <a:r>
              <a:rPr lang="en-US" sz="2000" dirty="0"/>
              <a:t>Increase capacity through reinsurance</a:t>
            </a:r>
          </a:p>
          <a:p>
            <a:pPr>
              <a:buFont typeface="Wingdings" panose="05000000000000000000" pitchFamily="2" charset="2"/>
              <a:buChar char="§"/>
            </a:pPr>
            <a:r>
              <a:rPr lang="en-US" sz="2000" dirty="0"/>
              <a:t>Flexibility in insurance program design</a:t>
            </a:r>
          </a:p>
          <a:p>
            <a:pPr>
              <a:buFont typeface="Wingdings" panose="05000000000000000000" pitchFamily="2" charset="2"/>
              <a:buChar char="§"/>
            </a:pPr>
            <a:r>
              <a:rPr lang="en-US" sz="2000" dirty="0"/>
              <a:t> Ability to structure customized terms and conditions that enable owners to have more control over claims decisions</a:t>
            </a:r>
          </a:p>
          <a:p>
            <a:pPr>
              <a:buFont typeface="Wingdings" panose="05000000000000000000" pitchFamily="2" charset="2"/>
              <a:buChar char="§"/>
            </a:pPr>
            <a:r>
              <a:rPr lang="en-US" sz="2000" dirty="0"/>
              <a:t>To create segregated, protected pools of funds to pay for retained losses </a:t>
            </a:r>
          </a:p>
          <a:p>
            <a:endParaRPr lang="en-US" dirty="0"/>
          </a:p>
        </p:txBody>
      </p:sp>
    </p:spTree>
    <p:extLst>
      <p:ext uri="{BB962C8B-B14F-4D97-AF65-F5344CB8AC3E}">
        <p14:creationId xmlns:p14="http://schemas.microsoft.com/office/powerpoint/2010/main" val="2540115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464EF-37DB-AADA-11FC-8E22361E00DA}"/>
              </a:ext>
            </a:extLst>
          </p:cNvPr>
          <p:cNvSpPr>
            <a:spLocks noGrp="1"/>
          </p:cNvSpPr>
          <p:nvPr>
            <p:ph type="title"/>
          </p:nvPr>
        </p:nvSpPr>
        <p:spPr/>
        <p:txBody>
          <a:bodyPr/>
          <a:lstStyle/>
          <a:p>
            <a:r>
              <a:rPr lang="en-US" dirty="0">
                <a:solidFill>
                  <a:schemeClr val="accent2"/>
                </a:solidFill>
              </a:rPr>
              <a:t>Benefits of a Property Captive</a:t>
            </a:r>
          </a:p>
        </p:txBody>
      </p:sp>
      <p:sp>
        <p:nvSpPr>
          <p:cNvPr id="3" name="Content Placeholder 2">
            <a:extLst>
              <a:ext uri="{FF2B5EF4-FFF2-40B4-BE49-F238E27FC236}">
                <a16:creationId xmlns:a16="http://schemas.microsoft.com/office/drawing/2014/main" id="{68A49A0F-BF73-BE2A-1176-887BC57960E7}"/>
              </a:ext>
            </a:extLst>
          </p:cNvPr>
          <p:cNvSpPr>
            <a:spLocks noGrp="1"/>
          </p:cNvSpPr>
          <p:nvPr>
            <p:ph idx="1"/>
          </p:nvPr>
        </p:nvSpPr>
        <p:spPr/>
        <p:txBody>
          <a:bodyPr/>
          <a:lstStyle/>
          <a:p>
            <a:pPr>
              <a:buFont typeface="Wingdings" panose="05000000000000000000" pitchFamily="2" charset="2"/>
              <a:buChar char="Ø"/>
            </a:pPr>
            <a:r>
              <a:rPr lang="en-US" sz="2000" dirty="0"/>
              <a:t>Cost reductions</a:t>
            </a:r>
          </a:p>
          <a:p>
            <a:pPr>
              <a:buFont typeface="Wingdings" panose="05000000000000000000" pitchFamily="2" charset="2"/>
              <a:buChar char="Ø"/>
            </a:pPr>
            <a:r>
              <a:rPr lang="en-US" sz="2000" dirty="0"/>
              <a:t>Earnings on investments </a:t>
            </a:r>
          </a:p>
          <a:p>
            <a:pPr>
              <a:buFont typeface="Wingdings" panose="05000000000000000000" pitchFamily="2" charset="2"/>
              <a:buChar char="Ø"/>
            </a:pPr>
            <a:r>
              <a:rPr lang="en-US" sz="2000" dirty="0"/>
              <a:t>Ability to insure previously uninsurable occurrences</a:t>
            </a:r>
          </a:p>
          <a:p>
            <a:pPr>
              <a:buFont typeface="Wingdings" panose="05000000000000000000" pitchFamily="2" charset="2"/>
              <a:buChar char="Ø"/>
            </a:pPr>
            <a:r>
              <a:rPr lang="en-US" sz="2000" dirty="0"/>
              <a:t>Resources to bring discipline and attention to risk management</a:t>
            </a:r>
          </a:p>
          <a:p>
            <a:pPr>
              <a:buFont typeface="Wingdings" panose="05000000000000000000" pitchFamily="2" charset="2"/>
              <a:buChar char="Ø"/>
            </a:pPr>
            <a:r>
              <a:rPr lang="en-US" sz="2000" dirty="0"/>
              <a:t>Hall maintenance program</a:t>
            </a:r>
          </a:p>
          <a:p>
            <a:pPr>
              <a:buFont typeface="Wingdings" panose="05000000000000000000" pitchFamily="2" charset="2"/>
              <a:buChar char="Ø"/>
            </a:pPr>
            <a:r>
              <a:rPr lang="en-US" sz="2000" dirty="0"/>
              <a:t>Ability to design our own insurance program</a:t>
            </a:r>
          </a:p>
          <a:p>
            <a:pPr>
              <a:buFont typeface="Wingdings" panose="05000000000000000000" pitchFamily="2" charset="2"/>
              <a:buChar char="Ø"/>
            </a:pPr>
            <a:r>
              <a:rPr lang="en-US" sz="2000" dirty="0"/>
              <a:t>Potential new revenue streams</a:t>
            </a:r>
          </a:p>
          <a:p>
            <a:pPr marL="0" indent="0">
              <a:buNone/>
            </a:pPr>
            <a:endParaRPr lang="en-US" dirty="0"/>
          </a:p>
        </p:txBody>
      </p:sp>
    </p:spTree>
    <p:extLst>
      <p:ext uri="{BB962C8B-B14F-4D97-AF65-F5344CB8AC3E}">
        <p14:creationId xmlns:p14="http://schemas.microsoft.com/office/powerpoint/2010/main" val="17637039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F4312-13D7-7A9A-E1B1-C4A79B81F57E}"/>
              </a:ext>
            </a:extLst>
          </p:cNvPr>
          <p:cNvSpPr>
            <a:spLocks noGrp="1"/>
          </p:cNvSpPr>
          <p:nvPr>
            <p:ph type="title"/>
          </p:nvPr>
        </p:nvSpPr>
        <p:spPr/>
        <p:txBody>
          <a:bodyPr/>
          <a:lstStyle/>
          <a:p>
            <a:r>
              <a:rPr lang="en-US" dirty="0">
                <a:solidFill>
                  <a:schemeClr val="accent2"/>
                </a:solidFill>
              </a:rPr>
              <a:t>Example Hall Insurance Program</a:t>
            </a:r>
          </a:p>
        </p:txBody>
      </p:sp>
      <p:sp>
        <p:nvSpPr>
          <p:cNvPr id="5" name="Text Placeholder 4">
            <a:extLst>
              <a:ext uri="{FF2B5EF4-FFF2-40B4-BE49-F238E27FC236}">
                <a16:creationId xmlns:a16="http://schemas.microsoft.com/office/drawing/2014/main" id="{6EB5F685-0CFA-C42C-7E3B-D72ACC2D304B}"/>
              </a:ext>
            </a:extLst>
          </p:cNvPr>
          <p:cNvSpPr>
            <a:spLocks noGrp="1"/>
          </p:cNvSpPr>
          <p:nvPr>
            <p:ph type="body" idx="1"/>
          </p:nvPr>
        </p:nvSpPr>
        <p:spPr/>
        <p:txBody>
          <a:bodyPr/>
          <a:lstStyle/>
          <a:p>
            <a:r>
              <a:rPr lang="en-US" sz="2000" kern="1200" dirty="0">
                <a:solidFill>
                  <a:schemeClr val="tx1"/>
                </a:solidFill>
                <a:latin typeface="+mn-lt"/>
                <a:ea typeface="+mn-ea"/>
                <a:cs typeface="+mn-cs"/>
              </a:rPr>
              <a:t>Hall property values (as of 2023)</a:t>
            </a:r>
            <a:endParaRPr lang="en-US" dirty="0"/>
          </a:p>
          <a:p>
            <a:endParaRPr lang="en-US" dirty="0"/>
          </a:p>
        </p:txBody>
      </p:sp>
      <p:sp>
        <p:nvSpPr>
          <p:cNvPr id="3" name="Content Placeholder 2">
            <a:extLst>
              <a:ext uri="{FF2B5EF4-FFF2-40B4-BE49-F238E27FC236}">
                <a16:creationId xmlns:a16="http://schemas.microsoft.com/office/drawing/2014/main" id="{C7F9007D-4639-7FFA-B5AA-8B08FFF427E0}"/>
              </a:ext>
            </a:extLst>
          </p:cNvPr>
          <p:cNvSpPr>
            <a:spLocks noGrp="1"/>
          </p:cNvSpPr>
          <p:nvPr>
            <p:ph sz="half" idx="2"/>
          </p:nvPr>
        </p:nvSpPr>
        <p:spPr/>
        <p:txBody>
          <a:bodyPr>
            <a:normAutofit/>
          </a:bodyPr>
          <a:lstStyle/>
          <a:p>
            <a:pPr defTabSz="841248">
              <a:spcAft>
                <a:spcPts val="600"/>
              </a:spcAft>
            </a:pPr>
            <a:r>
              <a:rPr lang="en-US" sz="2000" kern="1200" dirty="0">
                <a:solidFill>
                  <a:schemeClr val="tx1"/>
                </a:solidFill>
                <a:latin typeface="+mn-lt"/>
                <a:ea typeface="+mn-ea"/>
                <a:cs typeface="+mn-cs"/>
              </a:rPr>
              <a:t>Lowest value $160,000</a:t>
            </a:r>
          </a:p>
          <a:p>
            <a:pPr defTabSz="841248">
              <a:spcAft>
                <a:spcPts val="600"/>
              </a:spcAft>
            </a:pPr>
            <a:r>
              <a:rPr lang="en-US" sz="2000" kern="1200" dirty="0">
                <a:solidFill>
                  <a:schemeClr val="tx1"/>
                </a:solidFill>
                <a:latin typeface="+mn-lt"/>
                <a:ea typeface="+mn-ea"/>
                <a:cs typeface="+mn-cs"/>
              </a:rPr>
              <a:t>Highest Value $15,000,000</a:t>
            </a:r>
          </a:p>
          <a:p>
            <a:pPr defTabSz="841248">
              <a:spcAft>
                <a:spcPts val="600"/>
              </a:spcAft>
            </a:pPr>
            <a:r>
              <a:rPr lang="en-US" sz="2000" kern="1200" dirty="0">
                <a:solidFill>
                  <a:schemeClr val="tx1"/>
                </a:solidFill>
                <a:latin typeface="+mn-lt"/>
                <a:ea typeface="+mn-ea"/>
                <a:cs typeface="+mn-cs"/>
              </a:rPr>
              <a:t>Average Value $2,300,000</a:t>
            </a:r>
          </a:p>
          <a:p>
            <a:pPr defTabSz="841248">
              <a:spcAft>
                <a:spcPts val="600"/>
              </a:spcAft>
            </a:pPr>
            <a:endParaRPr lang="en-US" sz="2000" kern="1200" dirty="0">
              <a:solidFill>
                <a:schemeClr val="tx1"/>
              </a:solidFill>
              <a:latin typeface="+mn-lt"/>
              <a:ea typeface="+mn-ea"/>
              <a:cs typeface="+mn-cs"/>
            </a:endParaRPr>
          </a:p>
          <a:p>
            <a:pPr defTabSz="841248">
              <a:spcAft>
                <a:spcPts val="600"/>
              </a:spcAft>
            </a:pPr>
            <a:r>
              <a:rPr lang="en-US" sz="2000" kern="1200" dirty="0">
                <a:solidFill>
                  <a:schemeClr val="tx1"/>
                </a:solidFill>
                <a:latin typeface="+mn-lt"/>
                <a:ea typeface="+mn-ea"/>
                <a:cs typeface="+mn-cs"/>
              </a:rPr>
              <a:t>Water Damage Deductible $100,000</a:t>
            </a:r>
          </a:p>
          <a:p>
            <a:pPr defTabSz="841248">
              <a:spcAft>
                <a:spcPts val="600"/>
              </a:spcAft>
            </a:pPr>
            <a:r>
              <a:rPr lang="en-US" sz="2000" kern="1200" dirty="0">
                <a:solidFill>
                  <a:schemeClr val="tx1"/>
                </a:solidFill>
                <a:latin typeface="+mn-lt"/>
                <a:ea typeface="+mn-ea"/>
                <a:cs typeface="+mn-cs"/>
              </a:rPr>
              <a:t>Other damages Deductible $25,000</a:t>
            </a:r>
          </a:p>
          <a:p>
            <a:endParaRPr lang="en-US" dirty="0"/>
          </a:p>
        </p:txBody>
      </p:sp>
      <p:sp>
        <p:nvSpPr>
          <p:cNvPr id="6" name="Text Placeholder 5">
            <a:extLst>
              <a:ext uri="{FF2B5EF4-FFF2-40B4-BE49-F238E27FC236}">
                <a16:creationId xmlns:a16="http://schemas.microsoft.com/office/drawing/2014/main" id="{3C7E5E63-677D-A2E2-4D06-167059717D75}"/>
              </a:ext>
            </a:extLst>
          </p:cNvPr>
          <p:cNvSpPr>
            <a:spLocks noGrp="1"/>
          </p:cNvSpPr>
          <p:nvPr>
            <p:ph type="body" sz="quarter" idx="3"/>
          </p:nvPr>
        </p:nvSpPr>
        <p:spPr/>
        <p:txBody>
          <a:bodyPr/>
          <a:lstStyle/>
          <a:p>
            <a:r>
              <a:rPr lang="en-US" dirty="0"/>
              <a:t>Tiered Deductibles for water damage example</a:t>
            </a:r>
          </a:p>
        </p:txBody>
      </p:sp>
      <p:sp>
        <p:nvSpPr>
          <p:cNvPr id="7" name="Content Placeholder 6">
            <a:extLst>
              <a:ext uri="{FF2B5EF4-FFF2-40B4-BE49-F238E27FC236}">
                <a16:creationId xmlns:a16="http://schemas.microsoft.com/office/drawing/2014/main" id="{63F047A0-8BDE-BF13-2A07-AEB531E81F4F}"/>
              </a:ext>
            </a:extLst>
          </p:cNvPr>
          <p:cNvSpPr>
            <a:spLocks noGrp="1"/>
          </p:cNvSpPr>
          <p:nvPr>
            <p:ph sz="quarter" idx="4"/>
          </p:nvPr>
        </p:nvSpPr>
        <p:spPr/>
        <p:txBody>
          <a:bodyPr>
            <a:normAutofit/>
          </a:bodyPr>
          <a:lstStyle/>
          <a:p>
            <a:pPr defTabSz="841248">
              <a:spcAft>
                <a:spcPts val="600"/>
              </a:spcAft>
            </a:pPr>
            <a:r>
              <a:rPr lang="en-US" sz="2000" kern="1200" dirty="0">
                <a:solidFill>
                  <a:schemeClr val="tx1"/>
                </a:solidFill>
                <a:latin typeface="+mn-lt"/>
                <a:ea typeface="+mn-ea"/>
                <a:cs typeface="+mn-cs"/>
              </a:rPr>
              <a:t>Values &lt; $500K          - $10,000</a:t>
            </a:r>
          </a:p>
          <a:p>
            <a:pPr defTabSz="841248">
              <a:spcAft>
                <a:spcPts val="600"/>
              </a:spcAft>
            </a:pPr>
            <a:r>
              <a:rPr lang="en-US" sz="2000" kern="1200" dirty="0">
                <a:solidFill>
                  <a:schemeClr val="tx1"/>
                </a:solidFill>
                <a:latin typeface="+mn-lt"/>
                <a:ea typeface="+mn-ea"/>
                <a:cs typeface="+mn-cs"/>
              </a:rPr>
              <a:t>Values $500K - $1M - $25,000</a:t>
            </a:r>
          </a:p>
          <a:p>
            <a:pPr defTabSz="841248">
              <a:spcAft>
                <a:spcPts val="600"/>
              </a:spcAft>
            </a:pPr>
            <a:r>
              <a:rPr lang="en-US" sz="2000" kern="1200" dirty="0">
                <a:solidFill>
                  <a:schemeClr val="tx1"/>
                </a:solidFill>
                <a:latin typeface="+mn-lt"/>
                <a:ea typeface="+mn-ea"/>
                <a:cs typeface="+mn-cs"/>
              </a:rPr>
              <a:t>Values $1M - $5M      -$50,000</a:t>
            </a:r>
          </a:p>
          <a:p>
            <a:pPr defTabSz="841248">
              <a:spcAft>
                <a:spcPts val="600"/>
              </a:spcAft>
            </a:pPr>
            <a:r>
              <a:rPr lang="en-US" sz="2000" kern="1200" dirty="0">
                <a:solidFill>
                  <a:schemeClr val="tx1"/>
                </a:solidFill>
                <a:latin typeface="+mn-lt"/>
                <a:ea typeface="+mn-ea"/>
                <a:cs typeface="+mn-cs"/>
              </a:rPr>
              <a:t>Values &gt;$5M	         -$100,000</a:t>
            </a:r>
            <a:endParaRPr lang="en-US" dirty="0"/>
          </a:p>
        </p:txBody>
      </p:sp>
    </p:spTree>
    <p:extLst>
      <p:ext uri="{BB962C8B-B14F-4D97-AF65-F5344CB8AC3E}">
        <p14:creationId xmlns:p14="http://schemas.microsoft.com/office/powerpoint/2010/main" val="3924261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8BE2E-4C71-1FC3-5EAE-CA3E1E0DCE9F}"/>
              </a:ext>
            </a:extLst>
          </p:cNvPr>
          <p:cNvSpPr>
            <a:spLocks noGrp="1"/>
          </p:cNvSpPr>
          <p:nvPr>
            <p:ph type="title"/>
          </p:nvPr>
        </p:nvSpPr>
        <p:spPr/>
        <p:txBody>
          <a:bodyPr/>
          <a:lstStyle/>
          <a:p>
            <a:r>
              <a:rPr lang="en-US" dirty="0">
                <a:solidFill>
                  <a:schemeClr val="accent2"/>
                </a:solidFill>
              </a:rPr>
              <a:t>Captive Program vs Current Program</a:t>
            </a:r>
          </a:p>
        </p:txBody>
      </p:sp>
      <p:graphicFrame>
        <p:nvGraphicFramePr>
          <p:cNvPr id="8" name="Content Placeholder 7">
            <a:extLst>
              <a:ext uri="{FF2B5EF4-FFF2-40B4-BE49-F238E27FC236}">
                <a16:creationId xmlns:a16="http://schemas.microsoft.com/office/drawing/2014/main" id="{149728E3-9DCB-CFD4-2DD4-6256020DFE73}"/>
              </a:ext>
            </a:extLst>
          </p:cNvPr>
          <p:cNvGraphicFramePr>
            <a:graphicFrameLocks noGrp="1"/>
          </p:cNvGraphicFramePr>
          <p:nvPr>
            <p:ph idx="1"/>
            <p:extLst>
              <p:ext uri="{D42A27DB-BD31-4B8C-83A1-F6EECF244321}">
                <p14:modId xmlns:p14="http://schemas.microsoft.com/office/powerpoint/2010/main" val="3306777394"/>
              </p:ext>
            </p:extLst>
          </p:nvPr>
        </p:nvGraphicFramePr>
        <p:xfrm>
          <a:off x="1096963" y="1846263"/>
          <a:ext cx="10058397" cy="2763520"/>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3547966323"/>
                    </a:ext>
                  </a:extLst>
                </a:gridCol>
                <a:gridCol w="3352799">
                  <a:extLst>
                    <a:ext uri="{9D8B030D-6E8A-4147-A177-3AD203B41FA5}">
                      <a16:colId xmlns:a16="http://schemas.microsoft.com/office/drawing/2014/main" val="2229402827"/>
                    </a:ext>
                  </a:extLst>
                </a:gridCol>
                <a:gridCol w="3352799">
                  <a:extLst>
                    <a:ext uri="{9D8B030D-6E8A-4147-A177-3AD203B41FA5}">
                      <a16:colId xmlns:a16="http://schemas.microsoft.com/office/drawing/2014/main" val="3839974623"/>
                    </a:ext>
                  </a:extLst>
                </a:gridCol>
              </a:tblGrid>
              <a:tr h="370840">
                <a:tc>
                  <a:txBody>
                    <a:bodyPr/>
                    <a:lstStyle/>
                    <a:p>
                      <a:endParaRPr lang="en-US" dirty="0"/>
                    </a:p>
                  </a:txBody>
                  <a:tcPr/>
                </a:tc>
                <a:tc>
                  <a:txBody>
                    <a:bodyPr/>
                    <a:lstStyle/>
                    <a:p>
                      <a:r>
                        <a:rPr lang="en-US" dirty="0"/>
                        <a:t>Current Property Insurance Program</a:t>
                      </a:r>
                    </a:p>
                  </a:txBody>
                  <a:tcPr/>
                </a:tc>
                <a:tc>
                  <a:txBody>
                    <a:bodyPr/>
                    <a:lstStyle/>
                    <a:p>
                      <a:r>
                        <a:rPr lang="en-US" dirty="0"/>
                        <a:t>Captive Insurance Program </a:t>
                      </a:r>
                    </a:p>
                  </a:txBody>
                  <a:tcPr/>
                </a:tc>
                <a:extLst>
                  <a:ext uri="{0D108BD9-81ED-4DB2-BD59-A6C34878D82A}">
                    <a16:rowId xmlns:a16="http://schemas.microsoft.com/office/drawing/2014/main" val="2758535259"/>
                  </a:ext>
                </a:extLst>
              </a:tr>
              <a:tr h="370840">
                <a:tc>
                  <a:txBody>
                    <a:bodyPr/>
                    <a:lstStyle/>
                    <a:p>
                      <a:r>
                        <a:rPr lang="en-US" dirty="0"/>
                        <a:t>Who to call to report a claim?</a:t>
                      </a:r>
                    </a:p>
                  </a:txBody>
                  <a:tcPr/>
                </a:tc>
                <a:tc>
                  <a:txBody>
                    <a:bodyPr/>
                    <a:lstStyle/>
                    <a:p>
                      <a:r>
                        <a:rPr lang="en-US" dirty="0"/>
                        <a:t>Alliant (our broker)</a:t>
                      </a:r>
                    </a:p>
                  </a:txBody>
                  <a:tcPr/>
                </a:tc>
                <a:tc>
                  <a:txBody>
                    <a:bodyPr/>
                    <a:lstStyle/>
                    <a:p>
                      <a:r>
                        <a:rPr lang="en-US" dirty="0"/>
                        <a:t>Grand Lodge Captive</a:t>
                      </a:r>
                    </a:p>
                  </a:txBody>
                  <a:tcPr/>
                </a:tc>
                <a:extLst>
                  <a:ext uri="{0D108BD9-81ED-4DB2-BD59-A6C34878D82A}">
                    <a16:rowId xmlns:a16="http://schemas.microsoft.com/office/drawing/2014/main" val="3091831089"/>
                  </a:ext>
                </a:extLst>
              </a:tr>
              <a:tr h="370840">
                <a:tc>
                  <a:txBody>
                    <a:bodyPr/>
                    <a:lstStyle/>
                    <a:p>
                      <a:r>
                        <a:rPr lang="en-US" dirty="0"/>
                        <a:t>Who handles the billing?</a:t>
                      </a:r>
                    </a:p>
                  </a:txBody>
                  <a:tcPr/>
                </a:tc>
                <a:tc>
                  <a:txBody>
                    <a:bodyPr/>
                    <a:lstStyle/>
                    <a:p>
                      <a:r>
                        <a:rPr lang="en-US" dirty="0"/>
                        <a:t>Alliant</a:t>
                      </a:r>
                    </a:p>
                  </a:txBody>
                  <a:tcPr/>
                </a:tc>
                <a:tc>
                  <a:txBody>
                    <a:bodyPr/>
                    <a:lstStyle/>
                    <a:p>
                      <a:r>
                        <a:rPr lang="en-US" dirty="0"/>
                        <a:t>Grand Lodge Captive</a:t>
                      </a:r>
                    </a:p>
                  </a:txBody>
                  <a:tcPr/>
                </a:tc>
                <a:extLst>
                  <a:ext uri="{0D108BD9-81ED-4DB2-BD59-A6C34878D82A}">
                    <a16:rowId xmlns:a16="http://schemas.microsoft.com/office/drawing/2014/main" val="475023536"/>
                  </a:ext>
                </a:extLst>
              </a:tr>
              <a:tr h="370840">
                <a:tc>
                  <a:txBody>
                    <a:bodyPr/>
                    <a:lstStyle/>
                    <a:p>
                      <a:r>
                        <a:rPr lang="en-US" dirty="0"/>
                        <a:t>Who assumes the risk?</a:t>
                      </a:r>
                    </a:p>
                  </a:txBody>
                  <a:tcPr/>
                </a:tc>
                <a:tc>
                  <a:txBody>
                    <a:bodyPr/>
                    <a:lstStyle/>
                    <a:p>
                      <a:r>
                        <a:rPr lang="en-US" dirty="0"/>
                        <a:t>AIG</a:t>
                      </a:r>
                    </a:p>
                  </a:txBody>
                  <a:tcPr/>
                </a:tc>
                <a:tc>
                  <a:txBody>
                    <a:bodyPr/>
                    <a:lstStyle/>
                    <a:p>
                      <a:r>
                        <a:rPr lang="en-US" dirty="0"/>
                        <a:t>Grand Lodge Captive/AIG</a:t>
                      </a:r>
                    </a:p>
                  </a:txBody>
                  <a:tcPr/>
                </a:tc>
                <a:extLst>
                  <a:ext uri="{0D108BD9-81ED-4DB2-BD59-A6C34878D82A}">
                    <a16:rowId xmlns:a16="http://schemas.microsoft.com/office/drawing/2014/main" val="679089674"/>
                  </a:ext>
                </a:extLst>
              </a:tr>
              <a:tr h="370840">
                <a:tc>
                  <a:txBody>
                    <a:bodyPr/>
                    <a:lstStyle/>
                    <a:p>
                      <a:r>
                        <a:rPr lang="en-US" dirty="0"/>
                        <a:t>Do the premiums remain the same?</a:t>
                      </a:r>
                    </a:p>
                  </a:txBody>
                  <a:tcPr/>
                </a:tc>
                <a:tc>
                  <a:txBody>
                    <a:bodyPr/>
                    <a:lstStyle/>
                    <a:p>
                      <a:r>
                        <a:rPr lang="en-US" dirty="0"/>
                        <a:t>May go up</a:t>
                      </a:r>
                    </a:p>
                  </a:txBody>
                  <a:tcPr/>
                </a:tc>
                <a:tc>
                  <a:txBody>
                    <a:bodyPr/>
                    <a:lstStyle/>
                    <a:p>
                      <a:r>
                        <a:rPr lang="en-US" dirty="0"/>
                        <a:t>May go down</a:t>
                      </a:r>
                    </a:p>
                  </a:txBody>
                  <a:tcPr/>
                </a:tc>
                <a:extLst>
                  <a:ext uri="{0D108BD9-81ED-4DB2-BD59-A6C34878D82A}">
                    <a16:rowId xmlns:a16="http://schemas.microsoft.com/office/drawing/2014/main" val="824812938"/>
                  </a:ext>
                </a:extLst>
              </a:tr>
              <a:tr h="370840">
                <a:tc>
                  <a:txBody>
                    <a:bodyPr/>
                    <a:lstStyle/>
                    <a:p>
                      <a:r>
                        <a:rPr lang="en-US" dirty="0"/>
                        <a:t>What are the deductibles?</a:t>
                      </a:r>
                    </a:p>
                  </a:txBody>
                  <a:tcPr/>
                </a:tc>
                <a:tc>
                  <a:txBody>
                    <a:bodyPr/>
                    <a:lstStyle/>
                    <a:p>
                      <a:r>
                        <a:rPr lang="en-US" dirty="0"/>
                        <a:t>$25,000/$100,000</a:t>
                      </a:r>
                    </a:p>
                  </a:txBody>
                  <a:tcPr/>
                </a:tc>
                <a:tc>
                  <a:txBody>
                    <a:bodyPr/>
                    <a:lstStyle/>
                    <a:p>
                      <a:r>
                        <a:rPr lang="en-US" dirty="0"/>
                        <a:t>Varies</a:t>
                      </a:r>
                    </a:p>
                  </a:txBody>
                  <a:tcPr/>
                </a:tc>
                <a:extLst>
                  <a:ext uri="{0D108BD9-81ED-4DB2-BD59-A6C34878D82A}">
                    <a16:rowId xmlns:a16="http://schemas.microsoft.com/office/drawing/2014/main" val="2344361549"/>
                  </a:ext>
                </a:extLst>
              </a:tr>
            </a:tbl>
          </a:graphicData>
        </a:graphic>
      </p:graphicFrame>
    </p:spTree>
    <p:extLst>
      <p:ext uri="{BB962C8B-B14F-4D97-AF65-F5344CB8AC3E}">
        <p14:creationId xmlns:p14="http://schemas.microsoft.com/office/powerpoint/2010/main" val="28447811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50E26-4632-F2ED-1C5A-2EF6F9EA5BDB}"/>
              </a:ext>
            </a:extLst>
          </p:cNvPr>
          <p:cNvSpPr>
            <a:spLocks noGrp="1"/>
          </p:cNvSpPr>
          <p:nvPr>
            <p:ph type="title"/>
          </p:nvPr>
        </p:nvSpPr>
        <p:spPr/>
        <p:txBody>
          <a:bodyPr/>
          <a:lstStyle/>
          <a:p>
            <a:pPr algn="ctr"/>
            <a:r>
              <a:rPr lang="en-US" dirty="0">
                <a:solidFill>
                  <a:schemeClr val="accent2"/>
                </a:solidFill>
              </a:rPr>
              <a:t>Poll</a:t>
            </a:r>
          </a:p>
        </p:txBody>
      </p:sp>
      <p:sp>
        <p:nvSpPr>
          <p:cNvPr id="3" name="Content Placeholder 2">
            <a:extLst>
              <a:ext uri="{FF2B5EF4-FFF2-40B4-BE49-F238E27FC236}">
                <a16:creationId xmlns:a16="http://schemas.microsoft.com/office/drawing/2014/main" id="{311D2001-8184-8152-13F0-E21BA89599BB}"/>
              </a:ext>
            </a:extLst>
          </p:cNvPr>
          <p:cNvSpPr>
            <a:spLocks noGrp="1"/>
          </p:cNvSpPr>
          <p:nvPr>
            <p:ph idx="1"/>
          </p:nvPr>
        </p:nvSpPr>
        <p:spPr/>
        <p:txBody>
          <a:bodyPr>
            <a:normAutofit/>
          </a:bodyPr>
          <a:lstStyle/>
          <a:p>
            <a:r>
              <a:rPr lang="en-US" sz="3200" dirty="0"/>
              <a:t>Is your hall participating in the Alliant insurance program?</a:t>
            </a:r>
          </a:p>
          <a:p>
            <a:pPr>
              <a:buFont typeface="Wingdings" panose="05000000000000000000" pitchFamily="2" charset="2"/>
              <a:buChar char="Ø"/>
            </a:pPr>
            <a:r>
              <a:rPr lang="en-US" sz="3200" dirty="0"/>
              <a:t>Yes</a:t>
            </a:r>
          </a:p>
          <a:p>
            <a:pPr>
              <a:buFont typeface="Wingdings" panose="05000000000000000000" pitchFamily="2" charset="2"/>
              <a:buChar char="Ø"/>
            </a:pPr>
            <a:r>
              <a:rPr lang="en-US" sz="3200" dirty="0"/>
              <a:t>No</a:t>
            </a:r>
          </a:p>
          <a:p>
            <a:pPr>
              <a:buFont typeface="Wingdings" panose="05000000000000000000" pitchFamily="2" charset="2"/>
              <a:buChar char="Ø"/>
            </a:pPr>
            <a:r>
              <a:rPr lang="en-US" sz="3200" dirty="0"/>
              <a:t>Don’t know</a:t>
            </a:r>
          </a:p>
          <a:p>
            <a:pPr marL="0" indent="0">
              <a:buNone/>
            </a:pPr>
            <a:endParaRPr lang="en-US" sz="3200" dirty="0"/>
          </a:p>
        </p:txBody>
      </p:sp>
    </p:spTree>
    <p:extLst>
      <p:ext uri="{BB962C8B-B14F-4D97-AF65-F5344CB8AC3E}">
        <p14:creationId xmlns:p14="http://schemas.microsoft.com/office/powerpoint/2010/main" val="2673136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CD974-84A9-70F3-CA4A-0FAD003ECF2E}"/>
              </a:ext>
            </a:extLst>
          </p:cNvPr>
          <p:cNvSpPr>
            <a:spLocks noGrp="1"/>
          </p:cNvSpPr>
          <p:nvPr>
            <p:ph type="title"/>
          </p:nvPr>
        </p:nvSpPr>
        <p:spPr/>
        <p:txBody>
          <a:bodyPr/>
          <a:lstStyle/>
          <a:p>
            <a:r>
              <a:rPr lang="en-US" dirty="0">
                <a:solidFill>
                  <a:schemeClr val="accent2"/>
                </a:solidFill>
              </a:rPr>
              <a:t>Value-Added Service</a:t>
            </a:r>
          </a:p>
        </p:txBody>
      </p:sp>
      <p:sp>
        <p:nvSpPr>
          <p:cNvPr id="3" name="Content Placeholder 2">
            <a:extLst>
              <a:ext uri="{FF2B5EF4-FFF2-40B4-BE49-F238E27FC236}">
                <a16:creationId xmlns:a16="http://schemas.microsoft.com/office/drawing/2014/main" id="{B2C73F88-7318-4C02-38F3-7DE31D30B5C1}"/>
              </a:ext>
            </a:extLst>
          </p:cNvPr>
          <p:cNvSpPr>
            <a:spLocks noGrp="1"/>
          </p:cNvSpPr>
          <p:nvPr>
            <p:ph idx="1"/>
          </p:nvPr>
        </p:nvSpPr>
        <p:spPr/>
        <p:txBody>
          <a:bodyPr/>
          <a:lstStyle/>
          <a:p>
            <a:r>
              <a:rPr lang="en-US" dirty="0"/>
              <a:t>For </a:t>
            </a:r>
            <a:r>
              <a:rPr lang="en-US" b="1" dirty="0"/>
              <a:t>Hall Associations participating in the Grand Lodge sponsored Insurance program</a:t>
            </a:r>
            <a:r>
              <a:rPr lang="en-US" dirty="0"/>
              <a:t>, the Grand Lodge provides, upon written request, a desktop appraisal for property insurance valuation purposes only, free of charge to the hall. If your hall’s property is under insured, contact the real estate team for assistance to obtain a desktop appraisal.</a:t>
            </a:r>
          </a:p>
          <a:p>
            <a:endParaRPr lang="en-US" dirty="0"/>
          </a:p>
        </p:txBody>
      </p:sp>
    </p:spTree>
    <p:extLst>
      <p:ext uri="{BB962C8B-B14F-4D97-AF65-F5344CB8AC3E}">
        <p14:creationId xmlns:p14="http://schemas.microsoft.com/office/powerpoint/2010/main" val="3932150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4263A-0EC9-AD83-DE6A-9ADCD64EF780}"/>
              </a:ext>
            </a:extLst>
          </p:cNvPr>
          <p:cNvSpPr>
            <a:spLocks noGrp="1"/>
          </p:cNvSpPr>
          <p:nvPr>
            <p:ph type="title"/>
          </p:nvPr>
        </p:nvSpPr>
        <p:spPr/>
        <p:txBody>
          <a:bodyPr/>
          <a:lstStyle/>
          <a:p>
            <a:r>
              <a:rPr lang="en-US" dirty="0">
                <a:solidFill>
                  <a:schemeClr val="accent2"/>
                </a:solidFill>
              </a:rPr>
              <a:t>Insurance Coverage for Tenants</a:t>
            </a:r>
          </a:p>
        </p:txBody>
      </p:sp>
      <p:sp>
        <p:nvSpPr>
          <p:cNvPr id="3" name="Content Placeholder 2">
            <a:extLst>
              <a:ext uri="{FF2B5EF4-FFF2-40B4-BE49-F238E27FC236}">
                <a16:creationId xmlns:a16="http://schemas.microsoft.com/office/drawing/2014/main" id="{1BBE7E1F-A74E-5214-4D96-57B356C45C8A}"/>
              </a:ext>
            </a:extLst>
          </p:cNvPr>
          <p:cNvSpPr>
            <a:spLocks noGrp="1"/>
          </p:cNvSpPr>
          <p:nvPr>
            <p:ph idx="1"/>
          </p:nvPr>
        </p:nvSpPr>
        <p:spPr/>
        <p:txBody>
          <a:bodyPr/>
          <a:lstStyle/>
          <a:p>
            <a:pPr lvl="1">
              <a:buFont typeface="Arial" panose="020B0604020202020204" pitchFamily="34" charset="0"/>
              <a:buChar char="•"/>
            </a:pPr>
            <a:r>
              <a:rPr lang="en-US" dirty="0"/>
              <a:t>Are your tenants and lessees (including single-event users) adequately insured?</a:t>
            </a:r>
          </a:p>
          <a:p>
            <a:pPr lvl="2"/>
            <a:r>
              <a:rPr lang="en-US" b="1" dirty="0"/>
              <a:t>Tenants</a:t>
            </a:r>
            <a:r>
              <a:rPr lang="en-US" dirty="0"/>
              <a:t> must provide evidence of adequate general liability insurance coverage to protect the hall association’s interests</a:t>
            </a:r>
          </a:p>
          <a:p>
            <a:pPr lvl="2"/>
            <a:r>
              <a:rPr lang="en-US" dirty="0"/>
              <a:t>Certificate of liability insurance must name the hall association as additional insured and certificate holder</a:t>
            </a:r>
          </a:p>
          <a:p>
            <a:pPr lvl="2"/>
            <a:r>
              <a:rPr lang="en-US" dirty="0"/>
              <a:t>Hall must maintain current copies of certificates of liability insurance on file</a:t>
            </a:r>
          </a:p>
          <a:p>
            <a:pPr lvl="2"/>
            <a:endParaRPr lang="en-US" dirty="0"/>
          </a:p>
          <a:p>
            <a:endParaRPr lang="en-US" dirty="0"/>
          </a:p>
        </p:txBody>
      </p:sp>
    </p:spTree>
    <p:extLst>
      <p:ext uri="{BB962C8B-B14F-4D97-AF65-F5344CB8AC3E}">
        <p14:creationId xmlns:p14="http://schemas.microsoft.com/office/powerpoint/2010/main" val="41380484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9F8DC-26F4-6A5D-CA34-19054970BC18}"/>
              </a:ext>
            </a:extLst>
          </p:cNvPr>
          <p:cNvSpPr>
            <a:spLocks noGrp="1"/>
          </p:cNvSpPr>
          <p:nvPr>
            <p:ph type="title"/>
          </p:nvPr>
        </p:nvSpPr>
        <p:spPr/>
        <p:txBody>
          <a:bodyPr/>
          <a:lstStyle/>
          <a:p>
            <a:r>
              <a:rPr lang="en-US" dirty="0">
                <a:solidFill>
                  <a:schemeClr val="accent2"/>
                </a:solidFill>
              </a:rPr>
              <a:t>Insurance Coverage for Single-Event Tenants </a:t>
            </a:r>
          </a:p>
        </p:txBody>
      </p:sp>
      <p:sp>
        <p:nvSpPr>
          <p:cNvPr id="3" name="Content Placeholder 2">
            <a:extLst>
              <a:ext uri="{FF2B5EF4-FFF2-40B4-BE49-F238E27FC236}">
                <a16:creationId xmlns:a16="http://schemas.microsoft.com/office/drawing/2014/main" id="{BEEA5303-E541-6FB4-6305-A8B0859FDA92}"/>
              </a:ext>
            </a:extLst>
          </p:cNvPr>
          <p:cNvSpPr>
            <a:spLocks noGrp="1"/>
          </p:cNvSpPr>
          <p:nvPr>
            <p:ph idx="1"/>
          </p:nvPr>
        </p:nvSpPr>
        <p:spPr/>
        <p:txBody>
          <a:bodyPr/>
          <a:lstStyle/>
          <a:p>
            <a:pPr lvl="1">
              <a:buFont typeface="Arial" panose="020B0604020202020204" pitchFamily="34" charset="0"/>
              <a:buChar char="•"/>
            </a:pPr>
            <a:r>
              <a:rPr lang="en-US" dirty="0"/>
              <a:t>For single-use events, the Certificate of Liability Insurance must name the hall association as additional insured and certificate holder</a:t>
            </a:r>
          </a:p>
          <a:p>
            <a:pPr lvl="1">
              <a:buFont typeface="Arial" panose="020B0604020202020204" pitchFamily="34" charset="0"/>
              <a:buChar char="•"/>
            </a:pPr>
            <a:r>
              <a:rPr lang="en-US" dirty="0"/>
              <a:t>Certificate of Liability Insurance must be obtained by the hall before an event start date</a:t>
            </a:r>
          </a:p>
          <a:p>
            <a:pPr lvl="1">
              <a:buFont typeface="Arial" panose="020B0604020202020204" pitchFamily="34" charset="0"/>
              <a:buChar char="•"/>
            </a:pPr>
            <a:r>
              <a:rPr lang="en-US" dirty="0"/>
              <a:t>A single-event client may utilize the </a:t>
            </a:r>
            <a:r>
              <a:rPr lang="en-US" b="1" dirty="0"/>
              <a:t>Tenant User Liability Insurance Policy (or TULIP) program </a:t>
            </a:r>
            <a:r>
              <a:rPr lang="en-US" dirty="0"/>
              <a:t>to obtain event insurance coverage for the one- or two-day event</a:t>
            </a:r>
          </a:p>
          <a:p>
            <a:endParaRPr lang="en-US" dirty="0"/>
          </a:p>
        </p:txBody>
      </p:sp>
    </p:spTree>
    <p:extLst>
      <p:ext uri="{BB962C8B-B14F-4D97-AF65-F5344CB8AC3E}">
        <p14:creationId xmlns:p14="http://schemas.microsoft.com/office/powerpoint/2010/main" val="3675893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C1A7F-4533-2778-EB68-E444CFCB9B4F}"/>
              </a:ext>
            </a:extLst>
          </p:cNvPr>
          <p:cNvSpPr>
            <a:spLocks noGrp="1"/>
          </p:cNvSpPr>
          <p:nvPr>
            <p:ph type="title"/>
          </p:nvPr>
        </p:nvSpPr>
        <p:spPr/>
        <p:txBody>
          <a:bodyPr/>
          <a:lstStyle/>
          <a:p>
            <a:r>
              <a:rPr lang="en-US" dirty="0">
                <a:solidFill>
                  <a:schemeClr val="accent2"/>
                </a:solidFill>
              </a:rPr>
              <a:t>Hall’s Insurance Premium Installment Plan</a:t>
            </a:r>
          </a:p>
        </p:txBody>
      </p:sp>
      <p:sp>
        <p:nvSpPr>
          <p:cNvPr id="3" name="Content Placeholder 2">
            <a:extLst>
              <a:ext uri="{FF2B5EF4-FFF2-40B4-BE49-F238E27FC236}">
                <a16:creationId xmlns:a16="http://schemas.microsoft.com/office/drawing/2014/main" id="{4FD3A1C6-80EA-CB71-F6A9-E1395102A912}"/>
              </a:ext>
            </a:extLst>
          </p:cNvPr>
          <p:cNvSpPr>
            <a:spLocks noGrp="1"/>
          </p:cNvSpPr>
          <p:nvPr>
            <p:ph idx="1"/>
          </p:nvPr>
        </p:nvSpPr>
        <p:spPr/>
        <p:txBody>
          <a:bodyPr/>
          <a:lstStyle/>
          <a:p>
            <a:r>
              <a:rPr lang="en-US" dirty="0"/>
              <a:t>We have seen an uptick in number of requests from Halls for installment plans during the last three years.</a:t>
            </a:r>
          </a:p>
          <a:p>
            <a:r>
              <a:rPr lang="en-US" dirty="0"/>
              <a:t>Prior to COVID, we received an average of 3 requests per year.</a:t>
            </a:r>
          </a:p>
          <a:p>
            <a:r>
              <a:rPr lang="en-US" dirty="0"/>
              <a:t>In 2023, 14 halls requested installment plans; in 2024, 17 halls have requested installment plans.</a:t>
            </a:r>
          </a:p>
          <a:p>
            <a:r>
              <a:rPr lang="en-US" dirty="0"/>
              <a:t>As you know, the Grand Lodge paid the full premium in advance to Alliant Insurance Services on behalf of your Building/Hall Association that were participating in the insurance program.  Typically, we require the annual premium to be paid in full by Halls to Grand Lodge as soon as possible (sometime in May/June).   </a:t>
            </a:r>
          </a:p>
          <a:p>
            <a:endParaRPr lang="en-US" dirty="0"/>
          </a:p>
        </p:txBody>
      </p:sp>
    </p:spTree>
    <p:extLst>
      <p:ext uri="{BB962C8B-B14F-4D97-AF65-F5344CB8AC3E}">
        <p14:creationId xmlns:p14="http://schemas.microsoft.com/office/powerpoint/2010/main" val="11265409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F953-F9AF-AA2F-A612-B8C097D2D016}"/>
              </a:ext>
            </a:extLst>
          </p:cNvPr>
          <p:cNvSpPr>
            <a:spLocks noGrp="1"/>
          </p:cNvSpPr>
          <p:nvPr>
            <p:ph type="title"/>
          </p:nvPr>
        </p:nvSpPr>
        <p:spPr/>
        <p:txBody>
          <a:bodyPr/>
          <a:lstStyle/>
          <a:p>
            <a:r>
              <a:rPr lang="en-US" sz="4800" dirty="0">
                <a:solidFill>
                  <a:schemeClr val="accent2"/>
                </a:solidFill>
              </a:rPr>
              <a:t>Hall’s Insurance Premium Installment Plan</a:t>
            </a:r>
            <a:endParaRPr lang="en-US" dirty="0">
              <a:solidFill>
                <a:schemeClr val="accent2"/>
              </a:solidFill>
            </a:endParaRPr>
          </a:p>
        </p:txBody>
      </p:sp>
      <p:sp>
        <p:nvSpPr>
          <p:cNvPr id="3" name="Content Placeholder 2">
            <a:extLst>
              <a:ext uri="{FF2B5EF4-FFF2-40B4-BE49-F238E27FC236}">
                <a16:creationId xmlns:a16="http://schemas.microsoft.com/office/drawing/2014/main" id="{177D36DB-73AD-450E-6A48-B70A9DEBBB16}"/>
              </a:ext>
            </a:extLst>
          </p:cNvPr>
          <p:cNvSpPr>
            <a:spLocks noGrp="1"/>
          </p:cNvSpPr>
          <p:nvPr>
            <p:ph idx="1"/>
          </p:nvPr>
        </p:nvSpPr>
        <p:spPr/>
        <p:txBody>
          <a:bodyPr/>
          <a:lstStyle/>
          <a:p>
            <a:r>
              <a:rPr lang="en-US" dirty="0"/>
              <a:t>We are sensitive to some halls’ short-term cash flow challenges and are willing to partner with these Halls to ensure they have the necessary insurance coverage and if necessary, lessen the burden by setting up an installment payment plan. </a:t>
            </a:r>
          </a:p>
          <a:p>
            <a:r>
              <a:rPr lang="en-US" dirty="0"/>
              <a:t>In 2025, if you opted in the Grand Lodge sponsored insurance program for halls, have a cash flow problem, and want to participate in an installment plan (6 - 8 months) reach out to us by email in May 2025 when you receive the insurance invoice from Alliant.</a:t>
            </a:r>
          </a:p>
          <a:p>
            <a:endParaRPr lang="en-US" dirty="0"/>
          </a:p>
        </p:txBody>
      </p:sp>
    </p:spTree>
    <p:extLst>
      <p:ext uri="{BB962C8B-B14F-4D97-AF65-F5344CB8AC3E}">
        <p14:creationId xmlns:p14="http://schemas.microsoft.com/office/powerpoint/2010/main" val="3696129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F4CE-4E69-13CD-BDCF-860BA41FA628}"/>
              </a:ext>
            </a:extLst>
          </p:cNvPr>
          <p:cNvSpPr>
            <a:spLocks noGrp="1"/>
          </p:cNvSpPr>
          <p:nvPr>
            <p:ph type="title"/>
          </p:nvPr>
        </p:nvSpPr>
        <p:spPr/>
        <p:txBody>
          <a:bodyPr/>
          <a:lstStyle/>
          <a:p>
            <a:pPr algn="ctr"/>
            <a:r>
              <a:rPr lang="en-US" dirty="0">
                <a:solidFill>
                  <a:schemeClr val="accent2"/>
                </a:solidFill>
              </a:rPr>
              <a:t>Insurance</a:t>
            </a:r>
            <a:r>
              <a:rPr lang="en-US" dirty="0"/>
              <a:t> </a:t>
            </a:r>
            <a:r>
              <a:rPr lang="en-US" dirty="0">
                <a:solidFill>
                  <a:schemeClr val="accent2"/>
                </a:solidFill>
              </a:rPr>
              <a:t>Terminology</a:t>
            </a:r>
          </a:p>
        </p:txBody>
      </p:sp>
      <p:sp>
        <p:nvSpPr>
          <p:cNvPr id="3" name="Content Placeholder 2">
            <a:extLst>
              <a:ext uri="{FF2B5EF4-FFF2-40B4-BE49-F238E27FC236}">
                <a16:creationId xmlns:a16="http://schemas.microsoft.com/office/drawing/2014/main" id="{0EC02EA4-8CAC-1FDE-0AD0-0118C94CF511}"/>
              </a:ext>
            </a:extLst>
          </p:cNvPr>
          <p:cNvSpPr>
            <a:spLocks noGrp="1"/>
          </p:cNvSpPr>
          <p:nvPr>
            <p:ph idx="1"/>
          </p:nvPr>
        </p:nvSpPr>
        <p:spPr/>
        <p:txBody>
          <a:bodyPr>
            <a:normAutofit/>
          </a:bodyPr>
          <a:lstStyle/>
          <a:p>
            <a:r>
              <a:rPr lang="en-US" dirty="0"/>
              <a:t>Broker</a:t>
            </a:r>
          </a:p>
          <a:p>
            <a:r>
              <a:rPr lang="en-US" dirty="0"/>
              <a:t>Insurance Carrier</a:t>
            </a:r>
          </a:p>
          <a:p>
            <a:r>
              <a:rPr lang="en-US" dirty="0"/>
              <a:t>Insured Risk (Coverage)</a:t>
            </a:r>
          </a:p>
          <a:p>
            <a:r>
              <a:rPr lang="en-US" dirty="0"/>
              <a:t>Policy Limits </a:t>
            </a:r>
          </a:p>
          <a:p>
            <a:r>
              <a:rPr lang="en-US" dirty="0"/>
              <a:t>Deductibles</a:t>
            </a:r>
          </a:p>
          <a:p>
            <a:r>
              <a:rPr lang="en-US" dirty="0"/>
              <a:t>Coverage Inclusions</a:t>
            </a:r>
          </a:p>
          <a:p>
            <a:r>
              <a:rPr lang="en-US" dirty="0"/>
              <a:t>Coverage Exclusions</a:t>
            </a:r>
          </a:p>
          <a:p>
            <a:r>
              <a:rPr lang="en-US" dirty="0"/>
              <a:t>Insurance Year (April 1</a:t>
            </a:r>
            <a:r>
              <a:rPr lang="en-US" baseline="30000" dirty="0"/>
              <a:t>st</a:t>
            </a:r>
            <a:r>
              <a:rPr lang="en-US" dirty="0"/>
              <a:t> through March 31</a:t>
            </a:r>
            <a:r>
              <a:rPr lang="en-US" baseline="30000" dirty="0"/>
              <a:t>st</a:t>
            </a:r>
            <a:r>
              <a:rPr lang="en-US" dirty="0"/>
              <a:t>)</a:t>
            </a:r>
          </a:p>
          <a:p>
            <a:r>
              <a:rPr lang="en-US" dirty="0"/>
              <a:t>Insurance Captive</a:t>
            </a:r>
          </a:p>
        </p:txBody>
      </p:sp>
    </p:spTree>
    <p:extLst>
      <p:ext uri="{BB962C8B-B14F-4D97-AF65-F5344CB8AC3E}">
        <p14:creationId xmlns:p14="http://schemas.microsoft.com/office/powerpoint/2010/main" val="2867605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B7DD9-FCD5-161F-3C3D-4FF285D20D7F}"/>
              </a:ext>
            </a:extLst>
          </p:cNvPr>
          <p:cNvSpPr>
            <a:spLocks noGrp="1"/>
          </p:cNvSpPr>
          <p:nvPr>
            <p:ph type="title"/>
          </p:nvPr>
        </p:nvSpPr>
        <p:spPr/>
        <p:txBody>
          <a:bodyPr/>
          <a:lstStyle/>
          <a:p>
            <a:r>
              <a:rPr lang="en-US" dirty="0">
                <a:solidFill>
                  <a:schemeClr val="accent2"/>
                </a:solidFill>
              </a:rPr>
              <a:t>Adequate Insurance Coverage for Halls</a:t>
            </a:r>
          </a:p>
        </p:txBody>
      </p:sp>
      <p:sp>
        <p:nvSpPr>
          <p:cNvPr id="3" name="Content Placeholder 2">
            <a:extLst>
              <a:ext uri="{FF2B5EF4-FFF2-40B4-BE49-F238E27FC236}">
                <a16:creationId xmlns:a16="http://schemas.microsoft.com/office/drawing/2014/main" id="{27162111-C86C-97B2-C2B4-272DAC533484}"/>
              </a:ext>
            </a:extLst>
          </p:cNvPr>
          <p:cNvSpPr>
            <a:spLocks noGrp="1"/>
          </p:cNvSpPr>
          <p:nvPr>
            <p:ph idx="1"/>
          </p:nvPr>
        </p:nvSpPr>
        <p:spPr/>
        <p:txBody>
          <a:bodyPr/>
          <a:lstStyle/>
          <a:p>
            <a:pPr lvl="1">
              <a:buFont typeface="Arial" panose="020B0604020202020204" pitchFamily="34" charset="0"/>
              <a:buChar char="•"/>
            </a:pPr>
            <a:r>
              <a:rPr lang="en-US" b="1" dirty="0"/>
              <a:t>Is your hall adequately insured for property coverage?</a:t>
            </a:r>
          </a:p>
          <a:p>
            <a:pPr lvl="2"/>
            <a:r>
              <a:rPr lang="en-US" dirty="0"/>
              <a:t>For the 227 halls (235 buildings) currently participating in the insurance program, the average property coverage is $236 per square foot</a:t>
            </a:r>
          </a:p>
          <a:p>
            <a:pPr lvl="2"/>
            <a:r>
              <a:rPr lang="en-US" dirty="0"/>
              <a:t>For the 2025 renewal, halls </a:t>
            </a:r>
            <a:r>
              <a:rPr lang="en-US" b="1" dirty="0"/>
              <a:t>must </a:t>
            </a:r>
            <a:r>
              <a:rPr lang="en-US" dirty="0"/>
              <a:t>have a minimum property coverage (building’s insured value) of no less than $200 per square foot; property insurance underwriter may require a higher insured value in order to bind coverage</a:t>
            </a:r>
          </a:p>
          <a:p>
            <a:endParaRPr lang="en-US" dirty="0"/>
          </a:p>
        </p:txBody>
      </p:sp>
    </p:spTree>
    <p:extLst>
      <p:ext uri="{BB962C8B-B14F-4D97-AF65-F5344CB8AC3E}">
        <p14:creationId xmlns:p14="http://schemas.microsoft.com/office/powerpoint/2010/main" val="1005465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20562-5013-8F47-0E10-BF20EB0B2F52}"/>
              </a:ext>
            </a:extLst>
          </p:cNvPr>
          <p:cNvSpPr>
            <a:spLocks noGrp="1"/>
          </p:cNvSpPr>
          <p:nvPr>
            <p:ph type="title"/>
          </p:nvPr>
        </p:nvSpPr>
        <p:spPr/>
        <p:txBody>
          <a:bodyPr/>
          <a:lstStyle/>
          <a:p>
            <a:r>
              <a:rPr lang="en-US" dirty="0">
                <a:solidFill>
                  <a:schemeClr val="accent2"/>
                </a:solidFill>
              </a:rPr>
              <a:t>Poll</a:t>
            </a:r>
          </a:p>
        </p:txBody>
      </p:sp>
      <p:sp>
        <p:nvSpPr>
          <p:cNvPr id="3" name="Content Placeholder 2">
            <a:extLst>
              <a:ext uri="{FF2B5EF4-FFF2-40B4-BE49-F238E27FC236}">
                <a16:creationId xmlns:a16="http://schemas.microsoft.com/office/drawing/2014/main" id="{B738577F-DFEA-F08D-4CC1-1315068F21AC}"/>
              </a:ext>
            </a:extLst>
          </p:cNvPr>
          <p:cNvSpPr>
            <a:spLocks noGrp="1"/>
          </p:cNvSpPr>
          <p:nvPr>
            <p:ph idx="1"/>
          </p:nvPr>
        </p:nvSpPr>
        <p:spPr/>
        <p:txBody>
          <a:bodyPr/>
          <a:lstStyle/>
          <a:p>
            <a:r>
              <a:rPr lang="en-US" dirty="0"/>
              <a:t>Is your Hall’s insured cost per square foot </a:t>
            </a:r>
          </a:p>
          <a:p>
            <a:endParaRPr lang="en-US" dirty="0"/>
          </a:p>
          <a:p>
            <a:pPr>
              <a:buFont typeface="Wingdings" panose="05000000000000000000" pitchFamily="2" charset="2"/>
              <a:buChar char="Ø"/>
            </a:pPr>
            <a:r>
              <a:rPr lang="en-US" dirty="0"/>
              <a:t>Less than $200 per square foot? </a:t>
            </a:r>
          </a:p>
          <a:p>
            <a:pPr>
              <a:buFont typeface="Wingdings" panose="05000000000000000000" pitchFamily="2" charset="2"/>
              <a:buChar char="Ø"/>
            </a:pPr>
            <a:r>
              <a:rPr lang="en-US" dirty="0"/>
              <a:t>Greater than $200 per square foot?</a:t>
            </a:r>
          </a:p>
          <a:p>
            <a:pPr>
              <a:buFont typeface="Wingdings" panose="05000000000000000000" pitchFamily="2" charset="2"/>
              <a:buChar char="Ø"/>
            </a:pPr>
            <a:r>
              <a:rPr lang="en-US" dirty="0"/>
              <a:t>I do not know?</a:t>
            </a:r>
          </a:p>
        </p:txBody>
      </p:sp>
    </p:spTree>
    <p:extLst>
      <p:ext uri="{BB962C8B-B14F-4D97-AF65-F5344CB8AC3E}">
        <p14:creationId xmlns:p14="http://schemas.microsoft.com/office/powerpoint/2010/main" val="36715525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097280" y="286603"/>
            <a:ext cx="10561320" cy="1450757"/>
          </a:xfrm>
        </p:spPr>
        <p:txBody>
          <a:bodyPr>
            <a:normAutofit/>
          </a:bodyPr>
          <a:lstStyle/>
          <a:p>
            <a:pPr algn="ctr"/>
            <a:r>
              <a:rPr lang="en-US" sz="4400" b="1" dirty="0">
                <a:solidFill>
                  <a:schemeClr val="accent2"/>
                </a:solidFill>
              </a:rPr>
              <a:t>Alliant  Insurance Coverage Summary for Lodges</a:t>
            </a:r>
          </a:p>
        </p:txBody>
      </p:sp>
      <p:graphicFrame>
        <p:nvGraphicFramePr>
          <p:cNvPr id="5" name="Content Placeholder 4"/>
          <p:cNvGraphicFramePr>
            <a:graphicFrameLocks noGrp="1"/>
          </p:cNvGraphicFramePr>
          <p:nvPr>
            <p:ph idx="1"/>
          </p:nvPr>
        </p:nvGraphicFramePr>
        <p:xfrm>
          <a:off x="1361455" y="2098515"/>
          <a:ext cx="9529416" cy="3786088"/>
        </p:xfrm>
        <a:graphic>
          <a:graphicData uri="http://schemas.openxmlformats.org/drawingml/2006/table">
            <a:tbl>
              <a:tblPr firstRow="1" bandRow="1">
                <a:tableStyleId>{5C22544A-7EE6-4342-B048-85BDC9FD1C3A}</a:tableStyleId>
              </a:tblPr>
              <a:tblGrid>
                <a:gridCol w="4554927">
                  <a:extLst>
                    <a:ext uri="{9D8B030D-6E8A-4147-A177-3AD203B41FA5}">
                      <a16:colId xmlns:a16="http://schemas.microsoft.com/office/drawing/2014/main" val="20000"/>
                    </a:ext>
                  </a:extLst>
                </a:gridCol>
                <a:gridCol w="4974489">
                  <a:extLst>
                    <a:ext uri="{9D8B030D-6E8A-4147-A177-3AD203B41FA5}">
                      <a16:colId xmlns:a16="http://schemas.microsoft.com/office/drawing/2014/main" val="20002"/>
                    </a:ext>
                  </a:extLst>
                </a:gridCol>
              </a:tblGrid>
              <a:tr h="270792">
                <a:tc>
                  <a:txBody>
                    <a:bodyPr/>
                    <a:lstStyle/>
                    <a:p>
                      <a:r>
                        <a:rPr lang="en-US" sz="1100"/>
                        <a:t>Insurer </a:t>
                      </a:r>
                    </a:p>
                  </a:txBody>
                  <a:tcPr marL="65373" marR="65373" marT="32691" marB="32691"/>
                </a:tc>
                <a:tc>
                  <a:txBody>
                    <a:bodyPr/>
                    <a:lstStyle/>
                    <a:p>
                      <a:pPr algn="ctr"/>
                      <a:r>
                        <a:rPr lang="en-US" sz="1100"/>
                        <a:t>Limits/Deductible </a:t>
                      </a:r>
                    </a:p>
                  </a:txBody>
                  <a:tcPr marL="65373" marR="65373" marT="32691" marB="32691"/>
                </a:tc>
                <a:extLst>
                  <a:ext uri="{0D108BD9-81ED-4DB2-BD59-A6C34878D82A}">
                    <a16:rowId xmlns:a16="http://schemas.microsoft.com/office/drawing/2014/main" val="10000"/>
                  </a:ext>
                </a:extLst>
              </a:tr>
              <a:tr h="439412">
                <a:tc>
                  <a:txBody>
                    <a:bodyPr/>
                    <a:lstStyle/>
                    <a:p>
                      <a:r>
                        <a:rPr lang="en-US" sz="1100" dirty="0"/>
                        <a:t>Property (AIG)</a:t>
                      </a:r>
                    </a:p>
                  </a:txBody>
                  <a:tcPr marL="65373" marR="65373" marT="32691" marB="32691"/>
                </a:tc>
                <a:tc>
                  <a:txBody>
                    <a:bodyPr/>
                    <a:lstStyle/>
                    <a:p>
                      <a:pPr algn="ctr"/>
                      <a:r>
                        <a:rPr lang="en-US" sz="1100" dirty="0"/>
                        <a:t>$200 million limit w/ various sub-limits</a:t>
                      </a:r>
                    </a:p>
                    <a:p>
                      <a:pPr algn="ctr"/>
                      <a:r>
                        <a:rPr lang="en-US" sz="1100" b="1" dirty="0">
                          <a:solidFill>
                            <a:srgbClr val="FF0000"/>
                          </a:solidFill>
                        </a:rPr>
                        <a:t>$100,000 Deductible</a:t>
                      </a:r>
                    </a:p>
                  </a:txBody>
                  <a:tcPr marL="65373" marR="65373" marT="32691" marB="32691"/>
                </a:tc>
                <a:extLst>
                  <a:ext uri="{0D108BD9-81ED-4DB2-BD59-A6C34878D82A}">
                    <a16:rowId xmlns:a16="http://schemas.microsoft.com/office/drawing/2014/main" val="10002"/>
                  </a:ext>
                </a:extLst>
              </a:tr>
              <a:tr h="439412">
                <a:tc>
                  <a:txBody>
                    <a:bodyPr/>
                    <a:lstStyle/>
                    <a:p>
                      <a:r>
                        <a:rPr lang="en-US" sz="1100" dirty="0"/>
                        <a:t>General Liability (Travelers)</a:t>
                      </a:r>
                    </a:p>
                  </a:txBody>
                  <a:tcPr marL="65373" marR="65373" marT="32691" marB="32691"/>
                </a:tc>
                <a:tc>
                  <a:txBody>
                    <a:bodyPr/>
                    <a:lstStyle/>
                    <a:p>
                      <a:pPr algn="ctr"/>
                      <a:r>
                        <a:rPr lang="en-US" sz="1100"/>
                        <a:t>$1 million limit per occurrence/$2 million aggregate limit per location</a:t>
                      </a:r>
                    </a:p>
                    <a:p>
                      <a:pPr algn="ctr"/>
                      <a:r>
                        <a:rPr lang="en-US" sz="1100"/>
                        <a:t>$0 Deductible</a:t>
                      </a:r>
                    </a:p>
                  </a:txBody>
                  <a:tcPr marL="65373" marR="65373" marT="32691" marB="32691"/>
                </a:tc>
                <a:extLst>
                  <a:ext uri="{0D108BD9-81ED-4DB2-BD59-A6C34878D82A}">
                    <a16:rowId xmlns:a16="http://schemas.microsoft.com/office/drawing/2014/main" val="10003"/>
                  </a:ext>
                </a:extLst>
              </a:tr>
              <a:tr h="439412">
                <a:tc>
                  <a:txBody>
                    <a:bodyPr/>
                    <a:lstStyle/>
                    <a:p>
                      <a:r>
                        <a:rPr lang="en-US" sz="1100"/>
                        <a:t>Non-Owned Autos (Travelers)</a:t>
                      </a:r>
                    </a:p>
                  </a:txBody>
                  <a:tcPr marL="65373" marR="65373" marT="32691" marB="32691"/>
                </a:tc>
                <a:tc>
                  <a:txBody>
                    <a:bodyPr/>
                    <a:lstStyle/>
                    <a:p>
                      <a:pPr algn="ctr"/>
                      <a:r>
                        <a:rPr lang="en-US" sz="1100"/>
                        <a:t>$1 million limit</a:t>
                      </a:r>
                    </a:p>
                    <a:p>
                      <a:pPr algn="ctr"/>
                      <a:r>
                        <a:rPr lang="en-US" sz="1100"/>
                        <a:t>$1,000 Deductible</a:t>
                      </a:r>
                    </a:p>
                  </a:txBody>
                  <a:tcPr marL="65373" marR="65373" marT="32691" marB="32691"/>
                </a:tc>
                <a:extLst>
                  <a:ext uri="{0D108BD9-81ED-4DB2-BD59-A6C34878D82A}">
                    <a16:rowId xmlns:a16="http://schemas.microsoft.com/office/drawing/2014/main" val="10004"/>
                  </a:ext>
                </a:extLst>
              </a:tr>
              <a:tr h="439412">
                <a:tc>
                  <a:txBody>
                    <a:bodyPr/>
                    <a:lstStyle/>
                    <a:p>
                      <a:r>
                        <a:rPr lang="en-US" sz="1100"/>
                        <a:t>Umbrella</a:t>
                      </a:r>
                      <a:r>
                        <a:rPr lang="en-US" sz="1100" baseline="0"/>
                        <a:t> Liability (Travelers &amp; American Fire)</a:t>
                      </a:r>
                      <a:endParaRPr lang="en-US" sz="1100"/>
                    </a:p>
                  </a:txBody>
                  <a:tcPr marL="65373" marR="65373" marT="32691" marB="32691"/>
                </a:tc>
                <a:tc>
                  <a:txBody>
                    <a:bodyPr/>
                    <a:lstStyle/>
                    <a:p>
                      <a:pPr algn="ctr"/>
                      <a:r>
                        <a:rPr lang="en-US" sz="1100"/>
                        <a:t>$</a:t>
                      </a:r>
                      <a:r>
                        <a:rPr lang="en-US" sz="1100">
                          <a:solidFill>
                            <a:schemeClr val="tx1"/>
                          </a:solidFill>
                        </a:rPr>
                        <a:t>10</a:t>
                      </a:r>
                      <a:r>
                        <a:rPr lang="en-US" sz="1100"/>
                        <a:t> million limit</a:t>
                      </a:r>
                    </a:p>
                    <a:p>
                      <a:pPr algn="ctr"/>
                      <a:r>
                        <a:rPr lang="en-US" sz="1100"/>
                        <a:t>$0 Deductible</a:t>
                      </a:r>
                    </a:p>
                  </a:txBody>
                  <a:tcPr marL="65373" marR="65373" marT="32691" marB="32691"/>
                </a:tc>
                <a:extLst>
                  <a:ext uri="{0D108BD9-81ED-4DB2-BD59-A6C34878D82A}">
                    <a16:rowId xmlns:a16="http://schemas.microsoft.com/office/drawing/2014/main" val="10005"/>
                  </a:ext>
                </a:extLst>
              </a:tr>
              <a:tr h="439412">
                <a:tc>
                  <a:txBody>
                    <a:bodyPr/>
                    <a:lstStyle/>
                    <a:p>
                      <a:r>
                        <a:rPr lang="en-US" sz="1100"/>
                        <a:t>Crime Liability (employee</a:t>
                      </a:r>
                      <a:r>
                        <a:rPr lang="en-US" sz="1100" baseline="0"/>
                        <a:t> theft, dishonesty, &amp; other crime losses) - (Federal Insurance)</a:t>
                      </a:r>
                      <a:endParaRPr lang="en-US" sz="1100"/>
                    </a:p>
                  </a:txBody>
                  <a:tcPr marL="65373" marR="65373" marT="32691" marB="32691"/>
                </a:tc>
                <a:tc>
                  <a:txBody>
                    <a:bodyPr/>
                    <a:lstStyle/>
                    <a:p>
                      <a:pPr algn="ctr"/>
                      <a:r>
                        <a:rPr lang="en-US" sz="1100"/>
                        <a:t>$2 million limit</a:t>
                      </a:r>
                    </a:p>
                    <a:p>
                      <a:pPr algn="ctr"/>
                      <a:r>
                        <a:rPr lang="en-US" sz="1100"/>
                        <a:t>$100,000 Deductible</a:t>
                      </a:r>
                    </a:p>
                  </a:txBody>
                  <a:tcPr marL="65373" marR="65373" marT="32691" marB="32691"/>
                </a:tc>
                <a:extLst>
                  <a:ext uri="{0D108BD9-81ED-4DB2-BD59-A6C34878D82A}">
                    <a16:rowId xmlns:a16="http://schemas.microsoft.com/office/drawing/2014/main" val="10006"/>
                  </a:ext>
                </a:extLst>
              </a:tr>
              <a:tr h="439412">
                <a:tc>
                  <a:txBody>
                    <a:bodyPr/>
                    <a:lstStyle/>
                    <a:p>
                      <a:r>
                        <a:rPr lang="en-US" sz="1100"/>
                        <a:t>Directors and Officers Liability (Federal Insurance)</a:t>
                      </a:r>
                    </a:p>
                  </a:txBody>
                  <a:tcPr marL="65373" marR="65373" marT="32691" marB="32691"/>
                </a:tc>
                <a:tc>
                  <a:txBody>
                    <a:bodyPr/>
                    <a:lstStyle/>
                    <a:p>
                      <a:pPr algn="ctr"/>
                      <a:r>
                        <a:rPr lang="en-US" sz="1100"/>
                        <a:t>$3 million limit</a:t>
                      </a:r>
                    </a:p>
                    <a:p>
                      <a:pPr algn="ctr"/>
                      <a:r>
                        <a:rPr lang="en-US" sz="1100"/>
                        <a:t>$50,000 Deductible</a:t>
                      </a:r>
                    </a:p>
                  </a:txBody>
                  <a:tcPr marL="65373" marR="65373" marT="32691" marB="32691"/>
                </a:tc>
                <a:extLst>
                  <a:ext uri="{0D108BD9-81ED-4DB2-BD59-A6C34878D82A}">
                    <a16:rowId xmlns:a16="http://schemas.microsoft.com/office/drawing/2014/main" val="10007"/>
                  </a:ext>
                </a:extLst>
              </a:tr>
              <a:tr h="439412">
                <a:tc>
                  <a:txBody>
                    <a:bodyPr/>
                    <a:lstStyle/>
                    <a:p>
                      <a:r>
                        <a:rPr lang="en-US" sz="1100"/>
                        <a:t>Employment Practices Liability (Federal Insurance)</a:t>
                      </a:r>
                    </a:p>
                  </a:txBody>
                  <a:tcPr marL="65373" marR="65373" marT="32691" marB="32691"/>
                </a:tc>
                <a:tc>
                  <a:txBody>
                    <a:bodyPr/>
                    <a:lstStyle/>
                    <a:p>
                      <a:pPr algn="ctr"/>
                      <a:r>
                        <a:rPr lang="en-US" sz="1100"/>
                        <a:t>$3 million limit</a:t>
                      </a:r>
                    </a:p>
                    <a:p>
                      <a:pPr algn="ctr"/>
                      <a:r>
                        <a:rPr lang="en-US" sz="1100"/>
                        <a:t>$50,000 Deductible</a:t>
                      </a:r>
                    </a:p>
                  </a:txBody>
                  <a:tcPr marL="65373" marR="65373" marT="32691" marB="32691"/>
                </a:tc>
                <a:extLst>
                  <a:ext uri="{0D108BD9-81ED-4DB2-BD59-A6C34878D82A}">
                    <a16:rowId xmlns:a16="http://schemas.microsoft.com/office/drawing/2014/main" val="714137845"/>
                  </a:ext>
                </a:extLst>
              </a:tr>
              <a:tr h="439412">
                <a:tc>
                  <a:txBody>
                    <a:bodyPr/>
                    <a:lstStyle/>
                    <a:p>
                      <a:r>
                        <a:rPr lang="en-US" sz="1100"/>
                        <a:t>Workers Compensation (Travelers)</a:t>
                      </a:r>
                    </a:p>
                  </a:txBody>
                  <a:tcPr marL="65373" marR="65373" marT="32691" marB="32691"/>
                </a:tc>
                <a:tc>
                  <a:txBody>
                    <a:bodyPr/>
                    <a:lstStyle/>
                    <a:p>
                      <a:pPr algn="ctr"/>
                      <a:r>
                        <a:rPr lang="en-US" sz="1100" dirty="0">
                          <a:solidFill>
                            <a:schemeClr val="tx1"/>
                          </a:solidFill>
                        </a:rPr>
                        <a:t>$1 million limit</a:t>
                      </a:r>
                    </a:p>
                    <a:p>
                      <a:pPr algn="ctr"/>
                      <a:r>
                        <a:rPr lang="en-US" sz="1100" dirty="0">
                          <a:solidFill>
                            <a:schemeClr val="tx1"/>
                          </a:solidFill>
                        </a:rPr>
                        <a:t>$0 Deductible</a:t>
                      </a:r>
                    </a:p>
                  </a:txBody>
                  <a:tcPr marL="65373" marR="65373" marT="32691" marB="32691"/>
                </a:tc>
                <a:extLst>
                  <a:ext uri="{0D108BD9-81ED-4DB2-BD59-A6C34878D82A}">
                    <a16:rowId xmlns:a16="http://schemas.microsoft.com/office/drawing/2014/main" val="10008"/>
                  </a:ext>
                </a:extLst>
              </a:tr>
            </a:tbl>
          </a:graphicData>
        </a:graphic>
      </p:graphicFrame>
      <p:sp>
        <p:nvSpPr>
          <p:cNvPr id="4" name="Rectangle 6"/>
          <p:cNvSpPr txBox="1">
            <a:spLocks noChangeArrowheads="1"/>
          </p:cNvSpPr>
          <p:nvPr/>
        </p:nvSpPr>
        <p:spPr>
          <a:xfrm>
            <a:off x="1743075" y="6413500"/>
            <a:ext cx="1905000" cy="1651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dirty="0">
              <a:solidFill>
                <a:prstClr val="black"/>
              </a:solidFill>
              <a:latin typeface="Franklin Gothic Book"/>
            </a:endParaRPr>
          </a:p>
        </p:txBody>
      </p:sp>
    </p:spTree>
    <p:extLst>
      <p:ext uri="{BB962C8B-B14F-4D97-AF65-F5344CB8AC3E}">
        <p14:creationId xmlns:p14="http://schemas.microsoft.com/office/powerpoint/2010/main" val="42657523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C8AC9-3044-B1FE-3E4F-929143C6A140}"/>
              </a:ext>
            </a:extLst>
          </p:cNvPr>
          <p:cNvSpPr>
            <a:spLocks noGrp="1"/>
          </p:cNvSpPr>
          <p:nvPr>
            <p:ph type="title"/>
          </p:nvPr>
        </p:nvSpPr>
        <p:spPr/>
        <p:txBody>
          <a:bodyPr/>
          <a:lstStyle/>
          <a:p>
            <a:r>
              <a:rPr lang="en-US" b="1" dirty="0">
                <a:solidFill>
                  <a:schemeClr val="accent2"/>
                </a:solidFill>
              </a:rPr>
              <a:t>Insurance Programs: Lodges</a:t>
            </a:r>
            <a:endParaRPr lang="en-US" dirty="0">
              <a:solidFill>
                <a:schemeClr val="accent2"/>
              </a:solidFill>
            </a:endParaRPr>
          </a:p>
        </p:txBody>
      </p:sp>
      <p:sp>
        <p:nvSpPr>
          <p:cNvPr id="3" name="Content Placeholder 2">
            <a:extLst>
              <a:ext uri="{FF2B5EF4-FFF2-40B4-BE49-F238E27FC236}">
                <a16:creationId xmlns:a16="http://schemas.microsoft.com/office/drawing/2014/main" id="{112C1787-C739-26F1-F872-097466827DD8}"/>
              </a:ext>
            </a:extLst>
          </p:cNvPr>
          <p:cNvSpPr>
            <a:spLocks noGrp="1"/>
          </p:cNvSpPr>
          <p:nvPr>
            <p:ph idx="1"/>
          </p:nvPr>
        </p:nvSpPr>
        <p:spPr/>
        <p:txBody>
          <a:bodyPr/>
          <a:lstStyle/>
          <a:p>
            <a:r>
              <a:rPr lang="en-US" dirty="0">
                <a:latin typeface="Franklin Gothic Book" panose="020B0503020102020204" pitchFamily="34" charset="0"/>
                <a:ea typeface="Verdana" pitchFamily="34" charset="0"/>
                <a:cs typeface="Verdana" pitchFamily="34" charset="0"/>
              </a:rPr>
              <a:t>The </a:t>
            </a:r>
            <a:r>
              <a:rPr lang="en-US" b="1" dirty="0">
                <a:latin typeface="Franklin Gothic Book" panose="020B0503020102020204" pitchFamily="34" charset="0"/>
                <a:ea typeface="Verdana" pitchFamily="34" charset="0"/>
                <a:cs typeface="Verdana" pitchFamily="34" charset="0"/>
              </a:rPr>
              <a:t>Masonic Lodges</a:t>
            </a:r>
            <a:r>
              <a:rPr lang="en-US" dirty="0">
                <a:latin typeface="Franklin Gothic Book" panose="020B0503020102020204" pitchFamily="34" charset="0"/>
                <a:ea typeface="Verdana" pitchFamily="34" charset="0"/>
                <a:cs typeface="Verdana" pitchFamily="34" charset="0"/>
              </a:rPr>
              <a:t> Insurance Program is automatic for all lodges and is paid for by the Grand Lodge through the annual per capita fees.</a:t>
            </a:r>
            <a:endParaRPr lang="en-US" dirty="0">
              <a:latin typeface="Franklin Gothic Book" panose="020B0503020102020204" pitchFamily="34" charset="0"/>
            </a:endParaRPr>
          </a:p>
          <a:p>
            <a:endParaRPr lang="en-US" dirty="0"/>
          </a:p>
        </p:txBody>
      </p:sp>
    </p:spTree>
    <p:extLst>
      <p:ext uri="{BB962C8B-B14F-4D97-AF65-F5344CB8AC3E}">
        <p14:creationId xmlns:p14="http://schemas.microsoft.com/office/powerpoint/2010/main" val="2890505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B1BF04-7A09-DD6D-5CCC-B76440CC75E1}"/>
            </a:ext>
          </a:extLst>
        </p:cNvPr>
        <p:cNvGrpSpPr/>
        <p:nvPr/>
      </p:nvGrpSpPr>
      <p:grpSpPr>
        <a:xfrm>
          <a:off x="0" y="0"/>
          <a:ext cx="0" cy="0"/>
          <a:chOff x="0" y="0"/>
          <a:chExt cx="0" cy="0"/>
        </a:xfrm>
      </p:grpSpPr>
      <p:sp>
        <p:nvSpPr>
          <p:cNvPr id="17410" name="Title 1">
            <a:extLst>
              <a:ext uri="{FF2B5EF4-FFF2-40B4-BE49-F238E27FC236}">
                <a16:creationId xmlns:a16="http://schemas.microsoft.com/office/drawing/2014/main" id="{DF71DB3E-0DB4-5253-F7B0-BA98E3B0AA60}"/>
              </a:ext>
            </a:extLst>
          </p:cNvPr>
          <p:cNvSpPr>
            <a:spLocks noGrp="1"/>
          </p:cNvSpPr>
          <p:nvPr>
            <p:ph type="title"/>
          </p:nvPr>
        </p:nvSpPr>
        <p:spPr>
          <a:xfrm>
            <a:off x="6749736" y="639097"/>
            <a:ext cx="4813072" cy="3686015"/>
          </a:xfrm>
        </p:spPr>
        <p:txBody>
          <a:bodyPr vert="horz" lIns="91440" tIns="45720" rIns="91440" bIns="45720" rtlCol="0" anchor="b">
            <a:normAutofit/>
          </a:bodyPr>
          <a:lstStyle/>
          <a:p>
            <a:r>
              <a:rPr lang="en-US" sz="7400" b="1" dirty="0">
                <a:solidFill>
                  <a:schemeClr val="accent2"/>
                </a:solidFill>
              </a:rPr>
              <a:t>Property Insurance </a:t>
            </a:r>
          </a:p>
        </p:txBody>
      </p:sp>
      <p:sp>
        <p:nvSpPr>
          <p:cNvPr id="17448" name="Text Box 7">
            <a:extLst>
              <a:ext uri="{FF2B5EF4-FFF2-40B4-BE49-F238E27FC236}">
                <a16:creationId xmlns:a16="http://schemas.microsoft.com/office/drawing/2014/main" id="{2C75018C-B535-1442-10B8-1977E02C360A}"/>
              </a:ext>
            </a:extLst>
          </p:cNvPr>
          <p:cNvSpPr txBox="1">
            <a:spLocks noChangeArrowheads="1"/>
          </p:cNvSpPr>
          <p:nvPr/>
        </p:nvSpPr>
        <p:spPr bwMode="auto">
          <a:xfrm>
            <a:off x="3810000" y="6705601"/>
            <a:ext cx="617293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endParaRPr lang="en-US" sz="1400">
              <a:solidFill>
                <a:schemeClr val="tx2"/>
              </a:solidFill>
              <a:latin typeface="CG Omega" pitchFamily="34" charset="0"/>
            </a:endParaRPr>
          </a:p>
        </p:txBody>
      </p:sp>
      <p:sp>
        <p:nvSpPr>
          <p:cNvPr id="5" name="Rectangle 6">
            <a:extLst>
              <a:ext uri="{FF2B5EF4-FFF2-40B4-BE49-F238E27FC236}">
                <a16:creationId xmlns:a16="http://schemas.microsoft.com/office/drawing/2014/main" id="{21D04F3F-FA91-76E1-AFA7-4B26BFF6D72C}"/>
              </a:ext>
            </a:extLst>
          </p:cNvPr>
          <p:cNvSpPr txBox="1">
            <a:spLocks noChangeArrowheads="1"/>
          </p:cNvSpPr>
          <p:nvPr/>
        </p:nvSpPr>
        <p:spPr>
          <a:xfrm>
            <a:off x="1743075" y="6413500"/>
            <a:ext cx="1905000" cy="1651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pic>
        <p:nvPicPr>
          <p:cNvPr id="3" name="Picture 2" descr="A close-up of a document&#10;&#10;AI-generated content may be incorrect.">
            <a:extLst>
              <a:ext uri="{FF2B5EF4-FFF2-40B4-BE49-F238E27FC236}">
                <a16:creationId xmlns:a16="http://schemas.microsoft.com/office/drawing/2014/main" id="{73D757E8-4933-3CA5-3E1A-B975FE4682F9}"/>
              </a:ext>
            </a:extLst>
          </p:cNvPr>
          <p:cNvPicPr>
            <a:picLocks noChangeAspect="1"/>
          </p:cNvPicPr>
          <p:nvPr/>
        </p:nvPicPr>
        <p:blipFill>
          <a:blip r:embed="rId2">
            <a:extLst>
              <a:ext uri="{28A0092B-C50C-407E-A947-70E740481C1C}">
                <a14:useLocalDpi xmlns:a14="http://schemas.microsoft.com/office/drawing/2010/main" val="0"/>
              </a:ext>
            </a:extLst>
          </a:blip>
          <a:srcRect l="3807" t="11773" r="49090" b="49771"/>
          <a:stretch/>
        </p:blipFill>
        <p:spPr>
          <a:xfrm>
            <a:off x="692819" y="279400"/>
            <a:ext cx="5604811" cy="5790218"/>
          </a:xfrm>
          <a:prstGeom prst="rect">
            <a:avLst/>
          </a:prstGeom>
        </p:spPr>
      </p:pic>
    </p:spTree>
    <p:extLst>
      <p:ext uri="{BB962C8B-B14F-4D97-AF65-F5344CB8AC3E}">
        <p14:creationId xmlns:p14="http://schemas.microsoft.com/office/powerpoint/2010/main" val="1017519360"/>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02BE84-EFC9-65F6-2FF0-81A4E787849E}"/>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98679BB8-EAF4-FB96-36BA-403AD1FBD557}"/>
              </a:ext>
            </a:extLst>
          </p:cNvPr>
          <p:cNvSpPr>
            <a:spLocks noGrp="1"/>
          </p:cNvSpPr>
          <p:nvPr>
            <p:ph type="title"/>
          </p:nvPr>
        </p:nvSpPr>
        <p:spPr>
          <a:xfrm>
            <a:off x="6831874" y="645628"/>
            <a:ext cx="4691603" cy="3686015"/>
          </a:xfrm>
        </p:spPr>
        <p:txBody>
          <a:bodyPr vert="horz" lIns="91440" tIns="45720" rIns="91440" bIns="45720" rtlCol="0" anchor="b">
            <a:normAutofit/>
          </a:bodyPr>
          <a:lstStyle/>
          <a:p>
            <a:r>
              <a:rPr lang="en-US" sz="6600" b="1" dirty="0">
                <a:solidFill>
                  <a:schemeClr val="accent2"/>
                </a:solidFill>
              </a:rPr>
              <a:t>Property Insurance</a:t>
            </a:r>
            <a:br>
              <a:rPr lang="en-US" sz="6600" b="1" dirty="0">
                <a:solidFill>
                  <a:schemeClr val="accent2"/>
                </a:solidFill>
              </a:rPr>
            </a:br>
            <a:r>
              <a:rPr lang="en-US" sz="6600" b="1" dirty="0">
                <a:solidFill>
                  <a:schemeClr val="accent2"/>
                </a:solidFill>
              </a:rPr>
              <a:t>(Continued)</a:t>
            </a:r>
          </a:p>
        </p:txBody>
      </p:sp>
      <p:sp>
        <p:nvSpPr>
          <p:cNvPr id="16424" name="Text Box 7">
            <a:extLst>
              <a:ext uri="{FF2B5EF4-FFF2-40B4-BE49-F238E27FC236}">
                <a16:creationId xmlns:a16="http://schemas.microsoft.com/office/drawing/2014/main" id="{6FED4525-294B-123E-68EA-0C881DC33C39}"/>
              </a:ext>
            </a:extLst>
          </p:cNvPr>
          <p:cNvSpPr txBox="1">
            <a:spLocks noChangeArrowheads="1"/>
          </p:cNvSpPr>
          <p:nvPr/>
        </p:nvSpPr>
        <p:spPr bwMode="auto">
          <a:xfrm>
            <a:off x="3810000" y="6705601"/>
            <a:ext cx="617293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endParaRPr lang="en-US" sz="1400">
              <a:solidFill>
                <a:schemeClr val="tx2"/>
              </a:solidFill>
              <a:latin typeface="CG Omega" pitchFamily="34" charset="0"/>
            </a:endParaRPr>
          </a:p>
        </p:txBody>
      </p:sp>
      <p:sp>
        <p:nvSpPr>
          <p:cNvPr id="5" name="Rectangle 6">
            <a:extLst>
              <a:ext uri="{FF2B5EF4-FFF2-40B4-BE49-F238E27FC236}">
                <a16:creationId xmlns:a16="http://schemas.microsoft.com/office/drawing/2014/main" id="{EE79263E-9363-0DD0-11C2-5F29F67661EF}"/>
              </a:ext>
            </a:extLst>
          </p:cNvPr>
          <p:cNvSpPr txBox="1">
            <a:spLocks noChangeArrowheads="1"/>
          </p:cNvSpPr>
          <p:nvPr/>
        </p:nvSpPr>
        <p:spPr>
          <a:xfrm>
            <a:off x="1743075" y="6413500"/>
            <a:ext cx="1905000" cy="1651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pic>
        <p:nvPicPr>
          <p:cNvPr id="4" name="Picture 3" descr="A close-up of a document&#10;&#10;AI-generated content may be incorrect.">
            <a:extLst>
              <a:ext uri="{FF2B5EF4-FFF2-40B4-BE49-F238E27FC236}">
                <a16:creationId xmlns:a16="http://schemas.microsoft.com/office/drawing/2014/main" id="{580AB2EC-EF1D-8092-609C-DAC5C70326BC}"/>
              </a:ext>
            </a:extLst>
          </p:cNvPr>
          <p:cNvPicPr>
            <a:picLocks noChangeAspect="1"/>
          </p:cNvPicPr>
          <p:nvPr/>
        </p:nvPicPr>
        <p:blipFill>
          <a:blip r:embed="rId2">
            <a:extLst>
              <a:ext uri="{28A0092B-C50C-407E-A947-70E740481C1C}">
                <a14:useLocalDpi xmlns:a14="http://schemas.microsoft.com/office/drawing/2010/main" val="0"/>
              </a:ext>
            </a:extLst>
          </a:blip>
          <a:srcRect l="3807" t="50225" r="48717" b="5324"/>
          <a:stretch/>
        </p:blipFill>
        <p:spPr>
          <a:xfrm>
            <a:off x="767481" y="217088"/>
            <a:ext cx="5099919" cy="6101652"/>
          </a:xfrm>
          <a:prstGeom prst="rect">
            <a:avLst/>
          </a:prstGeom>
        </p:spPr>
      </p:pic>
    </p:spTree>
    <p:extLst>
      <p:ext uri="{BB962C8B-B14F-4D97-AF65-F5344CB8AC3E}">
        <p14:creationId xmlns:p14="http://schemas.microsoft.com/office/powerpoint/2010/main" val="2349259402"/>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A4939-FD27-F790-0B91-435BE38D6317}"/>
              </a:ext>
            </a:extLst>
          </p:cNvPr>
          <p:cNvSpPr>
            <a:spLocks noGrp="1"/>
          </p:cNvSpPr>
          <p:nvPr>
            <p:ph type="title"/>
          </p:nvPr>
        </p:nvSpPr>
        <p:spPr/>
        <p:txBody>
          <a:bodyPr/>
          <a:lstStyle/>
          <a:p>
            <a:pPr marL="170260"/>
            <a:r>
              <a:rPr lang="en-US" sz="3200" dirty="0"/>
              <a:t>Insurance Contacts at Alliant Insurance and Grand Lodge</a:t>
            </a:r>
          </a:p>
        </p:txBody>
      </p:sp>
      <p:graphicFrame>
        <p:nvGraphicFramePr>
          <p:cNvPr id="7" name="Content Placeholder 6">
            <a:extLst>
              <a:ext uri="{FF2B5EF4-FFF2-40B4-BE49-F238E27FC236}">
                <a16:creationId xmlns:a16="http://schemas.microsoft.com/office/drawing/2014/main" id="{5058052F-F84E-DC49-50DD-F0DE9D3C7668}"/>
              </a:ext>
            </a:extLst>
          </p:cNvPr>
          <p:cNvGraphicFramePr>
            <a:graphicFrameLocks noGrp="1"/>
          </p:cNvGraphicFramePr>
          <p:nvPr>
            <p:ph idx="1"/>
          </p:nvPr>
        </p:nvGraphicFramePr>
        <p:xfrm>
          <a:off x="3918619" y="435007"/>
          <a:ext cx="6520785" cy="4732983"/>
        </p:xfrm>
        <a:graphic>
          <a:graphicData uri="http://schemas.openxmlformats.org/drawingml/2006/table">
            <a:tbl>
              <a:tblPr firstRow="1" bandRow="1">
                <a:tableStyleId>{5C22544A-7EE6-4342-B048-85BDC9FD1C3A}</a:tableStyleId>
              </a:tblPr>
              <a:tblGrid>
                <a:gridCol w="1156564">
                  <a:extLst>
                    <a:ext uri="{9D8B030D-6E8A-4147-A177-3AD203B41FA5}">
                      <a16:colId xmlns:a16="http://schemas.microsoft.com/office/drawing/2014/main" val="2728843501"/>
                    </a:ext>
                  </a:extLst>
                </a:gridCol>
                <a:gridCol w="1360453">
                  <a:extLst>
                    <a:ext uri="{9D8B030D-6E8A-4147-A177-3AD203B41FA5}">
                      <a16:colId xmlns:a16="http://schemas.microsoft.com/office/drawing/2014/main" val="754630659"/>
                    </a:ext>
                  </a:extLst>
                </a:gridCol>
                <a:gridCol w="254726">
                  <a:extLst>
                    <a:ext uri="{9D8B030D-6E8A-4147-A177-3AD203B41FA5}">
                      <a16:colId xmlns:a16="http://schemas.microsoft.com/office/drawing/2014/main" val="4184557883"/>
                    </a:ext>
                  </a:extLst>
                </a:gridCol>
                <a:gridCol w="254726">
                  <a:extLst>
                    <a:ext uri="{9D8B030D-6E8A-4147-A177-3AD203B41FA5}">
                      <a16:colId xmlns:a16="http://schemas.microsoft.com/office/drawing/2014/main" val="1626297553"/>
                    </a:ext>
                  </a:extLst>
                </a:gridCol>
                <a:gridCol w="254726">
                  <a:extLst>
                    <a:ext uri="{9D8B030D-6E8A-4147-A177-3AD203B41FA5}">
                      <a16:colId xmlns:a16="http://schemas.microsoft.com/office/drawing/2014/main" val="3680220495"/>
                    </a:ext>
                  </a:extLst>
                </a:gridCol>
                <a:gridCol w="254726">
                  <a:extLst>
                    <a:ext uri="{9D8B030D-6E8A-4147-A177-3AD203B41FA5}">
                      <a16:colId xmlns:a16="http://schemas.microsoft.com/office/drawing/2014/main" val="2519258151"/>
                    </a:ext>
                  </a:extLst>
                </a:gridCol>
                <a:gridCol w="1867990">
                  <a:extLst>
                    <a:ext uri="{9D8B030D-6E8A-4147-A177-3AD203B41FA5}">
                      <a16:colId xmlns:a16="http://schemas.microsoft.com/office/drawing/2014/main" val="3201308175"/>
                    </a:ext>
                  </a:extLst>
                </a:gridCol>
                <a:gridCol w="1116874">
                  <a:extLst>
                    <a:ext uri="{9D8B030D-6E8A-4147-A177-3AD203B41FA5}">
                      <a16:colId xmlns:a16="http://schemas.microsoft.com/office/drawing/2014/main" val="1677628176"/>
                    </a:ext>
                  </a:extLst>
                </a:gridCol>
              </a:tblGrid>
              <a:tr h="512922">
                <a:tc>
                  <a:txBody>
                    <a:bodyPr/>
                    <a:lstStyle/>
                    <a:p>
                      <a:r>
                        <a:rPr lang="en-US" sz="800" dirty="0"/>
                        <a:t>Name</a:t>
                      </a:r>
                    </a:p>
                  </a:txBody>
                  <a:tcPr marL="68580" marR="68580" marT="34290" marB="34290"/>
                </a:tc>
                <a:tc>
                  <a:txBody>
                    <a:bodyPr/>
                    <a:lstStyle/>
                    <a:p>
                      <a:r>
                        <a:rPr lang="en-US" sz="800" dirty="0"/>
                        <a:t>Company / Role</a:t>
                      </a:r>
                    </a:p>
                  </a:txBody>
                  <a:tcPr marL="68580" marR="68580" marT="34290" marB="34290"/>
                </a:tc>
                <a:tc gridSpan="4">
                  <a:txBody>
                    <a:bodyPr/>
                    <a:lstStyle/>
                    <a:p>
                      <a:r>
                        <a:rPr lang="en-US" sz="800" dirty="0"/>
                        <a:t>Who To Reach Out To For Insurance Needs:</a:t>
                      </a:r>
                    </a:p>
                  </a:txBody>
                  <a:tcPr marL="68580" marR="68580" marT="34290" marB="34290"/>
                </a:tc>
                <a:tc hMerge="1">
                  <a:txBody>
                    <a:bodyPr/>
                    <a:lstStyle/>
                    <a:p>
                      <a:endParaRPr lang="en-US" sz="1200" dirty="0"/>
                    </a:p>
                  </a:txBody>
                  <a:tcPr/>
                </a:tc>
                <a:tc hMerge="1">
                  <a:txBody>
                    <a:bodyPr/>
                    <a:lstStyle/>
                    <a:p>
                      <a:endParaRPr lang="en-US" sz="1200" dirty="0"/>
                    </a:p>
                  </a:txBody>
                  <a:tcPr/>
                </a:tc>
                <a:tc hMerge="1">
                  <a:txBody>
                    <a:bodyPr/>
                    <a:lstStyle/>
                    <a:p>
                      <a:r>
                        <a:rPr lang="en-US" sz="1200" dirty="0"/>
                        <a:t>Who To Reach Out To For Insurance Needs:</a:t>
                      </a:r>
                    </a:p>
                  </a:txBody>
                  <a:tcPr/>
                </a:tc>
                <a:tc>
                  <a:txBody>
                    <a:bodyPr/>
                    <a:lstStyle/>
                    <a:p>
                      <a:r>
                        <a:rPr lang="en-US" sz="800" dirty="0"/>
                        <a:t>Email</a:t>
                      </a:r>
                    </a:p>
                  </a:txBody>
                  <a:tcPr marL="68580" marR="68580" marT="34290" marB="34290"/>
                </a:tc>
                <a:tc>
                  <a:txBody>
                    <a:bodyPr/>
                    <a:lstStyle/>
                    <a:p>
                      <a:r>
                        <a:rPr lang="en-US" sz="800" dirty="0"/>
                        <a:t>Phone</a:t>
                      </a:r>
                    </a:p>
                  </a:txBody>
                  <a:tcPr marL="68580" marR="68580" marT="34290" marB="34290"/>
                </a:tc>
                <a:extLst>
                  <a:ext uri="{0D108BD9-81ED-4DB2-BD59-A6C34878D82A}">
                    <a16:rowId xmlns:a16="http://schemas.microsoft.com/office/drawing/2014/main" val="3224282996"/>
                  </a:ext>
                </a:extLst>
              </a:tr>
              <a:tr h="550699">
                <a:tc>
                  <a:txBody>
                    <a:bodyPr/>
                    <a:lstStyle/>
                    <a:p>
                      <a:endParaRPr lang="en-US" sz="800" dirty="0"/>
                    </a:p>
                  </a:txBody>
                  <a:tcPr marL="68580" marR="68580" marT="34290" marB="34290"/>
                </a:tc>
                <a:tc>
                  <a:txBody>
                    <a:bodyPr/>
                    <a:lstStyle/>
                    <a:p>
                      <a:endParaRPr lang="en-US" sz="800" dirty="0"/>
                    </a:p>
                  </a:txBody>
                  <a:tcPr marL="68580" marR="68580" marT="34290" marB="34290" vert="vert270"/>
                </a:tc>
                <a:tc>
                  <a:txBody>
                    <a:bodyPr/>
                    <a:lstStyle/>
                    <a:p>
                      <a:pPr algn="ctr"/>
                      <a:r>
                        <a:rPr lang="en-US" sz="600" dirty="0"/>
                        <a:t>Liability Claim</a:t>
                      </a:r>
                    </a:p>
                  </a:txBody>
                  <a:tcPr marL="68580" marR="68580" marT="34290" marB="34290" vert="vert270" anchor="ctr"/>
                </a:tc>
                <a:tc>
                  <a:txBody>
                    <a:bodyPr/>
                    <a:lstStyle/>
                    <a:p>
                      <a:pPr algn="ctr"/>
                      <a:r>
                        <a:rPr lang="en-US" sz="600" dirty="0"/>
                        <a:t>Property Claim</a:t>
                      </a:r>
                    </a:p>
                  </a:txBody>
                  <a:tcPr marL="68580" marR="68580" marT="34290" marB="34290" vert="vert270" anchor="ctr"/>
                </a:tc>
                <a:tc>
                  <a:txBody>
                    <a:bodyPr/>
                    <a:lstStyle/>
                    <a:p>
                      <a:pPr algn="ctr"/>
                      <a:r>
                        <a:rPr lang="en-US" sz="600" dirty="0"/>
                        <a:t>Certificate Request</a:t>
                      </a:r>
                    </a:p>
                  </a:txBody>
                  <a:tcPr marL="68580" marR="68580" marT="34290" marB="34290" vert="vert270" anchor="ctr"/>
                </a:tc>
                <a:tc>
                  <a:txBody>
                    <a:bodyPr/>
                    <a:lstStyle/>
                    <a:p>
                      <a:pPr algn="ctr"/>
                      <a:r>
                        <a:rPr lang="en-US" sz="600" dirty="0"/>
                        <a:t>General Inquiry</a:t>
                      </a:r>
                    </a:p>
                    <a:p>
                      <a:pPr algn="ctr"/>
                      <a:endParaRPr lang="en-US" sz="600" dirty="0"/>
                    </a:p>
                  </a:txBody>
                  <a:tcPr marL="68580" marR="68580" marT="34290" marB="34290" vert="vert270" anchor="ctr"/>
                </a:tc>
                <a:tc>
                  <a:txBody>
                    <a:bodyPr/>
                    <a:lstStyle/>
                    <a:p>
                      <a:endParaRPr lang="en-US" sz="800" dirty="0"/>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799584624"/>
                  </a:ext>
                </a:extLst>
              </a:tr>
              <a:tr h="394555">
                <a:tc>
                  <a:txBody>
                    <a:bodyPr/>
                    <a:lstStyle/>
                    <a:p>
                      <a:r>
                        <a:rPr lang="en-US" sz="800" dirty="0"/>
                        <a:t>Grand Lodge</a:t>
                      </a:r>
                    </a:p>
                  </a:txBody>
                  <a:tcPr marL="68580" marR="68580" marT="34290" marB="34290"/>
                </a:tc>
                <a:tc>
                  <a:txBody>
                    <a:bodyPr/>
                    <a:lstStyle/>
                    <a:p>
                      <a:r>
                        <a:rPr lang="en-US" sz="800" dirty="0">
                          <a:solidFill>
                            <a:schemeClr val="tx1"/>
                          </a:solidFill>
                        </a:rPr>
                        <a:t>Alliant; Team Email Address</a:t>
                      </a:r>
                    </a:p>
                  </a:txBody>
                  <a:tcPr marL="68580" marR="68580" marT="34290" marB="34290"/>
                </a:tc>
                <a:tc>
                  <a:txBody>
                    <a:bodyPr/>
                    <a:lstStyle/>
                    <a:p>
                      <a:pPr algn="ctr"/>
                      <a:r>
                        <a:rPr lang="en-US" sz="800" dirty="0">
                          <a:solidFill>
                            <a:schemeClr val="tx1"/>
                          </a:solidFill>
                        </a:rPr>
                        <a:t>X</a:t>
                      </a:r>
                    </a:p>
                  </a:txBody>
                  <a:tcPr marL="68580" marR="68580" marT="34290" marB="34290" anchor="ctr"/>
                </a:tc>
                <a:tc>
                  <a:txBody>
                    <a:bodyPr/>
                    <a:lstStyle/>
                    <a:p>
                      <a:pPr algn="ctr"/>
                      <a:r>
                        <a:rPr lang="en-US" sz="800" dirty="0">
                          <a:solidFill>
                            <a:schemeClr val="tx1"/>
                          </a:solidFill>
                        </a:rPr>
                        <a:t>X</a:t>
                      </a:r>
                    </a:p>
                  </a:txBody>
                  <a:tcPr marL="68580" marR="68580" marT="34290" marB="34290" anchor="ctr"/>
                </a:tc>
                <a:tc>
                  <a:txBody>
                    <a:bodyPr/>
                    <a:lstStyle/>
                    <a:p>
                      <a:pPr algn="ctr"/>
                      <a:r>
                        <a:rPr lang="en-US" sz="800" dirty="0">
                          <a:solidFill>
                            <a:schemeClr val="tx1"/>
                          </a:solidFill>
                        </a:rPr>
                        <a:t>X</a:t>
                      </a:r>
                    </a:p>
                  </a:txBody>
                  <a:tcPr marL="68580" marR="68580" marT="34290" marB="34290" anchor="ctr"/>
                </a:tc>
                <a:tc>
                  <a:txBody>
                    <a:bodyPr/>
                    <a:lstStyle/>
                    <a:p>
                      <a:pPr algn="ctr"/>
                      <a:r>
                        <a:rPr lang="en-US" sz="800" dirty="0">
                          <a:solidFill>
                            <a:schemeClr val="tx1"/>
                          </a:solidFill>
                        </a:rPr>
                        <a:t>X</a:t>
                      </a:r>
                    </a:p>
                  </a:txBody>
                  <a:tcPr marL="68580" marR="68580" marT="34290" marB="34290" anchor="ctr"/>
                </a:tc>
                <a:tc>
                  <a:txBody>
                    <a:bodyPr/>
                    <a:lstStyle/>
                    <a:p>
                      <a:r>
                        <a:rPr lang="en-US" sz="800" dirty="0">
                          <a:solidFill>
                            <a:schemeClr val="tx1"/>
                          </a:solidFill>
                          <a:hlinkClick r:id="rId2">
                            <a:extLst>
                              <a:ext uri="{A12FA001-AC4F-418D-AE19-62706E023703}">
                                <ahyp:hlinkClr xmlns:ahyp="http://schemas.microsoft.com/office/drawing/2018/hyperlinkcolor" val="tx"/>
                              </a:ext>
                            </a:extLst>
                          </a:hlinkClick>
                        </a:rPr>
                        <a:t>GrandLodge@alliant.com</a:t>
                      </a:r>
                      <a:endParaRPr lang="en-US" sz="800" dirty="0">
                        <a:solidFill>
                          <a:schemeClr val="tx1"/>
                        </a:solidFill>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221013867"/>
                  </a:ext>
                </a:extLst>
              </a:tr>
              <a:tr h="394555">
                <a:tc>
                  <a:txBody>
                    <a:bodyPr/>
                    <a:lstStyle/>
                    <a:p>
                      <a:r>
                        <a:rPr lang="en-US" sz="800" dirty="0"/>
                        <a:t>Marilyn Quinlan</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Alliant; Co-Team Lead</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r>
                        <a:rPr lang="en-US" sz="800" dirty="0">
                          <a:solidFill>
                            <a:schemeClr val="tx1"/>
                          </a:solidFill>
                          <a:hlinkClick r:id="rId3">
                            <a:extLst>
                              <a:ext uri="{A12FA001-AC4F-418D-AE19-62706E023703}">
                                <ahyp:hlinkClr xmlns:ahyp="http://schemas.microsoft.com/office/drawing/2018/hyperlinkcolor" val="tx"/>
                              </a:ext>
                            </a:extLst>
                          </a:hlinkClick>
                        </a:rPr>
                        <a:t>Marilyn.Quinlan@alliant.com</a:t>
                      </a:r>
                      <a:endParaRPr lang="en-US" sz="800" dirty="0">
                        <a:solidFill>
                          <a:schemeClr val="tx1"/>
                        </a:solidFill>
                      </a:endParaRPr>
                    </a:p>
                  </a:txBody>
                  <a:tcPr marL="68580" marR="68580" marT="34290" marB="34290"/>
                </a:tc>
                <a:tc>
                  <a:txBody>
                    <a:bodyPr/>
                    <a:lstStyle/>
                    <a:p>
                      <a:r>
                        <a:rPr lang="en-US" sz="800" dirty="0"/>
                        <a:t>C: 415.518.9692</a:t>
                      </a:r>
                    </a:p>
                  </a:txBody>
                  <a:tcPr marL="68580" marR="68580" marT="34290" marB="34290"/>
                </a:tc>
                <a:extLst>
                  <a:ext uri="{0D108BD9-81ED-4DB2-BD59-A6C34878D82A}">
                    <a16:rowId xmlns:a16="http://schemas.microsoft.com/office/drawing/2014/main" val="1864988940"/>
                  </a:ext>
                </a:extLst>
              </a:tr>
              <a:tr h="394555">
                <a:tc>
                  <a:txBody>
                    <a:bodyPr/>
                    <a:lstStyle/>
                    <a:p>
                      <a:r>
                        <a:rPr lang="en-US" sz="800" dirty="0"/>
                        <a:t>Emily Eseltine</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Alliant; Co-Team Lead</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r>
                        <a:rPr lang="en-US" sz="800" dirty="0">
                          <a:solidFill>
                            <a:schemeClr val="tx1"/>
                          </a:solidFill>
                          <a:hlinkClick r:id="rId4">
                            <a:extLst>
                              <a:ext uri="{A12FA001-AC4F-418D-AE19-62706E023703}">
                                <ahyp:hlinkClr xmlns:ahyp="http://schemas.microsoft.com/office/drawing/2018/hyperlinkcolor" val="tx"/>
                              </a:ext>
                            </a:extLst>
                          </a:hlinkClick>
                        </a:rPr>
                        <a:t>Emily.Eseltine@alliant.com</a:t>
                      </a:r>
                      <a:r>
                        <a:rPr lang="en-US" sz="800" dirty="0">
                          <a:solidFill>
                            <a:schemeClr val="tx1"/>
                          </a:solidFill>
                        </a:rPr>
                        <a:t> </a:t>
                      </a:r>
                    </a:p>
                  </a:txBody>
                  <a:tcPr marL="68580" marR="68580" marT="34290" marB="34290"/>
                </a:tc>
                <a:tc>
                  <a:txBody>
                    <a:bodyPr/>
                    <a:lstStyle/>
                    <a:p>
                      <a:r>
                        <a:rPr lang="en-US" sz="800" dirty="0"/>
                        <a:t>C: 415.515.5768</a:t>
                      </a:r>
                    </a:p>
                  </a:txBody>
                  <a:tcPr marL="68580" marR="68580" marT="34290" marB="34290"/>
                </a:tc>
                <a:extLst>
                  <a:ext uri="{0D108BD9-81ED-4DB2-BD59-A6C34878D82A}">
                    <a16:rowId xmlns:a16="http://schemas.microsoft.com/office/drawing/2014/main" val="3635433183"/>
                  </a:ext>
                </a:extLst>
              </a:tr>
              <a:tr h="394555">
                <a:tc>
                  <a:txBody>
                    <a:bodyPr/>
                    <a:lstStyle/>
                    <a:p>
                      <a:r>
                        <a:rPr lang="en-US" sz="800" dirty="0"/>
                        <a:t>Tina Kong</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Alliant; Account Executive</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r>
                        <a:rPr lang="en-US" sz="800" dirty="0">
                          <a:solidFill>
                            <a:schemeClr val="tx1"/>
                          </a:solidFill>
                          <a:hlinkClick r:id="rId5">
                            <a:extLst>
                              <a:ext uri="{A12FA001-AC4F-418D-AE19-62706E023703}">
                                <ahyp:hlinkClr xmlns:ahyp="http://schemas.microsoft.com/office/drawing/2018/hyperlinkcolor" val="tx"/>
                              </a:ext>
                            </a:extLst>
                          </a:hlinkClick>
                        </a:rPr>
                        <a:t>Tina.Kong@alliant.com</a:t>
                      </a:r>
                      <a:r>
                        <a:rPr lang="en-US" sz="800" dirty="0">
                          <a:solidFill>
                            <a:schemeClr val="tx1"/>
                          </a:solidFill>
                        </a:rPr>
                        <a:t> </a:t>
                      </a:r>
                    </a:p>
                  </a:txBody>
                  <a:tcPr marL="68580" marR="68580" marT="34290" marB="34290"/>
                </a:tc>
                <a:tc>
                  <a:txBody>
                    <a:bodyPr/>
                    <a:lstStyle/>
                    <a:p>
                      <a:r>
                        <a:rPr lang="en-US" sz="800" dirty="0"/>
                        <a:t>C: 510.301.3619</a:t>
                      </a:r>
                    </a:p>
                  </a:txBody>
                  <a:tcPr marL="68580" marR="68580" marT="34290" marB="34290"/>
                </a:tc>
                <a:extLst>
                  <a:ext uri="{0D108BD9-81ED-4DB2-BD59-A6C34878D82A}">
                    <a16:rowId xmlns:a16="http://schemas.microsoft.com/office/drawing/2014/main" val="623513260"/>
                  </a:ext>
                </a:extLst>
              </a:tr>
              <a:tr h="394555">
                <a:tc>
                  <a:txBody>
                    <a:bodyPr/>
                    <a:lstStyle/>
                    <a:p>
                      <a:r>
                        <a:rPr lang="en-US" sz="800" dirty="0"/>
                        <a:t>John Shaver</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Alliant; Account Manager</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r>
                        <a:rPr lang="en-US" sz="800" dirty="0">
                          <a:solidFill>
                            <a:schemeClr val="tx1"/>
                          </a:solidFill>
                          <a:latin typeface="+mn-lt"/>
                          <a:hlinkClick r:id="rId6">
                            <a:extLst>
                              <a:ext uri="{A12FA001-AC4F-418D-AE19-62706E023703}">
                                <ahyp:hlinkClr xmlns:ahyp="http://schemas.microsoft.com/office/drawing/2018/hyperlinkcolor" val="tx"/>
                              </a:ext>
                            </a:extLst>
                          </a:hlinkClick>
                        </a:rPr>
                        <a:t>John.Shaver@alliant.com</a:t>
                      </a:r>
                      <a:r>
                        <a:rPr lang="en-US" sz="800" dirty="0">
                          <a:solidFill>
                            <a:schemeClr val="tx1"/>
                          </a:solidFill>
                          <a:latin typeface="+mn-lt"/>
                        </a:rPr>
                        <a:t> </a:t>
                      </a:r>
                    </a:p>
                  </a:txBody>
                  <a:tcPr marL="68580" marR="68580" marT="34290" marB="34290"/>
                </a:tc>
                <a:tc>
                  <a:txBody>
                    <a:bodyPr/>
                    <a:lstStyle/>
                    <a:p>
                      <a:r>
                        <a:rPr lang="en-US" sz="800" dirty="0"/>
                        <a:t>O: 925.378.6492</a:t>
                      </a:r>
                    </a:p>
                    <a:p>
                      <a:r>
                        <a:rPr lang="en-US" sz="800" dirty="0"/>
                        <a:t>C: 925.270.7511</a:t>
                      </a:r>
                    </a:p>
                  </a:txBody>
                  <a:tcPr marL="68580" marR="68580" marT="34290" marB="34290"/>
                </a:tc>
                <a:extLst>
                  <a:ext uri="{0D108BD9-81ED-4DB2-BD59-A6C34878D82A}">
                    <a16:rowId xmlns:a16="http://schemas.microsoft.com/office/drawing/2014/main" val="2124422932"/>
                  </a:ext>
                </a:extLst>
              </a:tr>
              <a:tr h="394555">
                <a:tc>
                  <a:txBody>
                    <a:bodyPr/>
                    <a:lstStyle/>
                    <a:p>
                      <a:r>
                        <a:rPr lang="en-US" sz="800" dirty="0"/>
                        <a:t>Andy Cameron</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Grand Lodge; General Counsel</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marL="68580" marR="68580" marT="34290" marB="34290" anchor="ctr"/>
                </a:tc>
                <a:tc>
                  <a:txBody>
                    <a:bodyPr/>
                    <a:lstStyle/>
                    <a:p>
                      <a:r>
                        <a:rPr lang="en-US" sz="800" dirty="0">
                          <a:solidFill>
                            <a:schemeClr val="tx1"/>
                          </a:solidFill>
                          <a:latin typeface="+mn-lt"/>
                          <a:hlinkClick r:id="rId7">
                            <a:extLst>
                              <a:ext uri="{A12FA001-AC4F-418D-AE19-62706E023703}">
                                <ahyp:hlinkClr xmlns:ahyp="http://schemas.microsoft.com/office/drawing/2018/hyperlinkcolor" val="tx"/>
                              </a:ext>
                            </a:extLst>
                          </a:hlinkClick>
                        </a:rPr>
                        <a:t>acameron@freemason.org</a:t>
                      </a:r>
                      <a:r>
                        <a:rPr lang="en-US" sz="800" dirty="0">
                          <a:solidFill>
                            <a:schemeClr val="tx1"/>
                          </a:solidFill>
                          <a:latin typeface="+mn-lt"/>
                        </a:rPr>
                        <a:t> </a:t>
                      </a: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1171546"/>
                  </a:ext>
                </a:extLst>
              </a:tr>
              <a:tr h="394555">
                <a:tc>
                  <a:txBody>
                    <a:bodyPr/>
                    <a:lstStyle/>
                    <a:p>
                      <a:r>
                        <a:rPr lang="en-US" sz="800" dirty="0"/>
                        <a:t>Carol Hunter</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Grand Lodge; CFO</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marL="68580" marR="68580" marT="34290" marB="34290" anchor="ctr"/>
                </a:tc>
                <a:tc>
                  <a:txBody>
                    <a:bodyPr/>
                    <a:lstStyle/>
                    <a:p>
                      <a:r>
                        <a:rPr lang="en-US" sz="800" dirty="0">
                          <a:solidFill>
                            <a:schemeClr val="tx1"/>
                          </a:solidFill>
                          <a:latin typeface="+mn-lt"/>
                          <a:hlinkClick r:id="rId8">
                            <a:extLst>
                              <a:ext uri="{A12FA001-AC4F-418D-AE19-62706E023703}">
                                <ahyp:hlinkClr xmlns:ahyp="http://schemas.microsoft.com/office/drawing/2018/hyperlinkcolor" val="tx"/>
                              </a:ext>
                            </a:extLst>
                          </a:hlinkClick>
                        </a:rPr>
                        <a:t>carolhunter@freemason.org</a:t>
                      </a:r>
                      <a:r>
                        <a:rPr lang="en-US" sz="800" dirty="0">
                          <a:solidFill>
                            <a:schemeClr val="tx1"/>
                          </a:solidFill>
                          <a:latin typeface="+mn-lt"/>
                        </a:rPr>
                        <a:t> </a:t>
                      </a:r>
                    </a:p>
                  </a:txBody>
                  <a:tcPr marL="68580" marR="68580" marT="34290" marB="34290"/>
                </a:tc>
                <a:tc>
                  <a:txBody>
                    <a:bodyPr/>
                    <a:lstStyle/>
                    <a:p>
                      <a:r>
                        <a:rPr lang="en-US" sz="800" dirty="0"/>
                        <a:t>C: 415.292.9109</a:t>
                      </a:r>
                    </a:p>
                  </a:txBody>
                  <a:tcPr marL="68580" marR="68580" marT="34290" marB="34290"/>
                </a:tc>
                <a:extLst>
                  <a:ext uri="{0D108BD9-81ED-4DB2-BD59-A6C34878D82A}">
                    <a16:rowId xmlns:a16="http://schemas.microsoft.com/office/drawing/2014/main" val="3993826842"/>
                  </a:ext>
                </a:extLst>
              </a:tr>
              <a:tr h="512922">
                <a:tc>
                  <a:txBody>
                    <a:bodyPr/>
                    <a:lstStyle/>
                    <a:p>
                      <a:r>
                        <a:rPr lang="en-US" sz="800" dirty="0"/>
                        <a:t>Khalil Sweidy</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latin typeface="+mn-lt"/>
                        </a:rPr>
                        <a:t>Grand Lodge; </a:t>
                      </a:r>
                      <a:r>
                        <a:rPr lang="en-US" sz="800" kern="1200" dirty="0">
                          <a:solidFill>
                            <a:schemeClr val="dk1"/>
                          </a:solidFill>
                          <a:effectLst/>
                          <a:latin typeface="+mn-lt"/>
                          <a:ea typeface="+mn-ea"/>
                          <a:cs typeface="+mn-cs"/>
                        </a:rPr>
                        <a:t>Director of Financial Planning &amp; Real Estate</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effectLst/>
                          <a:latin typeface="+mn-lt"/>
                          <a:ea typeface="+mn-ea"/>
                          <a:cs typeface="+mn-cs"/>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kern="1200" dirty="0">
                          <a:solidFill>
                            <a:schemeClr val="dk1"/>
                          </a:solidFill>
                          <a:effectLst/>
                          <a:latin typeface="+mn-lt"/>
                          <a:ea typeface="+mn-ea"/>
                          <a:cs typeface="+mn-cs"/>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kern="1200" dirty="0">
                        <a:solidFill>
                          <a:schemeClr val="dk1"/>
                        </a:solidFill>
                        <a:effectLst/>
                        <a:latin typeface="+mn-lt"/>
                        <a:ea typeface="+mn-ea"/>
                        <a:cs typeface="+mn-cs"/>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kern="1200" dirty="0">
                        <a:solidFill>
                          <a:schemeClr val="dk1"/>
                        </a:solidFill>
                        <a:effectLst/>
                        <a:latin typeface="+mn-lt"/>
                        <a:ea typeface="+mn-ea"/>
                        <a:cs typeface="+mn-cs"/>
                      </a:endParaRPr>
                    </a:p>
                  </a:txBody>
                  <a:tcPr marL="68580" marR="68580" marT="34290" marB="34290" anchor="ctr"/>
                </a:tc>
                <a:tc>
                  <a:txBody>
                    <a:bodyPr/>
                    <a:lstStyle/>
                    <a:p>
                      <a:r>
                        <a:rPr lang="en-US" sz="80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ksweidy@freemason.org</a:t>
                      </a:r>
                      <a:endParaRPr lang="en-US" sz="800" dirty="0">
                        <a:solidFill>
                          <a:schemeClr val="tx1"/>
                        </a:solidFill>
                        <a:latin typeface="+mn-lt"/>
                      </a:endParaRPr>
                    </a:p>
                  </a:txBody>
                  <a:tcPr marL="68580" marR="68580" marT="34290" marB="34290"/>
                </a:tc>
                <a:tc>
                  <a:txBody>
                    <a:bodyPr/>
                    <a:lstStyle/>
                    <a:p>
                      <a:r>
                        <a:rPr lang="en-US" sz="800" dirty="0"/>
                        <a:t>C: 925-998-4362</a:t>
                      </a:r>
                    </a:p>
                  </a:txBody>
                  <a:tcPr marL="68580" marR="68580" marT="34290" marB="34290"/>
                </a:tc>
                <a:extLst>
                  <a:ext uri="{0D108BD9-81ED-4DB2-BD59-A6C34878D82A}">
                    <a16:rowId xmlns:a16="http://schemas.microsoft.com/office/drawing/2014/main" val="1463541782"/>
                  </a:ext>
                </a:extLst>
              </a:tr>
              <a:tr h="394555">
                <a:tc>
                  <a:txBody>
                    <a:bodyPr/>
                    <a:lstStyle/>
                    <a:p>
                      <a:r>
                        <a:rPr lang="en-US" sz="800" dirty="0"/>
                        <a:t>Ruby Gill</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Grand Lodge; Real Estate Specialist</a:t>
                      </a:r>
                    </a:p>
                  </a:txBody>
                  <a:tcPr marL="68580" marR="68580" marT="34290" marB="3429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800" dirty="0">
                          <a:solidFill>
                            <a:schemeClr val="tx1"/>
                          </a:solidFill>
                        </a:rPr>
                        <a:t>X</a:t>
                      </a: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marL="68580" marR="68580" marT="34290" marB="3429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800" dirty="0">
                        <a:solidFill>
                          <a:schemeClr val="tx1"/>
                        </a:solidFill>
                      </a:endParaRPr>
                    </a:p>
                  </a:txBody>
                  <a:tcPr marL="68580" marR="68580" marT="34290" marB="34290" anchor="ctr"/>
                </a:tc>
                <a:tc>
                  <a:txBody>
                    <a:bodyPr/>
                    <a:lstStyle/>
                    <a:p>
                      <a:r>
                        <a:rPr lang="en-US" sz="80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rgill@freemason.org</a:t>
                      </a:r>
                      <a:endParaRPr lang="en-US" sz="800" dirty="0">
                        <a:solidFill>
                          <a:schemeClr val="tx1"/>
                        </a:solidFill>
                        <a:latin typeface="+mn-lt"/>
                      </a:endParaRPr>
                    </a:p>
                  </a:txBody>
                  <a:tcPr marL="68580" marR="68580" marT="34290" marB="34290"/>
                </a:tc>
                <a:tc>
                  <a:txBody>
                    <a:bodyPr/>
                    <a:lstStyle/>
                    <a:p>
                      <a:r>
                        <a:rPr lang="en-US" sz="800" dirty="0"/>
                        <a:t>O: 415.292.9186</a:t>
                      </a:r>
                    </a:p>
                  </a:txBody>
                  <a:tcPr marL="68580" marR="68580" marT="34290" marB="34290"/>
                </a:tc>
                <a:extLst>
                  <a:ext uri="{0D108BD9-81ED-4DB2-BD59-A6C34878D82A}">
                    <a16:rowId xmlns:a16="http://schemas.microsoft.com/office/drawing/2014/main" val="1656064425"/>
                  </a:ext>
                </a:extLst>
              </a:tr>
            </a:tbl>
          </a:graphicData>
        </a:graphic>
      </p:graphicFrame>
      <p:sp>
        <p:nvSpPr>
          <p:cNvPr id="5" name="Slide Number Placeholder 4">
            <a:extLst>
              <a:ext uri="{FF2B5EF4-FFF2-40B4-BE49-F238E27FC236}">
                <a16:creationId xmlns:a16="http://schemas.microsoft.com/office/drawing/2014/main" id="{C05F68B8-5D65-7484-E029-45CE9DDE6B35}"/>
              </a:ext>
            </a:extLst>
          </p:cNvPr>
          <p:cNvSpPr>
            <a:spLocks noGrp="1"/>
          </p:cNvSpPr>
          <p:nvPr>
            <p:ph type="sldNum" sz="quarter" idx="12"/>
          </p:nvPr>
        </p:nvSpPr>
        <p:spPr/>
        <p:txBody>
          <a:bodyPr/>
          <a:lstStyle/>
          <a:p>
            <a:endParaRPr lang="en-US" dirty="0"/>
          </a:p>
        </p:txBody>
      </p:sp>
      <p:sp>
        <p:nvSpPr>
          <p:cNvPr id="8" name="Text Placeholder 2">
            <a:extLst>
              <a:ext uri="{FF2B5EF4-FFF2-40B4-BE49-F238E27FC236}">
                <a16:creationId xmlns:a16="http://schemas.microsoft.com/office/drawing/2014/main" id="{813A7EF3-DCEA-09A9-BC25-1390C8E3DA9E}"/>
              </a:ext>
            </a:extLst>
          </p:cNvPr>
          <p:cNvSpPr txBox="1">
            <a:spLocks/>
          </p:cNvSpPr>
          <p:nvPr/>
        </p:nvSpPr>
        <p:spPr>
          <a:xfrm>
            <a:off x="3918618" y="5216389"/>
            <a:ext cx="6133012" cy="380336"/>
          </a:xfrm>
          <a:prstGeom prst="rect">
            <a:avLst/>
          </a:prstGeom>
        </p:spPr>
        <p:txBody>
          <a:bodyPr vert="horz" lIns="0" tIns="0" rIns="0" bIns="0" rtlCol="0">
            <a:noAutofit/>
          </a:bodyPr>
          <a:lstStyle>
            <a:lvl1pPr marL="258366" indent="-258366" algn="l" defTabSz="685800" rtl="0" eaLnBrk="1" latinLnBrk="0" hangingPunct="1">
              <a:lnSpc>
                <a:spcPct val="100000"/>
              </a:lnSpc>
              <a:spcBef>
                <a:spcPts val="0"/>
              </a:spcBef>
              <a:spcAft>
                <a:spcPts val="900"/>
              </a:spcAft>
              <a:buSzPct val="55000"/>
              <a:buFontTx/>
              <a:buBlip>
                <a:blip r:embed="rId11"/>
              </a:buBlip>
              <a:tabLst/>
              <a:defRPr sz="1400" kern="1200">
                <a:solidFill>
                  <a:schemeClr val="tx1"/>
                </a:solidFill>
                <a:latin typeface="Raleway Lining" panose="020B0503030101060003" pitchFamily="34" charset="77"/>
                <a:ea typeface="+mn-ea"/>
                <a:cs typeface="+mn-cs"/>
              </a:defRPr>
            </a:lvl1pPr>
            <a:lvl2pPr marL="460375" indent="-174625" algn="l" defTabSz="685800" rtl="0" eaLnBrk="1" latinLnBrk="0" hangingPunct="1">
              <a:lnSpc>
                <a:spcPct val="100000"/>
              </a:lnSpc>
              <a:spcBef>
                <a:spcPts val="0"/>
              </a:spcBef>
              <a:spcAft>
                <a:spcPts val="900"/>
              </a:spcAft>
              <a:buFont typeface="Arial" panose="020B0604020202020204" pitchFamily="34" charset="0"/>
              <a:buChar char="•"/>
              <a:tabLst/>
              <a:defRPr sz="1400" kern="1200">
                <a:solidFill>
                  <a:schemeClr val="tx1"/>
                </a:solidFill>
                <a:latin typeface="Raleway Lining" panose="020B0503030101060003" pitchFamily="34" charset="77"/>
                <a:ea typeface="+mn-ea"/>
                <a:cs typeface="+mn-cs"/>
              </a:defRPr>
            </a:lvl2pPr>
            <a:lvl3pPr marL="685800" indent="-225425" algn="l" defTabSz="685800" rtl="0" eaLnBrk="1" latinLnBrk="0" hangingPunct="1">
              <a:lnSpc>
                <a:spcPct val="100000"/>
              </a:lnSpc>
              <a:spcBef>
                <a:spcPts val="0"/>
              </a:spcBef>
              <a:spcAft>
                <a:spcPts val="900"/>
              </a:spcAft>
              <a:buFont typeface="Arial" panose="020B0604020202020204" pitchFamily="34" charset="0"/>
              <a:buChar char="•"/>
              <a:tabLst/>
              <a:defRPr sz="1400" kern="1200">
                <a:solidFill>
                  <a:schemeClr val="tx1"/>
                </a:solidFill>
                <a:latin typeface="Raleway Lining" panose="020B0503030101060003" pitchFamily="34" charset="77"/>
                <a:ea typeface="+mn-ea"/>
                <a:cs typeface="+mn-cs"/>
              </a:defRPr>
            </a:lvl3pPr>
            <a:lvl4pPr marL="920750" indent="-234950" algn="l" defTabSz="685800" rtl="0" eaLnBrk="1" latinLnBrk="0" hangingPunct="1">
              <a:lnSpc>
                <a:spcPct val="100000"/>
              </a:lnSpc>
              <a:spcBef>
                <a:spcPts val="0"/>
              </a:spcBef>
              <a:spcAft>
                <a:spcPts val="900"/>
              </a:spcAft>
              <a:buFont typeface="Arial" panose="020B0604020202020204" pitchFamily="34" charset="0"/>
              <a:buChar char="•"/>
              <a:tabLst/>
              <a:defRPr sz="1100" kern="1200">
                <a:solidFill>
                  <a:schemeClr val="tx1"/>
                </a:solidFill>
                <a:latin typeface="Raleway Lining" panose="020B0503030101060003" pitchFamily="34" charset="77"/>
                <a:ea typeface="+mn-ea"/>
                <a:cs typeface="+mn-cs"/>
              </a:defRPr>
            </a:lvl4pPr>
            <a:lvl5pPr marL="1146175" indent="-225425" algn="l" defTabSz="685800" rtl="0" eaLnBrk="1" latinLnBrk="0" hangingPunct="1">
              <a:lnSpc>
                <a:spcPct val="100000"/>
              </a:lnSpc>
              <a:spcBef>
                <a:spcPts val="0"/>
              </a:spcBef>
              <a:spcAft>
                <a:spcPts val="900"/>
              </a:spcAft>
              <a:buFont typeface="Arial" panose="020B0604020202020204" pitchFamily="34" charset="0"/>
              <a:buChar char="•"/>
              <a:tabLst/>
              <a:defRPr sz="1100" kern="1200">
                <a:solidFill>
                  <a:schemeClr val="tx1"/>
                </a:solidFill>
                <a:latin typeface="Raleway Lining" panose="020B0503030101060003"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defTabSz="514350">
              <a:buClr>
                <a:srgbClr val="47C5CA"/>
              </a:buClr>
              <a:buSzPct val="100000"/>
              <a:buNone/>
              <a:defRPr/>
            </a:pPr>
            <a:r>
              <a:rPr lang="en-US" altLang="en-US" sz="750" i="1" dirty="0">
                <a:solidFill>
                  <a:srgbClr val="000000"/>
                </a:solidFill>
                <a:ea typeface="Segoe UI" panose="020B0502040204020203" pitchFamily="34" charset="0"/>
                <a:cs typeface="Arial" panose="020B0604020202020204" pitchFamily="34" charset="0"/>
              </a:rPr>
              <a:t>All requests sent to the Grand Lodge email will be accessible to the entire Alliant team listed here. This helps ensure you are receiving a timely response for all inquiries. You are, of course, welcome to reach out to any of us directly at anytime as well. </a:t>
            </a:r>
            <a:endParaRPr lang="en-US" sz="788" i="1" dirty="0">
              <a:solidFill>
                <a:srgbClr val="000000"/>
              </a:solidFill>
            </a:endParaRPr>
          </a:p>
        </p:txBody>
      </p:sp>
    </p:spTree>
    <p:extLst>
      <p:ext uri="{BB962C8B-B14F-4D97-AF65-F5344CB8AC3E}">
        <p14:creationId xmlns:p14="http://schemas.microsoft.com/office/powerpoint/2010/main" val="25227005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C57A9-D4CB-2E18-1ED0-18692E6DDCF1}"/>
              </a:ext>
            </a:extLst>
          </p:cNvPr>
          <p:cNvSpPr>
            <a:spLocks noGrp="1"/>
          </p:cNvSpPr>
          <p:nvPr>
            <p:ph type="title"/>
          </p:nvPr>
        </p:nvSpPr>
        <p:spPr/>
        <p:txBody>
          <a:bodyPr/>
          <a:lstStyle/>
          <a:p>
            <a:r>
              <a:rPr lang="en-US" dirty="0">
                <a:solidFill>
                  <a:schemeClr val="accent2"/>
                </a:solidFill>
              </a:rPr>
              <a:t>Poll</a:t>
            </a:r>
          </a:p>
        </p:txBody>
      </p:sp>
      <p:sp>
        <p:nvSpPr>
          <p:cNvPr id="3" name="Content Placeholder 2">
            <a:extLst>
              <a:ext uri="{FF2B5EF4-FFF2-40B4-BE49-F238E27FC236}">
                <a16:creationId xmlns:a16="http://schemas.microsoft.com/office/drawing/2014/main" id="{DF2B0C1D-C5EC-55F9-A876-463BED65A066}"/>
              </a:ext>
            </a:extLst>
          </p:cNvPr>
          <p:cNvSpPr>
            <a:spLocks noGrp="1"/>
          </p:cNvSpPr>
          <p:nvPr>
            <p:ph idx="1"/>
          </p:nvPr>
        </p:nvSpPr>
        <p:spPr/>
        <p:txBody>
          <a:bodyPr/>
          <a:lstStyle/>
          <a:p>
            <a:r>
              <a:rPr lang="en-US" dirty="0"/>
              <a:t>Do you maintain an inventory of hall and lodge contents and personal Property?</a:t>
            </a:r>
          </a:p>
          <a:p>
            <a:pPr>
              <a:buFont typeface="Wingdings" panose="05000000000000000000" pitchFamily="2" charset="2"/>
              <a:buChar char="Ø"/>
            </a:pPr>
            <a:r>
              <a:rPr lang="en-US" dirty="0"/>
              <a:t>Yes, Lodge only</a:t>
            </a:r>
          </a:p>
          <a:p>
            <a:pPr>
              <a:buFont typeface="Wingdings" panose="05000000000000000000" pitchFamily="2" charset="2"/>
              <a:buChar char="Ø"/>
            </a:pPr>
            <a:r>
              <a:rPr lang="en-US" dirty="0"/>
              <a:t>Yes, Hall only</a:t>
            </a:r>
          </a:p>
          <a:p>
            <a:pPr>
              <a:buFont typeface="Wingdings" panose="05000000000000000000" pitchFamily="2" charset="2"/>
              <a:buChar char="Ø"/>
            </a:pPr>
            <a:r>
              <a:rPr lang="en-US" dirty="0"/>
              <a:t>Both Lodge and Hall</a:t>
            </a:r>
          </a:p>
          <a:p>
            <a:pPr>
              <a:buFont typeface="Wingdings" panose="05000000000000000000" pitchFamily="2" charset="2"/>
              <a:buChar char="Ø"/>
            </a:pPr>
            <a:r>
              <a:rPr lang="en-US" dirty="0"/>
              <a:t>Soft Copy or Hard Copy</a:t>
            </a:r>
          </a:p>
          <a:p>
            <a:pPr>
              <a:buFont typeface="Wingdings" panose="05000000000000000000" pitchFamily="2" charset="2"/>
              <a:buChar char="Ø"/>
            </a:pPr>
            <a:r>
              <a:rPr lang="en-US" dirty="0"/>
              <a:t>No </a:t>
            </a:r>
          </a:p>
          <a:p>
            <a:pPr>
              <a:buFont typeface="Wingdings" panose="05000000000000000000" pitchFamily="2" charset="2"/>
              <a:buChar char="Ø"/>
            </a:pPr>
            <a:r>
              <a:rPr lang="en-US" dirty="0"/>
              <a:t>Not sure</a:t>
            </a:r>
          </a:p>
        </p:txBody>
      </p:sp>
    </p:spTree>
    <p:extLst>
      <p:ext uri="{BB962C8B-B14F-4D97-AF65-F5344CB8AC3E}">
        <p14:creationId xmlns:p14="http://schemas.microsoft.com/office/powerpoint/2010/main" val="42244519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42457-295C-872E-B079-F8FFB38CFADC}"/>
              </a:ext>
            </a:extLst>
          </p:cNvPr>
          <p:cNvSpPr>
            <a:spLocks noGrp="1"/>
          </p:cNvSpPr>
          <p:nvPr>
            <p:ph type="title"/>
          </p:nvPr>
        </p:nvSpPr>
        <p:spPr/>
        <p:txBody>
          <a:bodyPr/>
          <a:lstStyle/>
          <a:p>
            <a:r>
              <a:rPr lang="en-US" dirty="0">
                <a:solidFill>
                  <a:schemeClr val="accent2"/>
                </a:solidFill>
              </a:rPr>
              <a:t>Poll</a:t>
            </a:r>
          </a:p>
        </p:txBody>
      </p:sp>
      <p:sp>
        <p:nvSpPr>
          <p:cNvPr id="3" name="Content Placeholder 2">
            <a:extLst>
              <a:ext uri="{FF2B5EF4-FFF2-40B4-BE49-F238E27FC236}">
                <a16:creationId xmlns:a16="http://schemas.microsoft.com/office/drawing/2014/main" id="{13E2359F-C743-BE7A-661E-FF63AF93D407}"/>
              </a:ext>
            </a:extLst>
          </p:cNvPr>
          <p:cNvSpPr>
            <a:spLocks noGrp="1"/>
          </p:cNvSpPr>
          <p:nvPr>
            <p:ph idx="1"/>
          </p:nvPr>
        </p:nvSpPr>
        <p:spPr/>
        <p:txBody>
          <a:bodyPr/>
          <a:lstStyle/>
          <a:p>
            <a:r>
              <a:rPr lang="en-US" dirty="0"/>
              <a:t>If you maintain an inventory list, where do you keep it?</a:t>
            </a:r>
          </a:p>
          <a:p>
            <a:pPr>
              <a:buFont typeface="Wingdings" panose="05000000000000000000" pitchFamily="2" charset="2"/>
              <a:buChar char="Ø"/>
            </a:pPr>
            <a:r>
              <a:rPr lang="en-US" dirty="0"/>
              <a:t>The lodge/hall building (file cabinet or safe)</a:t>
            </a:r>
          </a:p>
          <a:p>
            <a:pPr>
              <a:buFont typeface="Wingdings" panose="05000000000000000000" pitchFamily="2" charset="2"/>
              <a:buChar char="Ø"/>
            </a:pPr>
            <a:r>
              <a:rPr lang="en-US" dirty="0"/>
              <a:t>At the Treasurer’s or another officers home</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7268942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EB843-9870-423C-63C5-5EB842C2F8D0}"/>
              </a:ext>
            </a:extLst>
          </p:cNvPr>
          <p:cNvSpPr>
            <a:spLocks noGrp="1"/>
          </p:cNvSpPr>
          <p:nvPr>
            <p:ph type="title"/>
          </p:nvPr>
        </p:nvSpPr>
        <p:spPr/>
        <p:txBody>
          <a:bodyPr/>
          <a:lstStyle/>
          <a:p>
            <a:r>
              <a:rPr lang="en-US" dirty="0">
                <a:solidFill>
                  <a:schemeClr val="accent2"/>
                </a:solidFill>
              </a:rPr>
              <a:t>Sample Template of Lodge/Hall Inventory Spreadsheet</a:t>
            </a:r>
          </a:p>
        </p:txBody>
      </p:sp>
      <p:graphicFrame>
        <p:nvGraphicFramePr>
          <p:cNvPr id="4" name="Content Placeholder 3">
            <a:extLst>
              <a:ext uri="{FF2B5EF4-FFF2-40B4-BE49-F238E27FC236}">
                <a16:creationId xmlns:a16="http://schemas.microsoft.com/office/drawing/2014/main" id="{948843C6-082B-04BA-535B-4B85436BBD86}"/>
              </a:ext>
            </a:extLst>
          </p:cNvPr>
          <p:cNvGraphicFramePr>
            <a:graphicFrameLocks noGrp="1"/>
          </p:cNvGraphicFramePr>
          <p:nvPr>
            <p:ph idx="1"/>
            <p:extLst>
              <p:ext uri="{D42A27DB-BD31-4B8C-83A1-F6EECF244321}">
                <p14:modId xmlns:p14="http://schemas.microsoft.com/office/powerpoint/2010/main" val="4261688119"/>
              </p:ext>
            </p:extLst>
          </p:nvPr>
        </p:nvGraphicFramePr>
        <p:xfrm>
          <a:off x="1137443" y="1833563"/>
          <a:ext cx="9917113" cy="3159760"/>
        </p:xfrm>
        <a:graphic>
          <a:graphicData uri="http://schemas.openxmlformats.org/drawingml/2006/table">
            <a:tbl>
              <a:tblPr firstRow="1" bandRow="1">
                <a:tableStyleId>{5C22544A-7EE6-4342-B048-85BDC9FD1C3A}</a:tableStyleId>
              </a:tblPr>
              <a:tblGrid>
                <a:gridCol w="976313">
                  <a:extLst>
                    <a:ext uri="{9D8B030D-6E8A-4147-A177-3AD203B41FA5}">
                      <a16:colId xmlns:a16="http://schemas.microsoft.com/office/drawing/2014/main" val="2067772589"/>
                    </a:ext>
                  </a:extLst>
                </a:gridCol>
                <a:gridCol w="1117600">
                  <a:extLst>
                    <a:ext uri="{9D8B030D-6E8A-4147-A177-3AD203B41FA5}">
                      <a16:colId xmlns:a16="http://schemas.microsoft.com/office/drawing/2014/main" val="1779373048"/>
                    </a:ext>
                  </a:extLst>
                </a:gridCol>
                <a:gridCol w="1117600">
                  <a:extLst>
                    <a:ext uri="{9D8B030D-6E8A-4147-A177-3AD203B41FA5}">
                      <a16:colId xmlns:a16="http://schemas.microsoft.com/office/drawing/2014/main" val="2491399930"/>
                    </a:ext>
                  </a:extLst>
                </a:gridCol>
                <a:gridCol w="1117600">
                  <a:extLst>
                    <a:ext uri="{9D8B030D-6E8A-4147-A177-3AD203B41FA5}">
                      <a16:colId xmlns:a16="http://schemas.microsoft.com/office/drawing/2014/main" val="1533247552"/>
                    </a:ext>
                  </a:extLst>
                </a:gridCol>
                <a:gridCol w="1117600">
                  <a:extLst>
                    <a:ext uri="{9D8B030D-6E8A-4147-A177-3AD203B41FA5}">
                      <a16:colId xmlns:a16="http://schemas.microsoft.com/office/drawing/2014/main" val="1834123313"/>
                    </a:ext>
                  </a:extLst>
                </a:gridCol>
                <a:gridCol w="1117600">
                  <a:extLst>
                    <a:ext uri="{9D8B030D-6E8A-4147-A177-3AD203B41FA5}">
                      <a16:colId xmlns:a16="http://schemas.microsoft.com/office/drawing/2014/main" val="2181932892"/>
                    </a:ext>
                  </a:extLst>
                </a:gridCol>
                <a:gridCol w="1117600">
                  <a:extLst>
                    <a:ext uri="{9D8B030D-6E8A-4147-A177-3AD203B41FA5}">
                      <a16:colId xmlns:a16="http://schemas.microsoft.com/office/drawing/2014/main" val="384302504"/>
                    </a:ext>
                  </a:extLst>
                </a:gridCol>
                <a:gridCol w="1117600">
                  <a:extLst>
                    <a:ext uri="{9D8B030D-6E8A-4147-A177-3AD203B41FA5}">
                      <a16:colId xmlns:a16="http://schemas.microsoft.com/office/drawing/2014/main" val="2863286164"/>
                    </a:ext>
                  </a:extLst>
                </a:gridCol>
                <a:gridCol w="1117600">
                  <a:extLst>
                    <a:ext uri="{9D8B030D-6E8A-4147-A177-3AD203B41FA5}">
                      <a16:colId xmlns:a16="http://schemas.microsoft.com/office/drawing/2014/main" val="3025924706"/>
                    </a:ext>
                  </a:extLst>
                </a:gridCol>
              </a:tblGrid>
              <a:tr h="370840">
                <a:tc>
                  <a:txBody>
                    <a:bodyPr/>
                    <a:lstStyle/>
                    <a:p>
                      <a:r>
                        <a:rPr lang="en-US" sz="1200" dirty="0"/>
                        <a:t>Item Name</a:t>
                      </a:r>
                    </a:p>
                  </a:txBody>
                  <a:tcPr/>
                </a:tc>
                <a:tc>
                  <a:txBody>
                    <a:bodyPr/>
                    <a:lstStyle/>
                    <a:p>
                      <a:r>
                        <a:rPr lang="en-US" sz="1200" dirty="0"/>
                        <a:t>Description of Item</a:t>
                      </a:r>
                    </a:p>
                  </a:txBody>
                  <a:tcPr/>
                </a:tc>
                <a:tc>
                  <a:txBody>
                    <a:bodyPr/>
                    <a:lstStyle/>
                    <a:p>
                      <a:r>
                        <a:rPr lang="en-US" sz="1200" dirty="0"/>
                        <a:t>Hall or Lodge Property </a:t>
                      </a:r>
                    </a:p>
                  </a:txBody>
                  <a:tcPr/>
                </a:tc>
                <a:tc>
                  <a:txBody>
                    <a:bodyPr/>
                    <a:lstStyle/>
                    <a:p>
                      <a:r>
                        <a:rPr lang="en-US" sz="1200" dirty="0"/>
                        <a:t>Purchased or Donated </a:t>
                      </a:r>
                    </a:p>
                  </a:txBody>
                  <a:tcPr/>
                </a:tc>
                <a:tc>
                  <a:txBody>
                    <a:bodyPr/>
                    <a:lstStyle/>
                    <a:p>
                      <a:r>
                        <a:rPr lang="en-US" sz="1200" dirty="0"/>
                        <a:t>Date of purchase or Donation </a:t>
                      </a:r>
                    </a:p>
                  </a:txBody>
                  <a:tcPr/>
                </a:tc>
                <a:tc>
                  <a:txBody>
                    <a:bodyPr/>
                    <a:lstStyle/>
                    <a:p>
                      <a:r>
                        <a:rPr lang="en-US" sz="1200" dirty="0"/>
                        <a:t>Quantity</a:t>
                      </a:r>
                    </a:p>
                  </a:txBody>
                  <a:tcPr/>
                </a:tc>
                <a:tc>
                  <a:txBody>
                    <a:bodyPr/>
                    <a:lstStyle/>
                    <a:p>
                      <a:r>
                        <a:rPr lang="en-US" sz="1200" dirty="0"/>
                        <a:t>Estimated Value or purchase price</a:t>
                      </a:r>
                    </a:p>
                  </a:txBody>
                  <a:tcPr/>
                </a:tc>
                <a:tc>
                  <a:txBody>
                    <a:bodyPr/>
                    <a:lstStyle/>
                    <a:p>
                      <a:r>
                        <a:rPr lang="en-US" sz="1200" dirty="0"/>
                        <a:t>Location of item </a:t>
                      </a:r>
                    </a:p>
                  </a:txBody>
                  <a:tcPr/>
                </a:tc>
                <a:tc>
                  <a:txBody>
                    <a:bodyPr/>
                    <a:lstStyle/>
                    <a:p>
                      <a:r>
                        <a:rPr lang="en-US" sz="1200" dirty="0"/>
                        <a:t>Picture (link to file location)</a:t>
                      </a:r>
                    </a:p>
                  </a:txBody>
                  <a:tcPr/>
                </a:tc>
                <a:extLst>
                  <a:ext uri="{0D108BD9-81ED-4DB2-BD59-A6C34878D82A}">
                    <a16:rowId xmlns:a16="http://schemas.microsoft.com/office/drawing/2014/main" val="2681903555"/>
                  </a:ext>
                </a:extLst>
              </a:tr>
              <a:tr h="370840">
                <a:tc>
                  <a:txBody>
                    <a:bodyPr/>
                    <a:lstStyle/>
                    <a:p>
                      <a:r>
                        <a:rPr lang="en-US" sz="1100" dirty="0"/>
                        <a:t>Officer Aprons</a:t>
                      </a:r>
                    </a:p>
                  </a:txBody>
                  <a:tcPr/>
                </a:tc>
                <a:tc>
                  <a:txBody>
                    <a:bodyPr/>
                    <a:lstStyle/>
                    <a:p>
                      <a:endParaRPr lang="en-US" sz="1100" dirty="0"/>
                    </a:p>
                  </a:txBody>
                  <a:tcPr/>
                </a:tc>
                <a:tc>
                  <a:txBody>
                    <a:bodyPr/>
                    <a:lstStyle/>
                    <a:p>
                      <a:r>
                        <a:rPr lang="en-US" sz="1100" dirty="0"/>
                        <a:t>Lodge</a:t>
                      </a:r>
                    </a:p>
                  </a:txBody>
                  <a:tcPr/>
                </a:tc>
                <a:tc>
                  <a:txBody>
                    <a:bodyPr/>
                    <a:lstStyle/>
                    <a:p>
                      <a:r>
                        <a:rPr lang="en-US" sz="1100" dirty="0"/>
                        <a:t>Purchased </a:t>
                      </a:r>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extLst>
                  <a:ext uri="{0D108BD9-81ED-4DB2-BD59-A6C34878D82A}">
                    <a16:rowId xmlns:a16="http://schemas.microsoft.com/office/drawing/2014/main" val="1333815495"/>
                  </a:ext>
                </a:extLst>
              </a:tr>
              <a:tr h="370840">
                <a:tc>
                  <a:txBody>
                    <a:bodyPr/>
                    <a:lstStyle/>
                    <a:p>
                      <a:r>
                        <a:rPr lang="en-US" sz="1100" dirty="0"/>
                        <a:t>Officer Jewels</a:t>
                      </a:r>
                    </a:p>
                  </a:txBody>
                  <a:tcPr/>
                </a:tc>
                <a:tc>
                  <a:txBody>
                    <a:bodyPr/>
                    <a:lstStyle/>
                    <a:p>
                      <a:endParaRPr lang="en-US" sz="1100" dirty="0"/>
                    </a:p>
                  </a:txBody>
                  <a:tcPr/>
                </a:tc>
                <a:tc>
                  <a:txBody>
                    <a:bodyPr/>
                    <a:lstStyle/>
                    <a:p>
                      <a:r>
                        <a:rPr lang="en-US" sz="1100" dirty="0"/>
                        <a:t>Lodge </a:t>
                      </a:r>
                    </a:p>
                  </a:txBody>
                  <a:tcPr/>
                </a:tc>
                <a:tc>
                  <a:txBody>
                    <a:bodyPr/>
                    <a:lstStyle/>
                    <a:p>
                      <a:r>
                        <a:rPr lang="en-US" sz="1100" dirty="0"/>
                        <a:t>Purchased </a:t>
                      </a:r>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extLst>
                  <a:ext uri="{0D108BD9-81ED-4DB2-BD59-A6C34878D82A}">
                    <a16:rowId xmlns:a16="http://schemas.microsoft.com/office/drawing/2014/main" val="3812593551"/>
                  </a:ext>
                </a:extLst>
              </a:tr>
              <a:tr h="370840">
                <a:tc>
                  <a:txBody>
                    <a:bodyPr/>
                    <a:lstStyle/>
                    <a:p>
                      <a:r>
                        <a:rPr lang="en-US" sz="1100" dirty="0"/>
                        <a:t>Portrait </a:t>
                      </a:r>
                    </a:p>
                  </a:txBody>
                  <a:tcPr/>
                </a:tc>
                <a:tc>
                  <a:txBody>
                    <a:bodyPr/>
                    <a:lstStyle/>
                    <a:p>
                      <a:endParaRPr lang="en-US" sz="1100" dirty="0"/>
                    </a:p>
                  </a:txBody>
                  <a:tcPr/>
                </a:tc>
                <a:tc>
                  <a:txBody>
                    <a:bodyPr/>
                    <a:lstStyle/>
                    <a:p>
                      <a:r>
                        <a:rPr lang="en-US" sz="1100" dirty="0"/>
                        <a:t>Hall</a:t>
                      </a:r>
                    </a:p>
                  </a:txBody>
                  <a:tcPr/>
                </a:tc>
                <a:tc>
                  <a:txBody>
                    <a:bodyPr/>
                    <a:lstStyle/>
                    <a:p>
                      <a:r>
                        <a:rPr lang="en-US" sz="1100" dirty="0"/>
                        <a:t>Purchased</a:t>
                      </a:r>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extLst>
                  <a:ext uri="{0D108BD9-81ED-4DB2-BD59-A6C34878D82A}">
                    <a16:rowId xmlns:a16="http://schemas.microsoft.com/office/drawing/2014/main" val="3678889397"/>
                  </a:ext>
                </a:extLst>
              </a:tr>
              <a:tr h="370840">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dirty="0"/>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extLst>
                  <a:ext uri="{0D108BD9-81ED-4DB2-BD59-A6C34878D82A}">
                    <a16:rowId xmlns:a16="http://schemas.microsoft.com/office/drawing/2014/main" val="1253400086"/>
                  </a:ext>
                </a:extLst>
              </a:tr>
              <a:tr h="370840">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dirty="0"/>
                    </a:p>
                  </a:txBody>
                  <a:tcPr/>
                </a:tc>
                <a:tc>
                  <a:txBody>
                    <a:bodyPr/>
                    <a:lstStyle/>
                    <a:p>
                      <a:endParaRPr lang="en-US" sz="1100" dirty="0"/>
                    </a:p>
                  </a:txBody>
                  <a:tcPr/>
                </a:tc>
                <a:tc>
                  <a:txBody>
                    <a:bodyPr/>
                    <a:lstStyle/>
                    <a:p>
                      <a:endParaRPr lang="en-US" sz="1100"/>
                    </a:p>
                  </a:txBody>
                  <a:tcPr/>
                </a:tc>
                <a:tc>
                  <a:txBody>
                    <a:bodyPr/>
                    <a:lstStyle/>
                    <a:p>
                      <a:endParaRPr lang="en-US" sz="1100"/>
                    </a:p>
                  </a:txBody>
                  <a:tcPr/>
                </a:tc>
                <a:tc>
                  <a:txBody>
                    <a:bodyPr/>
                    <a:lstStyle/>
                    <a:p>
                      <a:endParaRPr lang="en-US" sz="1100"/>
                    </a:p>
                  </a:txBody>
                  <a:tcPr/>
                </a:tc>
                <a:extLst>
                  <a:ext uri="{0D108BD9-81ED-4DB2-BD59-A6C34878D82A}">
                    <a16:rowId xmlns:a16="http://schemas.microsoft.com/office/drawing/2014/main" val="1085009433"/>
                  </a:ext>
                </a:extLst>
              </a:tr>
              <a:tr h="370840">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tc>
                  <a:txBody>
                    <a:bodyPr/>
                    <a:lstStyle/>
                    <a:p>
                      <a:endParaRPr lang="en-US" sz="1100" dirty="0"/>
                    </a:p>
                  </a:txBody>
                  <a:tcPr/>
                </a:tc>
                <a:extLst>
                  <a:ext uri="{0D108BD9-81ED-4DB2-BD59-A6C34878D82A}">
                    <a16:rowId xmlns:a16="http://schemas.microsoft.com/office/drawing/2014/main" val="3050413394"/>
                  </a:ext>
                </a:extLst>
              </a:tr>
            </a:tbl>
          </a:graphicData>
        </a:graphic>
      </p:graphicFrame>
    </p:spTree>
    <p:extLst>
      <p:ext uri="{BB962C8B-B14F-4D97-AF65-F5344CB8AC3E}">
        <p14:creationId xmlns:p14="http://schemas.microsoft.com/office/powerpoint/2010/main" val="1941267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C7923-51D6-88FB-9B58-6CC03DB70DCF}"/>
              </a:ext>
            </a:extLst>
          </p:cNvPr>
          <p:cNvSpPr>
            <a:spLocks noGrp="1"/>
          </p:cNvSpPr>
          <p:nvPr>
            <p:ph type="title"/>
          </p:nvPr>
        </p:nvSpPr>
        <p:spPr/>
        <p:txBody>
          <a:bodyPr/>
          <a:lstStyle/>
          <a:p>
            <a:pPr algn="ctr"/>
            <a:r>
              <a:rPr lang="en-US" dirty="0">
                <a:solidFill>
                  <a:schemeClr val="accent2"/>
                </a:solidFill>
              </a:rPr>
              <a:t>Insurance Coverage </a:t>
            </a:r>
          </a:p>
        </p:txBody>
      </p:sp>
      <p:sp>
        <p:nvSpPr>
          <p:cNvPr id="3" name="Content Placeholder 2">
            <a:extLst>
              <a:ext uri="{FF2B5EF4-FFF2-40B4-BE49-F238E27FC236}">
                <a16:creationId xmlns:a16="http://schemas.microsoft.com/office/drawing/2014/main" id="{CBFF5597-69B3-2EAA-3068-5E2E1FBE20CD}"/>
              </a:ext>
            </a:extLst>
          </p:cNvPr>
          <p:cNvSpPr>
            <a:spLocks noGrp="1"/>
          </p:cNvSpPr>
          <p:nvPr>
            <p:ph idx="1"/>
          </p:nvPr>
        </p:nvSpPr>
        <p:spPr/>
        <p:txBody>
          <a:bodyPr/>
          <a:lstStyle/>
          <a:p>
            <a:pPr eaLnBrk="1" hangingPunct="1"/>
            <a:r>
              <a:rPr lang="en-US" dirty="0">
                <a:ea typeface="Verdana" pitchFamily="34" charset="0"/>
                <a:cs typeface="Verdana" pitchFamily="34" charset="0"/>
              </a:rPr>
              <a:t>Alliant Insurance Services is the insurance broker of record for the Grand Lodge and all related entities.</a:t>
            </a:r>
          </a:p>
          <a:p>
            <a:pPr eaLnBrk="1" hangingPunct="1"/>
            <a:r>
              <a:rPr lang="en-US" dirty="0">
                <a:ea typeface="Verdana" pitchFamily="34" charset="0"/>
                <a:cs typeface="Verdana" pitchFamily="34" charset="0"/>
              </a:rPr>
              <a:t>Two risk management programs available through the Grand Lodge with Insurance Committee oversight:</a:t>
            </a:r>
          </a:p>
          <a:p>
            <a:pPr lvl="1" eaLnBrk="1" hangingPunct="1"/>
            <a:r>
              <a:rPr lang="en-US" dirty="0">
                <a:ea typeface="Verdana" pitchFamily="34" charset="0"/>
                <a:cs typeface="Verdana" pitchFamily="34" charset="0"/>
              </a:rPr>
              <a:t>One for Masonic Lodges</a:t>
            </a:r>
          </a:p>
          <a:p>
            <a:pPr lvl="1" eaLnBrk="1" hangingPunct="1"/>
            <a:r>
              <a:rPr lang="en-US" dirty="0">
                <a:ea typeface="Verdana" pitchFamily="34" charset="0"/>
                <a:cs typeface="Verdana" pitchFamily="34" charset="0"/>
              </a:rPr>
              <a:t>One for Masonic Hall Associations</a:t>
            </a:r>
          </a:p>
          <a:p>
            <a:endParaRPr lang="en-US" dirty="0"/>
          </a:p>
        </p:txBody>
      </p:sp>
    </p:spTree>
    <p:extLst>
      <p:ext uri="{BB962C8B-B14F-4D97-AF65-F5344CB8AC3E}">
        <p14:creationId xmlns:p14="http://schemas.microsoft.com/office/powerpoint/2010/main" val="2237782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D89C4C-3A81-2CAA-6C1E-AEA3ED9629DA}"/>
              </a:ext>
            </a:extLst>
          </p:cNvPr>
          <p:cNvSpPr>
            <a:spLocks noGrp="1"/>
          </p:cNvSpPr>
          <p:nvPr>
            <p:ph type="title"/>
          </p:nvPr>
        </p:nvSpPr>
        <p:spPr>
          <a:xfrm>
            <a:off x="5289754" y="639097"/>
            <a:ext cx="6253317" cy="3686015"/>
          </a:xfrm>
        </p:spPr>
        <p:txBody>
          <a:bodyPr vert="horz" lIns="91440" tIns="45720" rIns="91440" bIns="45720" rtlCol="0" anchor="b">
            <a:normAutofit/>
          </a:bodyPr>
          <a:lstStyle/>
          <a:p>
            <a:r>
              <a:rPr lang="en-US" sz="8000">
                <a:solidFill>
                  <a:schemeClr val="tx1">
                    <a:lumMod val="85000"/>
                    <a:lumOff val="15000"/>
                  </a:schemeClr>
                </a:solidFill>
              </a:rPr>
              <a:t>QUESTIONS</a:t>
            </a:r>
          </a:p>
        </p:txBody>
      </p:sp>
      <p:pic>
        <p:nvPicPr>
          <p:cNvPr id="8" name="Graphic 7" descr="Help">
            <a:extLst>
              <a:ext uri="{FF2B5EF4-FFF2-40B4-BE49-F238E27FC236}">
                <a16:creationId xmlns:a16="http://schemas.microsoft.com/office/drawing/2014/main" id="{FE3FA70D-181D-A85F-F70B-A5962FCC96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163529"/>
            <a:ext cx="4001315" cy="4001315"/>
          </a:xfrm>
          <a:prstGeom prst="rect">
            <a:avLst/>
          </a:prstGeom>
        </p:spPr>
      </p:pic>
    </p:spTree>
    <p:extLst>
      <p:ext uri="{BB962C8B-B14F-4D97-AF65-F5344CB8AC3E}">
        <p14:creationId xmlns:p14="http://schemas.microsoft.com/office/powerpoint/2010/main" val="554437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1389D-A13C-F785-FBE0-7A0A409F3F05}"/>
              </a:ext>
            </a:extLst>
          </p:cNvPr>
          <p:cNvSpPr>
            <a:spLocks noGrp="1"/>
          </p:cNvSpPr>
          <p:nvPr>
            <p:ph type="title"/>
          </p:nvPr>
        </p:nvSpPr>
        <p:spPr/>
        <p:txBody>
          <a:bodyPr/>
          <a:lstStyle/>
          <a:p>
            <a:pPr algn="ctr"/>
            <a:r>
              <a:rPr lang="en-US" dirty="0">
                <a:solidFill>
                  <a:schemeClr val="accent2"/>
                </a:solidFill>
              </a:rPr>
              <a:t>Insurance Committee Role and Oversight</a:t>
            </a:r>
          </a:p>
        </p:txBody>
      </p:sp>
      <p:sp>
        <p:nvSpPr>
          <p:cNvPr id="3" name="Content Placeholder 2">
            <a:extLst>
              <a:ext uri="{FF2B5EF4-FFF2-40B4-BE49-F238E27FC236}">
                <a16:creationId xmlns:a16="http://schemas.microsoft.com/office/drawing/2014/main" id="{E566BB09-46E0-6E7D-3CC6-66EC1500C6B3}"/>
              </a:ext>
            </a:extLst>
          </p:cNvPr>
          <p:cNvSpPr>
            <a:spLocks noGrp="1"/>
          </p:cNvSpPr>
          <p:nvPr>
            <p:ph idx="1"/>
          </p:nvPr>
        </p:nvSpPr>
        <p:spPr/>
        <p:txBody>
          <a:bodyPr/>
          <a:lstStyle/>
          <a:p>
            <a:pPr marL="514350" indent="-514350"/>
            <a:r>
              <a:rPr lang="en-US" dirty="0">
                <a:ea typeface="Verdana" pitchFamily="34" charset="0"/>
                <a:cs typeface="Verdana" pitchFamily="34" charset="0"/>
              </a:rPr>
              <a:t>Planning/Risk Mitigation </a:t>
            </a:r>
          </a:p>
          <a:p>
            <a:pPr marL="914400" lvl="1" indent="-514350"/>
            <a:r>
              <a:rPr lang="en-US" dirty="0">
                <a:ea typeface="Verdana" pitchFamily="34" charset="0"/>
                <a:cs typeface="Verdana" pitchFamily="34" charset="0"/>
              </a:rPr>
              <a:t>Identify Risk exposures</a:t>
            </a:r>
          </a:p>
          <a:p>
            <a:pPr marL="914400" lvl="1" indent="-514350"/>
            <a:r>
              <a:rPr lang="en-US" dirty="0">
                <a:ea typeface="Verdana" pitchFamily="34" charset="0"/>
                <a:cs typeface="Verdana" pitchFamily="34" charset="0"/>
              </a:rPr>
              <a:t>Determine how much risk to assume</a:t>
            </a:r>
          </a:p>
          <a:p>
            <a:pPr marL="914400" lvl="1" indent="-514350"/>
            <a:r>
              <a:rPr lang="en-US" dirty="0">
                <a:ea typeface="Verdana" pitchFamily="34" charset="0"/>
                <a:cs typeface="Verdana" pitchFamily="34" charset="0"/>
              </a:rPr>
              <a:t>Identify Risk Mitigation Methods</a:t>
            </a:r>
          </a:p>
          <a:p>
            <a:pPr marL="914400" lvl="1" indent="-514350"/>
            <a:r>
              <a:rPr lang="en-US" dirty="0">
                <a:ea typeface="Verdana" pitchFamily="34" charset="0"/>
                <a:cs typeface="Verdana" pitchFamily="34" charset="0"/>
              </a:rPr>
              <a:t>Implement Risk Mitigation through Insurance</a:t>
            </a:r>
          </a:p>
          <a:p>
            <a:pPr marL="914400" lvl="1" indent="-514350"/>
            <a:r>
              <a:rPr lang="en-US" dirty="0">
                <a:ea typeface="Verdana" pitchFamily="34" charset="0"/>
                <a:cs typeface="Verdana" pitchFamily="34" charset="0"/>
              </a:rPr>
              <a:t>Hire and Manage Professional Insurance Broker</a:t>
            </a:r>
          </a:p>
          <a:p>
            <a:pPr marL="914400" lvl="1" indent="-514350"/>
            <a:r>
              <a:rPr lang="en-US" dirty="0">
                <a:ea typeface="Verdana" pitchFamily="34" charset="0"/>
                <a:cs typeface="Verdana" pitchFamily="34" charset="0"/>
              </a:rPr>
              <a:t>Purchase and Place Insurance Appropriately</a:t>
            </a:r>
          </a:p>
          <a:p>
            <a:pPr marL="914400" lvl="1" indent="-514350"/>
            <a:r>
              <a:rPr lang="en-US" dirty="0">
                <a:ea typeface="Verdana" pitchFamily="34" charset="0"/>
                <a:cs typeface="Verdana" pitchFamily="34" charset="0"/>
              </a:rPr>
              <a:t>Annual Risk Assessment</a:t>
            </a:r>
          </a:p>
          <a:p>
            <a:endParaRPr lang="en-US" dirty="0"/>
          </a:p>
        </p:txBody>
      </p:sp>
    </p:spTree>
    <p:extLst>
      <p:ext uri="{BB962C8B-B14F-4D97-AF65-F5344CB8AC3E}">
        <p14:creationId xmlns:p14="http://schemas.microsoft.com/office/powerpoint/2010/main" val="1320846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3AEB5-8EE8-7B57-EA35-B17E6DEA12DE}"/>
              </a:ext>
            </a:extLst>
          </p:cNvPr>
          <p:cNvSpPr>
            <a:spLocks noGrp="1"/>
          </p:cNvSpPr>
          <p:nvPr>
            <p:ph type="title"/>
          </p:nvPr>
        </p:nvSpPr>
        <p:spPr/>
        <p:txBody>
          <a:bodyPr/>
          <a:lstStyle/>
          <a:p>
            <a:pPr algn="ctr"/>
            <a:r>
              <a:rPr lang="en-US" dirty="0">
                <a:solidFill>
                  <a:schemeClr val="accent2"/>
                </a:solidFill>
              </a:rPr>
              <a:t>Update on Coverage &amp; Premiums</a:t>
            </a:r>
          </a:p>
        </p:txBody>
      </p:sp>
      <p:sp>
        <p:nvSpPr>
          <p:cNvPr id="3" name="Content Placeholder 2">
            <a:extLst>
              <a:ext uri="{FF2B5EF4-FFF2-40B4-BE49-F238E27FC236}">
                <a16:creationId xmlns:a16="http://schemas.microsoft.com/office/drawing/2014/main" id="{1ABEB449-B306-DE6B-95CF-3E09300F5E7A}"/>
              </a:ext>
            </a:extLst>
          </p:cNvPr>
          <p:cNvSpPr>
            <a:spLocks noGrp="1"/>
          </p:cNvSpPr>
          <p:nvPr>
            <p:ph idx="1"/>
          </p:nvPr>
        </p:nvSpPr>
        <p:spPr/>
        <p:txBody>
          <a:bodyPr/>
          <a:lstStyle/>
          <a:p>
            <a:r>
              <a:rPr lang="en-US" dirty="0"/>
              <a:t>All lines of coverage are being renewed with no rate increases</a:t>
            </a:r>
          </a:p>
          <a:p>
            <a:r>
              <a:rPr lang="en-US" dirty="0"/>
              <a:t>Premiums will go up to the extent of increased stated values</a:t>
            </a:r>
          </a:p>
          <a:p>
            <a:endParaRPr lang="en-US" dirty="0"/>
          </a:p>
        </p:txBody>
      </p:sp>
    </p:spTree>
    <p:extLst>
      <p:ext uri="{BB962C8B-B14F-4D97-AF65-F5344CB8AC3E}">
        <p14:creationId xmlns:p14="http://schemas.microsoft.com/office/powerpoint/2010/main" val="1110582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27FDD-FF37-FF60-A00D-AE865B1AA727}"/>
              </a:ext>
            </a:extLst>
          </p:cNvPr>
          <p:cNvSpPr>
            <a:spLocks noGrp="1"/>
          </p:cNvSpPr>
          <p:nvPr>
            <p:ph type="title"/>
          </p:nvPr>
        </p:nvSpPr>
        <p:spPr/>
        <p:txBody>
          <a:bodyPr/>
          <a:lstStyle/>
          <a:p>
            <a:pPr algn="ctr"/>
            <a:r>
              <a:rPr lang="en-US" dirty="0">
                <a:solidFill>
                  <a:schemeClr val="accent2"/>
                </a:solidFill>
              </a:rPr>
              <a:t>Risk Insurance</a:t>
            </a:r>
          </a:p>
        </p:txBody>
      </p:sp>
      <p:sp>
        <p:nvSpPr>
          <p:cNvPr id="8" name="Text Placeholder 7">
            <a:extLst>
              <a:ext uri="{FF2B5EF4-FFF2-40B4-BE49-F238E27FC236}">
                <a16:creationId xmlns:a16="http://schemas.microsoft.com/office/drawing/2014/main" id="{6FF74149-C557-FE1A-520D-CA198A3B73A5}"/>
              </a:ext>
            </a:extLst>
          </p:cNvPr>
          <p:cNvSpPr>
            <a:spLocks noGrp="1"/>
          </p:cNvSpPr>
          <p:nvPr>
            <p:ph type="body" idx="1"/>
          </p:nvPr>
        </p:nvSpPr>
        <p:spPr/>
        <p:txBody>
          <a:bodyPr/>
          <a:lstStyle/>
          <a:p>
            <a:r>
              <a:rPr lang="en-US" dirty="0"/>
              <a:t>Halls</a:t>
            </a:r>
          </a:p>
        </p:txBody>
      </p:sp>
      <p:sp>
        <p:nvSpPr>
          <p:cNvPr id="4" name="Content Placeholder 3">
            <a:extLst>
              <a:ext uri="{FF2B5EF4-FFF2-40B4-BE49-F238E27FC236}">
                <a16:creationId xmlns:a16="http://schemas.microsoft.com/office/drawing/2014/main" id="{4474DF3A-7E2D-5CE8-7301-9B70D6FD04E1}"/>
              </a:ext>
            </a:extLst>
          </p:cNvPr>
          <p:cNvSpPr>
            <a:spLocks noGrp="1"/>
          </p:cNvSpPr>
          <p:nvPr>
            <p:ph sz="half" idx="2"/>
          </p:nvPr>
        </p:nvSpPr>
        <p:spPr/>
        <p:txBody>
          <a:bodyPr>
            <a:normAutofit/>
          </a:bodyPr>
          <a:lstStyle/>
          <a:p>
            <a:pPr>
              <a:buFont typeface="Wingdings" panose="05000000000000000000" pitchFamily="2" charset="2"/>
              <a:buChar char="Ø"/>
            </a:pPr>
            <a:r>
              <a:rPr lang="en-US" dirty="0"/>
              <a:t>Policy premiums paid by Individual Halls</a:t>
            </a:r>
          </a:p>
          <a:p>
            <a:pPr>
              <a:buFont typeface="Wingdings" panose="05000000000000000000" pitchFamily="2" charset="2"/>
              <a:buChar char="Ø"/>
            </a:pPr>
            <a:r>
              <a:rPr lang="en-US" dirty="0"/>
              <a:t>Halls must have adequate insurance coverage for Property, General Liability &amp; Directors &amp; Officers Liability 	</a:t>
            </a:r>
          </a:p>
          <a:p>
            <a:pPr>
              <a:buFont typeface="Wingdings" panose="05000000000000000000" pitchFamily="2" charset="2"/>
              <a:buChar char="Ø"/>
            </a:pPr>
            <a:r>
              <a:rPr lang="en-US" dirty="0"/>
              <a:t>Halls must obtain adequate insurance coverage either through the Grand Lodge sponsored voluntary insurance program for Halls or other source (local broker, etc.)</a:t>
            </a:r>
          </a:p>
          <a:p>
            <a:pPr>
              <a:buFont typeface="Wingdings" panose="05000000000000000000" pitchFamily="2" charset="2"/>
              <a:buChar char="Ø"/>
            </a:pPr>
            <a:r>
              <a:rPr lang="en-US" dirty="0"/>
              <a:t>No Workers Compensation included</a:t>
            </a:r>
          </a:p>
        </p:txBody>
      </p:sp>
      <p:sp>
        <p:nvSpPr>
          <p:cNvPr id="9" name="Text Placeholder 8">
            <a:extLst>
              <a:ext uri="{FF2B5EF4-FFF2-40B4-BE49-F238E27FC236}">
                <a16:creationId xmlns:a16="http://schemas.microsoft.com/office/drawing/2014/main" id="{9CB0A6DA-FBF2-33F4-75F6-EB02F3EEC1C7}"/>
              </a:ext>
            </a:extLst>
          </p:cNvPr>
          <p:cNvSpPr>
            <a:spLocks noGrp="1"/>
          </p:cNvSpPr>
          <p:nvPr>
            <p:ph type="body" sz="quarter" idx="3"/>
          </p:nvPr>
        </p:nvSpPr>
        <p:spPr/>
        <p:txBody>
          <a:bodyPr/>
          <a:lstStyle/>
          <a:p>
            <a:r>
              <a:rPr lang="en-US" dirty="0"/>
              <a:t>Lodges</a:t>
            </a:r>
          </a:p>
        </p:txBody>
      </p:sp>
      <p:sp>
        <p:nvSpPr>
          <p:cNvPr id="10" name="Content Placeholder 9">
            <a:extLst>
              <a:ext uri="{FF2B5EF4-FFF2-40B4-BE49-F238E27FC236}">
                <a16:creationId xmlns:a16="http://schemas.microsoft.com/office/drawing/2014/main" id="{9B5476FA-ADD9-A9A6-9806-2B5B3835A6A1}"/>
              </a:ext>
            </a:extLst>
          </p:cNvPr>
          <p:cNvSpPr>
            <a:spLocks noGrp="1"/>
          </p:cNvSpPr>
          <p:nvPr>
            <p:ph sz="quarter" idx="4"/>
          </p:nvPr>
        </p:nvSpPr>
        <p:spPr/>
        <p:txBody>
          <a:bodyPr>
            <a:normAutofit/>
          </a:bodyPr>
          <a:lstStyle/>
          <a:p>
            <a:pPr>
              <a:buFont typeface="Wingdings" panose="05000000000000000000" pitchFamily="2" charset="2"/>
              <a:buChar char="Ø"/>
            </a:pPr>
            <a:r>
              <a:rPr lang="en-US" dirty="0"/>
              <a:t>Policy premiums paid by Grand Lodge</a:t>
            </a:r>
          </a:p>
          <a:p>
            <a:pPr>
              <a:buFont typeface="Wingdings" panose="05000000000000000000" pitchFamily="2" charset="2"/>
              <a:buChar char="Ø"/>
            </a:pPr>
            <a:r>
              <a:rPr lang="en-US" dirty="0"/>
              <a:t>Property, which includes certain paraphernalia, fine art, jewelry</a:t>
            </a:r>
          </a:p>
          <a:p>
            <a:pPr>
              <a:buFont typeface="Wingdings" panose="05000000000000000000" pitchFamily="2" charset="2"/>
              <a:buChar char="Ø"/>
            </a:pPr>
            <a:r>
              <a:rPr lang="en-US" dirty="0"/>
              <a:t>General Liability Coverage for 3</a:t>
            </a:r>
            <a:r>
              <a:rPr lang="en-US" baseline="30000" dirty="0"/>
              <a:t>rd</a:t>
            </a:r>
            <a:r>
              <a:rPr lang="en-US" dirty="0"/>
              <a:t> party bodily injury and property damage claims </a:t>
            </a:r>
          </a:p>
          <a:p>
            <a:endParaRPr lang="en-US" dirty="0"/>
          </a:p>
        </p:txBody>
      </p:sp>
    </p:spTree>
    <p:extLst>
      <p:ext uri="{BB962C8B-B14F-4D97-AF65-F5344CB8AC3E}">
        <p14:creationId xmlns:p14="http://schemas.microsoft.com/office/powerpoint/2010/main" val="3650726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a:bodyPr>
          <a:lstStyle/>
          <a:p>
            <a:r>
              <a:rPr lang="en-US" b="1" dirty="0">
                <a:solidFill>
                  <a:schemeClr val="accent2"/>
                </a:solidFill>
              </a:rPr>
              <a:t>Insurance Coverage Summary: Lodges vs. Halls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5157212"/>
              </p:ext>
            </p:extLst>
          </p:nvPr>
        </p:nvGraphicFramePr>
        <p:xfrm>
          <a:off x="1096963" y="1846263"/>
          <a:ext cx="10058398" cy="3462486"/>
        </p:xfrm>
        <a:graphic>
          <a:graphicData uri="http://schemas.openxmlformats.org/drawingml/2006/table">
            <a:tbl>
              <a:tblPr firstRow="1" bandRow="1">
                <a:tableStyleId>{5C22544A-7EE6-4342-B048-85BDC9FD1C3A}</a:tableStyleId>
              </a:tblPr>
              <a:tblGrid>
                <a:gridCol w="3677476">
                  <a:extLst>
                    <a:ext uri="{9D8B030D-6E8A-4147-A177-3AD203B41FA5}">
                      <a16:colId xmlns:a16="http://schemas.microsoft.com/office/drawing/2014/main" val="20000"/>
                    </a:ext>
                  </a:extLst>
                </a:gridCol>
                <a:gridCol w="2734313">
                  <a:extLst>
                    <a:ext uri="{9D8B030D-6E8A-4147-A177-3AD203B41FA5}">
                      <a16:colId xmlns:a16="http://schemas.microsoft.com/office/drawing/2014/main" val="20001"/>
                    </a:ext>
                  </a:extLst>
                </a:gridCol>
                <a:gridCol w="3646609">
                  <a:extLst>
                    <a:ext uri="{9D8B030D-6E8A-4147-A177-3AD203B41FA5}">
                      <a16:colId xmlns:a16="http://schemas.microsoft.com/office/drawing/2014/main" val="20002"/>
                    </a:ext>
                  </a:extLst>
                </a:gridCol>
              </a:tblGrid>
              <a:tr h="274303">
                <a:tc>
                  <a:txBody>
                    <a:bodyPr/>
                    <a:lstStyle/>
                    <a:p>
                      <a:r>
                        <a:rPr lang="en-US" sz="1200"/>
                        <a:t>Coverage</a:t>
                      </a:r>
                    </a:p>
                  </a:txBody>
                  <a:tcPr marL="67449" marR="67449" marT="33729" marB="33729"/>
                </a:tc>
                <a:tc>
                  <a:txBody>
                    <a:bodyPr/>
                    <a:lstStyle/>
                    <a:p>
                      <a:pPr algn="ctr"/>
                      <a:r>
                        <a:rPr lang="en-US" sz="1200"/>
                        <a:t>Masonic Lodges</a:t>
                      </a:r>
                    </a:p>
                  </a:txBody>
                  <a:tcPr marL="67449" marR="67449" marT="33729" marB="33729"/>
                </a:tc>
                <a:tc>
                  <a:txBody>
                    <a:bodyPr/>
                    <a:lstStyle/>
                    <a:p>
                      <a:pPr algn="ctr"/>
                      <a:r>
                        <a:rPr lang="en-US" sz="1200"/>
                        <a:t>Hall Associations</a:t>
                      </a:r>
                    </a:p>
                  </a:txBody>
                  <a:tcPr marL="67449" marR="67449" marT="33729" marB="33729"/>
                </a:tc>
                <a:extLst>
                  <a:ext uri="{0D108BD9-81ED-4DB2-BD59-A6C34878D82A}">
                    <a16:rowId xmlns:a16="http://schemas.microsoft.com/office/drawing/2014/main" val="10000"/>
                  </a:ext>
                </a:extLst>
              </a:tr>
              <a:tr h="634031">
                <a:tc>
                  <a:txBody>
                    <a:bodyPr/>
                    <a:lstStyle/>
                    <a:p>
                      <a:endParaRPr lang="en-US" sz="1200"/>
                    </a:p>
                  </a:txBody>
                  <a:tcPr marL="67449" marR="67449" marT="33729" marB="33729"/>
                </a:tc>
                <a:tc>
                  <a:txBody>
                    <a:bodyPr/>
                    <a:lstStyle/>
                    <a:p>
                      <a:pPr algn="ctr"/>
                      <a:r>
                        <a:rPr lang="en-US" sz="1200"/>
                        <a:t>Policy Premiums Paid by the Grand Lodge</a:t>
                      </a:r>
                    </a:p>
                  </a:txBody>
                  <a:tcPr marL="67449" marR="67449" marT="33729" marB="33729"/>
                </a:tc>
                <a:tc>
                  <a:txBody>
                    <a:bodyPr/>
                    <a:lstStyle/>
                    <a:p>
                      <a:pPr algn="ctr"/>
                      <a:r>
                        <a:rPr lang="en-US" sz="1200"/>
                        <a:t>Voluntary Insurance Coverage</a:t>
                      </a:r>
                      <a:r>
                        <a:rPr lang="en-US" sz="1200" baseline="0"/>
                        <a:t> – Policy Premiums Paid by Individual Halls Participating in the voluntary program</a:t>
                      </a:r>
                      <a:endParaRPr lang="en-US" sz="1200"/>
                    </a:p>
                  </a:txBody>
                  <a:tcPr marL="67449" marR="67449" marT="33729" marB="33729"/>
                </a:tc>
                <a:extLst>
                  <a:ext uri="{0D108BD9-81ED-4DB2-BD59-A6C34878D82A}">
                    <a16:rowId xmlns:a16="http://schemas.microsoft.com/office/drawing/2014/main" val="10001"/>
                  </a:ext>
                </a:extLst>
              </a:tr>
              <a:tr h="274303">
                <a:tc>
                  <a:txBody>
                    <a:bodyPr/>
                    <a:lstStyle/>
                    <a:p>
                      <a:r>
                        <a:rPr lang="en-US" sz="1200" dirty="0"/>
                        <a:t>Property</a:t>
                      </a:r>
                    </a:p>
                  </a:txBody>
                  <a:tcPr marL="67449" marR="67449" marT="33729" marB="33729"/>
                </a:tc>
                <a:tc>
                  <a:txBody>
                    <a:bodyPr/>
                    <a:lstStyle/>
                    <a:p>
                      <a:pPr algn="ctr"/>
                      <a:r>
                        <a:rPr lang="en-US" sz="1200"/>
                        <a:t>Yes</a:t>
                      </a:r>
                    </a:p>
                  </a:txBody>
                  <a:tcPr marL="67449" marR="67449" marT="33729" marB="33729"/>
                </a:tc>
                <a:tc>
                  <a:txBody>
                    <a:bodyPr/>
                    <a:lstStyle/>
                    <a:p>
                      <a:pPr algn="ctr"/>
                      <a:r>
                        <a:rPr lang="en-US" sz="1200"/>
                        <a:t>Yes</a:t>
                      </a:r>
                    </a:p>
                  </a:txBody>
                  <a:tcPr marL="67449" marR="67449" marT="33729" marB="33729"/>
                </a:tc>
                <a:extLst>
                  <a:ext uri="{0D108BD9-81ED-4DB2-BD59-A6C34878D82A}">
                    <a16:rowId xmlns:a16="http://schemas.microsoft.com/office/drawing/2014/main" val="10002"/>
                  </a:ext>
                </a:extLst>
              </a:tr>
              <a:tr h="274303">
                <a:tc>
                  <a:txBody>
                    <a:bodyPr/>
                    <a:lstStyle/>
                    <a:p>
                      <a:r>
                        <a:rPr lang="en-US" sz="1200" dirty="0"/>
                        <a:t>General Liability</a:t>
                      </a:r>
                    </a:p>
                  </a:txBody>
                  <a:tcPr marL="67449" marR="67449" marT="33729" marB="33729"/>
                </a:tc>
                <a:tc>
                  <a:txBody>
                    <a:bodyPr/>
                    <a:lstStyle/>
                    <a:p>
                      <a:pPr algn="ctr"/>
                      <a:r>
                        <a:rPr lang="en-US" sz="1200" dirty="0"/>
                        <a:t>Yes</a:t>
                      </a:r>
                    </a:p>
                  </a:txBody>
                  <a:tcPr marL="67449" marR="67449" marT="33729" marB="33729"/>
                </a:tc>
                <a:tc>
                  <a:txBody>
                    <a:bodyPr/>
                    <a:lstStyle/>
                    <a:p>
                      <a:pPr algn="ctr"/>
                      <a:r>
                        <a:rPr lang="en-US" sz="1200"/>
                        <a:t>Yes</a:t>
                      </a:r>
                    </a:p>
                  </a:txBody>
                  <a:tcPr marL="67449" marR="67449" marT="33729" marB="33729"/>
                </a:tc>
                <a:extLst>
                  <a:ext uri="{0D108BD9-81ED-4DB2-BD59-A6C34878D82A}">
                    <a16:rowId xmlns:a16="http://schemas.microsoft.com/office/drawing/2014/main" val="10003"/>
                  </a:ext>
                </a:extLst>
              </a:tr>
              <a:tr h="274303">
                <a:tc>
                  <a:txBody>
                    <a:bodyPr/>
                    <a:lstStyle/>
                    <a:p>
                      <a:r>
                        <a:rPr lang="en-US" sz="1200"/>
                        <a:t>Non-Owned Autos</a:t>
                      </a:r>
                    </a:p>
                  </a:txBody>
                  <a:tcPr marL="67449" marR="67449" marT="33729" marB="33729"/>
                </a:tc>
                <a:tc>
                  <a:txBody>
                    <a:bodyPr/>
                    <a:lstStyle/>
                    <a:p>
                      <a:pPr algn="ctr"/>
                      <a:r>
                        <a:rPr lang="en-US" sz="1200"/>
                        <a:t>Yes</a:t>
                      </a:r>
                    </a:p>
                  </a:txBody>
                  <a:tcPr marL="67449" marR="67449" marT="33729" marB="33729"/>
                </a:tc>
                <a:tc>
                  <a:txBody>
                    <a:bodyPr/>
                    <a:lstStyle/>
                    <a:p>
                      <a:pPr algn="ctr"/>
                      <a:r>
                        <a:rPr lang="en-US" sz="1200"/>
                        <a:t>Yes</a:t>
                      </a:r>
                    </a:p>
                  </a:txBody>
                  <a:tcPr marL="67449" marR="67449" marT="33729" marB="33729"/>
                </a:tc>
                <a:extLst>
                  <a:ext uri="{0D108BD9-81ED-4DB2-BD59-A6C34878D82A}">
                    <a16:rowId xmlns:a16="http://schemas.microsoft.com/office/drawing/2014/main" val="10004"/>
                  </a:ext>
                </a:extLst>
              </a:tr>
              <a:tr h="274303">
                <a:tc>
                  <a:txBody>
                    <a:bodyPr/>
                    <a:lstStyle/>
                    <a:p>
                      <a:r>
                        <a:rPr lang="en-US" sz="1200"/>
                        <a:t>Umbrella</a:t>
                      </a:r>
                      <a:r>
                        <a:rPr lang="en-US" sz="1200" baseline="0"/>
                        <a:t> Liability</a:t>
                      </a:r>
                      <a:endParaRPr lang="en-US" sz="1200"/>
                    </a:p>
                  </a:txBody>
                  <a:tcPr marL="67449" marR="67449" marT="33729" marB="33729"/>
                </a:tc>
                <a:tc>
                  <a:txBody>
                    <a:bodyPr/>
                    <a:lstStyle/>
                    <a:p>
                      <a:pPr algn="ctr"/>
                      <a:r>
                        <a:rPr lang="en-US" sz="1200"/>
                        <a:t>Yes</a:t>
                      </a:r>
                    </a:p>
                  </a:txBody>
                  <a:tcPr marL="67449" marR="67449" marT="33729" marB="33729"/>
                </a:tc>
                <a:tc>
                  <a:txBody>
                    <a:bodyPr/>
                    <a:lstStyle/>
                    <a:p>
                      <a:pPr algn="ctr"/>
                      <a:r>
                        <a:rPr lang="en-US" sz="1200"/>
                        <a:t>Yes</a:t>
                      </a:r>
                    </a:p>
                  </a:txBody>
                  <a:tcPr marL="67449" marR="67449" marT="33729" marB="33729"/>
                </a:tc>
                <a:extLst>
                  <a:ext uri="{0D108BD9-81ED-4DB2-BD59-A6C34878D82A}">
                    <a16:rowId xmlns:a16="http://schemas.microsoft.com/office/drawing/2014/main" val="10005"/>
                  </a:ext>
                </a:extLst>
              </a:tr>
              <a:tr h="454167">
                <a:tc>
                  <a:txBody>
                    <a:bodyPr/>
                    <a:lstStyle/>
                    <a:p>
                      <a:r>
                        <a:rPr lang="en-US" sz="1200"/>
                        <a:t>Crime (employee</a:t>
                      </a:r>
                      <a:r>
                        <a:rPr lang="en-US" sz="1200" baseline="0"/>
                        <a:t> theft, dishonesty, &amp; other crime losses)</a:t>
                      </a:r>
                      <a:endParaRPr lang="en-US" sz="1200"/>
                    </a:p>
                  </a:txBody>
                  <a:tcPr marL="67449" marR="67449" marT="33729" marB="33729"/>
                </a:tc>
                <a:tc>
                  <a:txBody>
                    <a:bodyPr/>
                    <a:lstStyle/>
                    <a:p>
                      <a:pPr algn="ctr"/>
                      <a:r>
                        <a:rPr lang="en-US" sz="1200"/>
                        <a:t>Yes</a:t>
                      </a:r>
                    </a:p>
                  </a:txBody>
                  <a:tcPr marL="67449" marR="67449" marT="33729" marB="33729"/>
                </a:tc>
                <a:tc>
                  <a:txBody>
                    <a:bodyPr/>
                    <a:lstStyle/>
                    <a:p>
                      <a:pPr algn="ctr"/>
                      <a:r>
                        <a:rPr lang="en-US" sz="1200"/>
                        <a:t>Yes</a:t>
                      </a:r>
                    </a:p>
                  </a:txBody>
                  <a:tcPr marL="67449" marR="67449" marT="33729" marB="33729"/>
                </a:tc>
                <a:extLst>
                  <a:ext uri="{0D108BD9-81ED-4DB2-BD59-A6C34878D82A}">
                    <a16:rowId xmlns:a16="http://schemas.microsoft.com/office/drawing/2014/main" val="10006"/>
                  </a:ext>
                </a:extLst>
              </a:tr>
              <a:tr h="274303">
                <a:tc>
                  <a:txBody>
                    <a:bodyPr/>
                    <a:lstStyle/>
                    <a:p>
                      <a:r>
                        <a:rPr lang="en-US" sz="1200"/>
                        <a:t>Directors and Officers</a:t>
                      </a:r>
                    </a:p>
                  </a:txBody>
                  <a:tcPr marL="67449" marR="67449" marT="33729" marB="33729"/>
                </a:tc>
                <a:tc>
                  <a:txBody>
                    <a:bodyPr/>
                    <a:lstStyle/>
                    <a:p>
                      <a:pPr algn="ctr"/>
                      <a:r>
                        <a:rPr lang="en-US" sz="1200"/>
                        <a:t> Lodge Officers</a:t>
                      </a:r>
                    </a:p>
                  </a:txBody>
                  <a:tcPr marL="67449" marR="67449" marT="33729" marB="33729"/>
                </a:tc>
                <a:tc>
                  <a:txBody>
                    <a:bodyPr/>
                    <a:lstStyle/>
                    <a:p>
                      <a:pPr algn="ctr"/>
                      <a:r>
                        <a:rPr lang="en-US" sz="1200"/>
                        <a:t>Hall Officers and Directors</a:t>
                      </a:r>
                    </a:p>
                  </a:txBody>
                  <a:tcPr marL="67449" marR="67449" marT="33729" marB="33729"/>
                </a:tc>
                <a:extLst>
                  <a:ext uri="{0D108BD9-81ED-4DB2-BD59-A6C34878D82A}">
                    <a16:rowId xmlns:a16="http://schemas.microsoft.com/office/drawing/2014/main" val="10007"/>
                  </a:ext>
                </a:extLst>
              </a:tr>
              <a:tr h="274303">
                <a:tc>
                  <a:txBody>
                    <a:bodyPr/>
                    <a:lstStyle/>
                    <a:p>
                      <a:r>
                        <a:rPr lang="en-US" sz="1200"/>
                        <a:t>Workers Compensation</a:t>
                      </a:r>
                    </a:p>
                  </a:txBody>
                  <a:tcPr marL="67449" marR="67449" marT="33729" marB="33729"/>
                </a:tc>
                <a:tc>
                  <a:txBody>
                    <a:bodyPr/>
                    <a:lstStyle/>
                    <a:p>
                      <a:pPr algn="ctr"/>
                      <a:r>
                        <a:rPr lang="en-US" sz="1200"/>
                        <a:t>Yes</a:t>
                      </a:r>
                    </a:p>
                  </a:txBody>
                  <a:tcPr marL="67449" marR="67449" marT="33729" marB="33729"/>
                </a:tc>
                <a:tc>
                  <a:txBody>
                    <a:bodyPr/>
                    <a:lstStyle/>
                    <a:p>
                      <a:pPr algn="ctr"/>
                      <a:r>
                        <a:rPr lang="en-US" sz="1200">
                          <a:solidFill>
                            <a:srgbClr val="FF0000"/>
                          </a:solidFill>
                        </a:rPr>
                        <a:t>No</a:t>
                      </a:r>
                    </a:p>
                  </a:txBody>
                  <a:tcPr marL="67449" marR="67449" marT="33729" marB="33729"/>
                </a:tc>
                <a:extLst>
                  <a:ext uri="{0D108BD9-81ED-4DB2-BD59-A6C34878D82A}">
                    <a16:rowId xmlns:a16="http://schemas.microsoft.com/office/drawing/2014/main" val="10008"/>
                  </a:ext>
                </a:extLst>
              </a:tr>
              <a:tr h="454167">
                <a:tc>
                  <a:txBody>
                    <a:bodyPr/>
                    <a:lstStyle/>
                    <a:p>
                      <a:r>
                        <a:rPr lang="en-US" sz="1200"/>
                        <a:t>Tenant-User</a:t>
                      </a:r>
                      <a:r>
                        <a:rPr lang="en-US" sz="1200" baseline="0"/>
                        <a:t> Liability Insurance (TULIP) Program </a:t>
                      </a:r>
                      <a:r>
                        <a:rPr lang="en-US" sz="1200" baseline="0">
                          <a:solidFill>
                            <a:srgbClr val="FF0000"/>
                          </a:solidFill>
                        </a:rPr>
                        <a:t>(3</a:t>
                      </a:r>
                      <a:r>
                        <a:rPr lang="en-US" sz="1200" baseline="30000">
                          <a:solidFill>
                            <a:srgbClr val="FF0000"/>
                          </a:solidFill>
                        </a:rPr>
                        <a:t>rd</a:t>
                      </a:r>
                      <a:r>
                        <a:rPr lang="en-US" sz="1200" baseline="0">
                          <a:solidFill>
                            <a:srgbClr val="FF0000"/>
                          </a:solidFill>
                        </a:rPr>
                        <a:t> party coverage)</a:t>
                      </a:r>
                      <a:endParaRPr lang="en-US" sz="1200">
                        <a:solidFill>
                          <a:srgbClr val="FF0000"/>
                        </a:solidFill>
                      </a:endParaRPr>
                    </a:p>
                  </a:txBody>
                  <a:tcPr marL="67449" marR="67449" marT="33729" marB="33729"/>
                </a:tc>
                <a:tc>
                  <a:txBody>
                    <a:bodyPr/>
                    <a:lstStyle/>
                    <a:p>
                      <a:pPr algn="ctr"/>
                      <a:r>
                        <a:rPr lang="en-US" sz="1200">
                          <a:solidFill>
                            <a:srgbClr val="FF0000"/>
                          </a:solidFill>
                        </a:rPr>
                        <a:t>N/A</a:t>
                      </a:r>
                    </a:p>
                  </a:txBody>
                  <a:tcPr marL="67449" marR="67449" marT="33729" marB="33729"/>
                </a:tc>
                <a:tc>
                  <a:txBody>
                    <a:bodyPr/>
                    <a:lstStyle/>
                    <a:p>
                      <a:pPr algn="ctr"/>
                      <a:r>
                        <a:rPr lang="en-US" sz="1200" dirty="0">
                          <a:solidFill>
                            <a:srgbClr val="FF0000"/>
                          </a:solidFill>
                        </a:rPr>
                        <a:t>Per Event - Must</a:t>
                      </a:r>
                      <a:r>
                        <a:rPr lang="en-US" sz="1200" baseline="0" dirty="0">
                          <a:solidFill>
                            <a:srgbClr val="FF0000"/>
                          </a:solidFill>
                        </a:rPr>
                        <a:t> be purchased by short-term tenants using the Hall</a:t>
                      </a:r>
                      <a:endParaRPr lang="en-US" sz="1200" dirty="0">
                        <a:solidFill>
                          <a:srgbClr val="FF0000"/>
                        </a:solidFill>
                      </a:endParaRPr>
                    </a:p>
                  </a:txBody>
                  <a:tcPr marL="67449" marR="67449" marT="33729" marB="33729"/>
                </a:tc>
                <a:extLst>
                  <a:ext uri="{0D108BD9-81ED-4DB2-BD59-A6C34878D82A}">
                    <a16:rowId xmlns:a16="http://schemas.microsoft.com/office/drawing/2014/main" val="10009"/>
                  </a:ext>
                </a:extLst>
              </a:tr>
            </a:tbl>
          </a:graphicData>
        </a:graphic>
      </p:graphicFrame>
      <p:sp>
        <p:nvSpPr>
          <p:cNvPr id="4" name="Rectangle 6"/>
          <p:cNvSpPr txBox="1">
            <a:spLocks noChangeArrowheads="1"/>
          </p:cNvSpPr>
          <p:nvPr/>
        </p:nvSpPr>
        <p:spPr>
          <a:xfrm>
            <a:off x="1743075" y="6413500"/>
            <a:ext cx="1905000" cy="16510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924060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EFBF31C7-1D1E-4ADD-21D0-9117566BB256}"/>
              </a:ext>
            </a:extLst>
          </p:cNvPr>
          <p:cNvSpPr>
            <a:spLocks noGrp="1"/>
          </p:cNvSpPr>
          <p:nvPr>
            <p:ph type="title"/>
          </p:nvPr>
        </p:nvSpPr>
        <p:spPr/>
        <p:txBody>
          <a:bodyPr/>
          <a:lstStyle/>
          <a:p>
            <a:pPr algn="ctr"/>
            <a:r>
              <a:rPr lang="en-US" dirty="0">
                <a:solidFill>
                  <a:schemeClr val="accent2"/>
                </a:solidFill>
              </a:rPr>
              <a:t>Workers Compensation</a:t>
            </a:r>
          </a:p>
        </p:txBody>
      </p:sp>
      <p:graphicFrame>
        <p:nvGraphicFramePr>
          <p:cNvPr id="14" name="Content Placeholder 13">
            <a:extLst>
              <a:ext uri="{FF2B5EF4-FFF2-40B4-BE49-F238E27FC236}">
                <a16:creationId xmlns:a16="http://schemas.microsoft.com/office/drawing/2014/main" id="{FEEAC43D-F418-1C11-24F5-E8D83E74B79C}"/>
              </a:ext>
            </a:extLst>
          </p:cNvPr>
          <p:cNvGraphicFramePr>
            <a:graphicFrameLocks noGrp="1"/>
          </p:cNvGraphicFramePr>
          <p:nvPr>
            <p:ph idx="1"/>
            <p:extLst>
              <p:ext uri="{D42A27DB-BD31-4B8C-83A1-F6EECF244321}">
                <p14:modId xmlns:p14="http://schemas.microsoft.com/office/powerpoint/2010/main" val="488398087"/>
              </p:ext>
            </p:extLst>
          </p:nvPr>
        </p:nvGraphicFramePr>
        <p:xfrm>
          <a:off x="1096963" y="1846263"/>
          <a:ext cx="10058397" cy="3337560"/>
        </p:xfrm>
        <a:graphic>
          <a:graphicData uri="http://schemas.openxmlformats.org/drawingml/2006/table">
            <a:tbl>
              <a:tblPr firstRow="1" bandRow="1">
                <a:tableStyleId>{5C22544A-7EE6-4342-B048-85BDC9FD1C3A}</a:tableStyleId>
              </a:tblPr>
              <a:tblGrid>
                <a:gridCol w="5792787">
                  <a:extLst>
                    <a:ext uri="{9D8B030D-6E8A-4147-A177-3AD203B41FA5}">
                      <a16:colId xmlns:a16="http://schemas.microsoft.com/office/drawing/2014/main" val="2626445959"/>
                    </a:ext>
                  </a:extLst>
                </a:gridCol>
                <a:gridCol w="2165350">
                  <a:extLst>
                    <a:ext uri="{9D8B030D-6E8A-4147-A177-3AD203B41FA5}">
                      <a16:colId xmlns:a16="http://schemas.microsoft.com/office/drawing/2014/main" val="3342839455"/>
                    </a:ext>
                  </a:extLst>
                </a:gridCol>
                <a:gridCol w="2100260">
                  <a:extLst>
                    <a:ext uri="{9D8B030D-6E8A-4147-A177-3AD203B41FA5}">
                      <a16:colId xmlns:a16="http://schemas.microsoft.com/office/drawing/2014/main" val="225169759"/>
                    </a:ext>
                  </a:extLst>
                </a:gridCol>
              </a:tblGrid>
              <a:tr h="370840">
                <a:tc>
                  <a:txBody>
                    <a:bodyPr/>
                    <a:lstStyle/>
                    <a:p>
                      <a:endParaRPr lang="en-US"/>
                    </a:p>
                  </a:txBody>
                  <a:tcPr/>
                </a:tc>
                <a:tc>
                  <a:txBody>
                    <a:bodyPr/>
                    <a:lstStyle/>
                    <a:p>
                      <a:r>
                        <a:rPr lang="en-US" dirty="0"/>
                        <a:t>Individual Lodges</a:t>
                      </a:r>
                    </a:p>
                  </a:txBody>
                  <a:tcPr/>
                </a:tc>
                <a:tc>
                  <a:txBody>
                    <a:bodyPr/>
                    <a:lstStyle/>
                    <a:p>
                      <a:r>
                        <a:rPr lang="en-US" dirty="0"/>
                        <a:t>Masonic Halls</a:t>
                      </a:r>
                    </a:p>
                  </a:txBody>
                  <a:tcPr/>
                </a:tc>
                <a:extLst>
                  <a:ext uri="{0D108BD9-81ED-4DB2-BD59-A6C34878D82A}">
                    <a16:rowId xmlns:a16="http://schemas.microsoft.com/office/drawing/2014/main" val="2299946661"/>
                  </a:ext>
                </a:extLst>
              </a:tr>
              <a:tr h="370840">
                <a:tc>
                  <a:txBody>
                    <a:bodyPr/>
                    <a:lstStyle/>
                    <a:p>
                      <a:r>
                        <a:rPr lang="en-US" dirty="0"/>
                        <a:t>Insurance Carrier</a:t>
                      </a:r>
                    </a:p>
                  </a:txBody>
                  <a:tcPr/>
                </a:tc>
                <a:tc>
                  <a:txBody>
                    <a:bodyPr/>
                    <a:lstStyle/>
                    <a:p>
                      <a:r>
                        <a:rPr lang="en-US" dirty="0"/>
                        <a:t>Travelers</a:t>
                      </a:r>
                    </a:p>
                  </a:txBody>
                  <a:tcPr/>
                </a:tc>
                <a:tc>
                  <a:txBody>
                    <a:bodyPr/>
                    <a:lstStyle/>
                    <a:p>
                      <a:r>
                        <a:rPr lang="en-US" dirty="0"/>
                        <a:t>N/A</a:t>
                      </a:r>
                    </a:p>
                  </a:txBody>
                  <a:tcPr/>
                </a:tc>
                <a:extLst>
                  <a:ext uri="{0D108BD9-81ED-4DB2-BD59-A6C34878D82A}">
                    <a16:rowId xmlns:a16="http://schemas.microsoft.com/office/drawing/2014/main" val="565417816"/>
                  </a:ext>
                </a:extLst>
              </a:tr>
              <a:tr h="370840">
                <a:tc>
                  <a:txBody>
                    <a:bodyPr/>
                    <a:lstStyle/>
                    <a:p>
                      <a:r>
                        <a:rPr lang="en-US" dirty="0"/>
                        <a:t>Policy Number </a:t>
                      </a:r>
                    </a:p>
                  </a:txBody>
                  <a:tcPr/>
                </a:tc>
                <a:tc>
                  <a:txBody>
                    <a:bodyPr/>
                    <a:lstStyle/>
                    <a:p>
                      <a:r>
                        <a:rPr lang="en-US" dirty="0"/>
                        <a:t>UB-4W549080</a:t>
                      </a:r>
                    </a:p>
                  </a:txBody>
                  <a:tcPr/>
                </a:tc>
                <a:tc>
                  <a:txBody>
                    <a:bodyPr/>
                    <a:lstStyle/>
                    <a:p>
                      <a:r>
                        <a:rPr lang="en-US" dirty="0"/>
                        <a:t>N/A</a:t>
                      </a:r>
                    </a:p>
                  </a:txBody>
                  <a:tcPr/>
                </a:tc>
                <a:extLst>
                  <a:ext uri="{0D108BD9-81ED-4DB2-BD59-A6C34878D82A}">
                    <a16:rowId xmlns:a16="http://schemas.microsoft.com/office/drawing/2014/main" val="1025320543"/>
                  </a:ext>
                </a:extLst>
              </a:tr>
              <a:tr h="370840">
                <a:tc>
                  <a:txBody>
                    <a:bodyPr/>
                    <a:lstStyle/>
                    <a:p>
                      <a:r>
                        <a:rPr lang="en-US" dirty="0"/>
                        <a:t>Policy Coverage Period</a:t>
                      </a:r>
                    </a:p>
                  </a:txBody>
                  <a:tcPr/>
                </a:tc>
                <a:tc>
                  <a:txBody>
                    <a:bodyPr/>
                    <a:lstStyle/>
                    <a:p>
                      <a:r>
                        <a:rPr lang="en-US" dirty="0"/>
                        <a:t>4/1/25 – 3/31/26</a:t>
                      </a:r>
                    </a:p>
                  </a:txBody>
                  <a:tcPr/>
                </a:tc>
                <a:tc>
                  <a:txBody>
                    <a:bodyPr/>
                    <a:lstStyle/>
                    <a:p>
                      <a:r>
                        <a:rPr lang="en-US" dirty="0"/>
                        <a:t>N/A</a:t>
                      </a:r>
                    </a:p>
                  </a:txBody>
                  <a:tcPr/>
                </a:tc>
                <a:extLst>
                  <a:ext uri="{0D108BD9-81ED-4DB2-BD59-A6C34878D82A}">
                    <a16:rowId xmlns:a16="http://schemas.microsoft.com/office/drawing/2014/main" val="3102937829"/>
                  </a:ext>
                </a:extLst>
              </a:tr>
              <a:tr h="370840">
                <a:tc>
                  <a:txBody>
                    <a:bodyPr/>
                    <a:lstStyle/>
                    <a:p>
                      <a:r>
                        <a:rPr lang="en-US" dirty="0"/>
                        <a:t>Policy Limits – Employers Liability (Accidents)</a:t>
                      </a:r>
                    </a:p>
                  </a:txBody>
                  <a:tcPr/>
                </a:tc>
                <a:tc>
                  <a:txBody>
                    <a:bodyPr/>
                    <a:lstStyle/>
                    <a:p>
                      <a:r>
                        <a:rPr lang="en-US" dirty="0"/>
                        <a:t>$1,000,000</a:t>
                      </a:r>
                    </a:p>
                  </a:txBody>
                  <a:tcPr/>
                </a:tc>
                <a:tc>
                  <a:txBody>
                    <a:bodyPr/>
                    <a:lstStyle/>
                    <a:p>
                      <a:r>
                        <a:rPr lang="en-US" dirty="0"/>
                        <a:t>N/A</a:t>
                      </a:r>
                    </a:p>
                  </a:txBody>
                  <a:tcPr/>
                </a:tc>
                <a:extLst>
                  <a:ext uri="{0D108BD9-81ED-4DB2-BD59-A6C34878D82A}">
                    <a16:rowId xmlns:a16="http://schemas.microsoft.com/office/drawing/2014/main" val="2417266215"/>
                  </a:ext>
                </a:extLst>
              </a:tr>
              <a:tr h="370840">
                <a:tc>
                  <a:txBody>
                    <a:bodyPr/>
                    <a:lstStyle/>
                    <a:p>
                      <a:r>
                        <a:rPr lang="en-US" dirty="0"/>
                        <a:t>Bodily injury by Disease, Each Employee</a:t>
                      </a:r>
                    </a:p>
                  </a:txBody>
                  <a:tcPr/>
                </a:tc>
                <a:tc>
                  <a:txBody>
                    <a:bodyPr/>
                    <a:lstStyle/>
                    <a:p>
                      <a:r>
                        <a:rPr lang="en-US" dirty="0"/>
                        <a:t>$1,000,000</a:t>
                      </a:r>
                    </a:p>
                  </a:txBody>
                  <a:tcPr/>
                </a:tc>
                <a:tc>
                  <a:txBody>
                    <a:bodyPr/>
                    <a:lstStyle/>
                    <a:p>
                      <a:r>
                        <a:rPr lang="en-US" dirty="0"/>
                        <a:t>N/A</a:t>
                      </a:r>
                    </a:p>
                  </a:txBody>
                  <a:tcPr/>
                </a:tc>
                <a:extLst>
                  <a:ext uri="{0D108BD9-81ED-4DB2-BD59-A6C34878D82A}">
                    <a16:rowId xmlns:a16="http://schemas.microsoft.com/office/drawing/2014/main" val="2746673783"/>
                  </a:ext>
                </a:extLst>
              </a:tr>
              <a:tr h="370840">
                <a:tc>
                  <a:txBody>
                    <a:bodyPr/>
                    <a:lstStyle/>
                    <a:p>
                      <a:r>
                        <a:rPr lang="en-US" dirty="0"/>
                        <a:t>Bodily injury by Disease, Policy Limit</a:t>
                      </a:r>
                    </a:p>
                  </a:txBody>
                  <a:tcPr/>
                </a:tc>
                <a:tc>
                  <a:txBody>
                    <a:bodyPr/>
                    <a:lstStyle/>
                    <a:p>
                      <a:r>
                        <a:rPr lang="en-US" dirty="0"/>
                        <a:t>$1,000,000</a:t>
                      </a:r>
                    </a:p>
                  </a:txBody>
                  <a:tcPr/>
                </a:tc>
                <a:tc>
                  <a:txBody>
                    <a:bodyPr/>
                    <a:lstStyle/>
                    <a:p>
                      <a:r>
                        <a:rPr lang="en-US" dirty="0"/>
                        <a:t>N/A</a:t>
                      </a:r>
                    </a:p>
                  </a:txBody>
                  <a:tcPr/>
                </a:tc>
                <a:extLst>
                  <a:ext uri="{0D108BD9-81ED-4DB2-BD59-A6C34878D82A}">
                    <a16:rowId xmlns:a16="http://schemas.microsoft.com/office/drawing/2014/main" val="4206166050"/>
                  </a:ext>
                </a:extLst>
              </a:tr>
              <a:tr h="370840">
                <a:tc>
                  <a:txBody>
                    <a:bodyPr/>
                    <a:lstStyle/>
                    <a:p>
                      <a:r>
                        <a:rPr lang="en-US" dirty="0"/>
                        <a:t>Employee Coverage</a:t>
                      </a:r>
                    </a:p>
                  </a:txBody>
                  <a:tcPr/>
                </a:tc>
                <a:tc>
                  <a:txBody>
                    <a:bodyPr/>
                    <a:lstStyle/>
                    <a:p>
                      <a:r>
                        <a:rPr lang="en-US" dirty="0"/>
                        <a:t>Yes</a:t>
                      </a:r>
                    </a:p>
                  </a:txBody>
                  <a:tcPr/>
                </a:tc>
                <a:tc>
                  <a:txBody>
                    <a:bodyPr/>
                    <a:lstStyle/>
                    <a:p>
                      <a:r>
                        <a:rPr lang="en-US" dirty="0"/>
                        <a:t>N/A</a:t>
                      </a:r>
                    </a:p>
                  </a:txBody>
                  <a:tcPr/>
                </a:tc>
                <a:extLst>
                  <a:ext uri="{0D108BD9-81ED-4DB2-BD59-A6C34878D82A}">
                    <a16:rowId xmlns:a16="http://schemas.microsoft.com/office/drawing/2014/main" val="2313393008"/>
                  </a:ext>
                </a:extLst>
              </a:tr>
              <a:tr h="370840">
                <a:tc>
                  <a:txBody>
                    <a:bodyPr/>
                    <a:lstStyle/>
                    <a:p>
                      <a:r>
                        <a:rPr lang="en-US" dirty="0"/>
                        <a:t>Deductible per claim</a:t>
                      </a:r>
                    </a:p>
                  </a:txBody>
                  <a:tcPr/>
                </a:tc>
                <a:tc>
                  <a:txBody>
                    <a:bodyPr/>
                    <a:lstStyle/>
                    <a:p>
                      <a:r>
                        <a:rPr lang="en-US" dirty="0"/>
                        <a:t>$0</a:t>
                      </a:r>
                    </a:p>
                  </a:txBody>
                  <a:tcPr/>
                </a:tc>
                <a:tc>
                  <a:txBody>
                    <a:bodyPr/>
                    <a:lstStyle/>
                    <a:p>
                      <a:r>
                        <a:rPr lang="en-US" dirty="0"/>
                        <a:t>N/A</a:t>
                      </a:r>
                    </a:p>
                  </a:txBody>
                  <a:tcPr/>
                </a:tc>
                <a:extLst>
                  <a:ext uri="{0D108BD9-81ED-4DB2-BD59-A6C34878D82A}">
                    <a16:rowId xmlns:a16="http://schemas.microsoft.com/office/drawing/2014/main" val="1852319731"/>
                  </a:ext>
                </a:extLst>
              </a:tr>
            </a:tbl>
          </a:graphicData>
        </a:graphic>
      </p:graphicFrame>
    </p:spTree>
    <p:extLst>
      <p:ext uri="{BB962C8B-B14F-4D97-AF65-F5344CB8AC3E}">
        <p14:creationId xmlns:p14="http://schemas.microsoft.com/office/powerpoint/2010/main" val="2827913668"/>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366</TotalTime>
  <Words>2154</Words>
  <Application>Microsoft Office PowerPoint</Application>
  <PresentationFormat>Widescreen</PresentationFormat>
  <Paragraphs>370</Paragraphs>
  <Slides>40</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vt:i4>
      </vt:variant>
    </vt:vector>
  </HeadingPairs>
  <TitlesOfParts>
    <vt:vector size="51" baseType="lpstr">
      <vt:lpstr>Aptos</vt:lpstr>
      <vt:lpstr>Aptos Display</vt:lpstr>
      <vt:lpstr>Arial</vt:lpstr>
      <vt:lpstr>Calibri</vt:lpstr>
      <vt:lpstr>CG Omega</vt:lpstr>
      <vt:lpstr>Franklin Gothic Book</vt:lpstr>
      <vt:lpstr>Raleway Lining</vt:lpstr>
      <vt:lpstr>Segoe UI</vt:lpstr>
      <vt:lpstr>Verdana</vt:lpstr>
      <vt:lpstr>Wingdings</vt:lpstr>
      <vt:lpstr>Retrospect</vt:lpstr>
      <vt:lpstr>Risk Management &amp; Insurance Coverage for Halls &amp; Lodges</vt:lpstr>
      <vt:lpstr>Key Objectives</vt:lpstr>
      <vt:lpstr>Insurance Terminology</vt:lpstr>
      <vt:lpstr>Insurance Coverage </vt:lpstr>
      <vt:lpstr>Insurance Committee Role and Oversight</vt:lpstr>
      <vt:lpstr>Update on Coverage &amp; Premiums</vt:lpstr>
      <vt:lpstr>Risk Insurance</vt:lpstr>
      <vt:lpstr>Insurance Coverage Summary: Lodges vs. Halls</vt:lpstr>
      <vt:lpstr>Workers Compensation</vt:lpstr>
      <vt:lpstr>Workers Compensation</vt:lpstr>
      <vt:lpstr>Workers Compensation</vt:lpstr>
      <vt:lpstr>Alliant Program Insurance Coverage Summary for Halls</vt:lpstr>
      <vt:lpstr>Property Insurance Deductible - Alliant</vt:lpstr>
      <vt:lpstr>General Liability </vt:lpstr>
      <vt:lpstr>Non-Owned Auto Insurance - Halls</vt:lpstr>
      <vt:lpstr>Halls’ Responsibility During Open Enrollment</vt:lpstr>
      <vt:lpstr>Alliant Insurance Services Program for Halls</vt:lpstr>
      <vt:lpstr>Captive Insurance</vt:lpstr>
      <vt:lpstr>What is a Captive</vt:lpstr>
      <vt:lpstr>Why do entities set up Captives</vt:lpstr>
      <vt:lpstr>Benefits of a Property Captive</vt:lpstr>
      <vt:lpstr>Example Hall Insurance Program</vt:lpstr>
      <vt:lpstr>Captive Program vs Current Program</vt:lpstr>
      <vt:lpstr>Poll</vt:lpstr>
      <vt:lpstr>Value-Added Service</vt:lpstr>
      <vt:lpstr>Insurance Coverage for Tenants</vt:lpstr>
      <vt:lpstr>Insurance Coverage for Single-Event Tenants </vt:lpstr>
      <vt:lpstr>Hall’s Insurance Premium Installment Plan</vt:lpstr>
      <vt:lpstr>Hall’s Insurance Premium Installment Plan</vt:lpstr>
      <vt:lpstr>Adequate Insurance Coverage for Halls</vt:lpstr>
      <vt:lpstr>Poll</vt:lpstr>
      <vt:lpstr>Alliant  Insurance Coverage Summary for Lodges</vt:lpstr>
      <vt:lpstr>Insurance Programs: Lodges</vt:lpstr>
      <vt:lpstr>Property Insurance </vt:lpstr>
      <vt:lpstr>Property Insurance (Continued)</vt:lpstr>
      <vt:lpstr>Insurance Contacts at Alliant Insurance and Grand Lodge</vt:lpstr>
      <vt:lpstr>Poll</vt:lpstr>
      <vt:lpstr>Poll</vt:lpstr>
      <vt:lpstr>Sample Template of Lodge/Hall Inventory Spreadsheet</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Carol Hunter</dc:creator>
  <cp:lastModifiedBy>Andrew Uehling</cp:lastModifiedBy>
  <cp:revision>2</cp:revision>
  <dcterms:created xsi:type="dcterms:W3CDTF">2025-03-17T18:38:37Z</dcterms:created>
  <dcterms:modified xsi:type="dcterms:W3CDTF">2025-04-03T23:01:33Z</dcterms:modified>
</cp:coreProperties>
</file>