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270" r:id="rId3"/>
    <p:sldId id="256" r:id="rId4"/>
    <p:sldId id="302" r:id="rId5"/>
    <p:sldId id="258" r:id="rId6"/>
    <p:sldId id="275" r:id="rId7"/>
    <p:sldId id="296" r:id="rId8"/>
    <p:sldId id="298" r:id="rId9"/>
    <p:sldId id="297" r:id="rId10"/>
    <p:sldId id="301" r:id="rId11"/>
    <p:sldId id="274" r:id="rId12"/>
    <p:sldId id="262" r:id="rId13"/>
    <p:sldId id="286" r:id="rId14"/>
    <p:sldId id="276" r:id="rId15"/>
    <p:sldId id="290" r:id="rId16"/>
    <p:sldId id="284" r:id="rId17"/>
    <p:sldId id="281" r:id="rId18"/>
    <p:sldId id="277" r:id="rId19"/>
    <p:sldId id="294" r:id="rId20"/>
    <p:sldId id="295" r:id="rId21"/>
    <p:sldId id="292" r:id="rId22"/>
    <p:sldId id="291" r:id="rId23"/>
    <p:sldId id="282" r:id="rId24"/>
    <p:sldId id="287" r:id="rId25"/>
    <p:sldId id="289" r:id="rId26"/>
    <p:sldId id="300" r:id="rId27"/>
    <p:sldId id="288" r:id="rId28"/>
    <p:sldId id="260" r:id="rId29"/>
    <p:sldId id="303" r:id="rId30"/>
    <p:sldId id="33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21" autoAdjust="0"/>
    <p:restoredTop sz="94704"/>
  </p:normalViewPr>
  <p:slideViewPr>
    <p:cSldViewPr snapToGrid="0">
      <p:cViewPr varScale="1">
        <p:scale>
          <a:sx n="67" d="100"/>
          <a:sy n="67" d="100"/>
        </p:scale>
        <p:origin x="7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BF9094-CB9A-4484-B51A-4ABDCD3DFEC5}"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4444F2E-907E-4C0D-A3BC-11F5B2959F81}">
      <dgm:prSet/>
      <dgm:spPr/>
      <dgm:t>
        <a:bodyPr/>
        <a:lstStyle/>
        <a:p>
          <a:r>
            <a:rPr lang="en-US" dirty="0"/>
            <a:t>Brothers </a:t>
          </a:r>
        </a:p>
      </dgm:t>
    </dgm:pt>
    <dgm:pt modelId="{9484FD2D-EA7A-4FC5-8267-7E0121926461}" type="parTrans" cxnId="{38568AA4-F9C4-44DA-AFAA-68B2E243EBE1}">
      <dgm:prSet/>
      <dgm:spPr/>
      <dgm:t>
        <a:bodyPr/>
        <a:lstStyle/>
        <a:p>
          <a:endParaRPr lang="en-US"/>
        </a:p>
      </dgm:t>
    </dgm:pt>
    <dgm:pt modelId="{10A8E098-2BF3-4073-83A9-BF4287CF9E18}" type="sibTrans" cxnId="{38568AA4-F9C4-44DA-AFAA-68B2E243EBE1}">
      <dgm:prSet/>
      <dgm:spPr/>
      <dgm:t>
        <a:bodyPr/>
        <a:lstStyle/>
        <a:p>
          <a:endParaRPr lang="en-US"/>
        </a:p>
      </dgm:t>
    </dgm:pt>
    <dgm:pt modelId="{E8A294EA-B4E7-469D-8AA8-D733778FB0AB}">
      <dgm:prSet/>
      <dgm:spPr/>
      <dgm:t>
        <a:bodyPr/>
        <a:lstStyle/>
        <a:p>
          <a:r>
            <a:rPr lang="en-US" dirty="0"/>
            <a:t>Mentors</a:t>
          </a:r>
        </a:p>
      </dgm:t>
    </dgm:pt>
    <dgm:pt modelId="{41B3F7B3-4480-46BA-A2ED-6968C4A60DB6}" type="parTrans" cxnId="{45FC7860-C480-42DA-9E7A-4814DD2B485C}">
      <dgm:prSet/>
      <dgm:spPr/>
      <dgm:t>
        <a:bodyPr/>
        <a:lstStyle/>
        <a:p>
          <a:endParaRPr lang="en-US"/>
        </a:p>
      </dgm:t>
    </dgm:pt>
    <dgm:pt modelId="{6E69F054-BA86-4C17-A146-D15AFC5ABAAB}" type="sibTrans" cxnId="{45FC7860-C480-42DA-9E7A-4814DD2B485C}">
      <dgm:prSet/>
      <dgm:spPr/>
      <dgm:t>
        <a:bodyPr/>
        <a:lstStyle/>
        <a:p>
          <a:endParaRPr lang="en-US"/>
        </a:p>
      </dgm:t>
    </dgm:pt>
    <dgm:pt modelId="{A1060011-3530-40BA-9B6E-E862838C3A4F}">
      <dgm:prSet/>
      <dgm:spPr/>
      <dgm:t>
        <a:bodyPr/>
        <a:lstStyle/>
        <a:p>
          <a:r>
            <a:rPr lang="en-US" dirty="0"/>
            <a:t>Officers </a:t>
          </a:r>
        </a:p>
      </dgm:t>
    </dgm:pt>
    <dgm:pt modelId="{B7B942F0-5D8E-40B2-98AD-897EA9945715}" type="parTrans" cxnId="{854A6BA1-9D5B-4819-833A-08FE9E594D65}">
      <dgm:prSet/>
      <dgm:spPr/>
      <dgm:t>
        <a:bodyPr/>
        <a:lstStyle/>
        <a:p>
          <a:endParaRPr lang="en-US"/>
        </a:p>
      </dgm:t>
    </dgm:pt>
    <dgm:pt modelId="{BAC33342-C937-4A77-9EC4-3F91544A61E7}" type="sibTrans" cxnId="{854A6BA1-9D5B-4819-833A-08FE9E594D65}">
      <dgm:prSet/>
      <dgm:spPr/>
      <dgm:t>
        <a:bodyPr/>
        <a:lstStyle/>
        <a:p>
          <a:endParaRPr lang="en-US"/>
        </a:p>
      </dgm:t>
    </dgm:pt>
    <dgm:pt modelId="{D10DF9AE-9194-4051-A595-F0971F23561E}">
      <dgm:prSet/>
      <dgm:spPr/>
      <dgm:t>
        <a:bodyPr/>
        <a:lstStyle/>
        <a:p>
          <a:r>
            <a:rPr lang="en-US" dirty="0"/>
            <a:t>Coaches </a:t>
          </a:r>
        </a:p>
      </dgm:t>
    </dgm:pt>
    <dgm:pt modelId="{AF366661-47FA-4E93-89E6-2C354F8A2C9B}" type="parTrans" cxnId="{96CBEB35-950A-414C-A65E-7C47C6050D58}">
      <dgm:prSet/>
      <dgm:spPr/>
      <dgm:t>
        <a:bodyPr/>
        <a:lstStyle/>
        <a:p>
          <a:endParaRPr lang="en-US"/>
        </a:p>
      </dgm:t>
    </dgm:pt>
    <dgm:pt modelId="{91E6A0C9-A6FD-43DC-A281-85E2674C5C19}" type="sibTrans" cxnId="{96CBEB35-950A-414C-A65E-7C47C6050D58}">
      <dgm:prSet/>
      <dgm:spPr/>
      <dgm:t>
        <a:bodyPr/>
        <a:lstStyle/>
        <a:p>
          <a:endParaRPr lang="en-US"/>
        </a:p>
      </dgm:t>
    </dgm:pt>
    <dgm:pt modelId="{225FDB1C-5897-6744-A1E6-1633414C679C}" type="pres">
      <dgm:prSet presAssocID="{6BBF9094-CB9A-4484-B51A-4ABDCD3DFEC5}" presName="vert0" presStyleCnt="0">
        <dgm:presLayoutVars>
          <dgm:dir/>
          <dgm:animOne val="branch"/>
          <dgm:animLvl val="lvl"/>
        </dgm:presLayoutVars>
      </dgm:prSet>
      <dgm:spPr/>
    </dgm:pt>
    <dgm:pt modelId="{344EC8CC-8D7D-134B-A961-8EAB6D78F1CA}" type="pres">
      <dgm:prSet presAssocID="{34444F2E-907E-4C0D-A3BC-11F5B2959F81}" presName="thickLine" presStyleLbl="alignNode1" presStyleIdx="0" presStyleCnt="4"/>
      <dgm:spPr/>
    </dgm:pt>
    <dgm:pt modelId="{0F2EAE50-ADEA-0B4C-9D61-87D3614B561A}" type="pres">
      <dgm:prSet presAssocID="{34444F2E-907E-4C0D-A3BC-11F5B2959F81}" presName="horz1" presStyleCnt="0"/>
      <dgm:spPr/>
    </dgm:pt>
    <dgm:pt modelId="{E1D4DB25-CAC8-4944-B9AF-F698D29DAC9B}" type="pres">
      <dgm:prSet presAssocID="{34444F2E-907E-4C0D-A3BC-11F5B2959F81}" presName="tx1" presStyleLbl="revTx" presStyleIdx="0" presStyleCnt="4"/>
      <dgm:spPr/>
    </dgm:pt>
    <dgm:pt modelId="{008E29BF-88F4-E640-AE2D-230D6076F707}" type="pres">
      <dgm:prSet presAssocID="{34444F2E-907E-4C0D-A3BC-11F5B2959F81}" presName="vert1" presStyleCnt="0"/>
      <dgm:spPr/>
    </dgm:pt>
    <dgm:pt modelId="{28FBB4EE-56BF-7F42-8DD5-937080617A08}" type="pres">
      <dgm:prSet presAssocID="{E8A294EA-B4E7-469D-8AA8-D733778FB0AB}" presName="thickLine" presStyleLbl="alignNode1" presStyleIdx="1" presStyleCnt="4"/>
      <dgm:spPr/>
    </dgm:pt>
    <dgm:pt modelId="{59EA3B64-33F6-6A44-A720-09A6EB845D5C}" type="pres">
      <dgm:prSet presAssocID="{E8A294EA-B4E7-469D-8AA8-D733778FB0AB}" presName="horz1" presStyleCnt="0"/>
      <dgm:spPr/>
    </dgm:pt>
    <dgm:pt modelId="{57BBD8D4-47A8-2A4A-A657-A96C1EFE563A}" type="pres">
      <dgm:prSet presAssocID="{E8A294EA-B4E7-469D-8AA8-D733778FB0AB}" presName="tx1" presStyleLbl="revTx" presStyleIdx="1" presStyleCnt="4"/>
      <dgm:spPr/>
    </dgm:pt>
    <dgm:pt modelId="{AF990823-0835-F549-A460-9A976C459F46}" type="pres">
      <dgm:prSet presAssocID="{E8A294EA-B4E7-469D-8AA8-D733778FB0AB}" presName="vert1" presStyleCnt="0"/>
      <dgm:spPr/>
    </dgm:pt>
    <dgm:pt modelId="{6B066AA3-D1FF-3441-A008-D2B00C4BB6AF}" type="pres">
      <dgm:prSet presAssocID="{A1060011-3530-40BA-9B6E-E862838C3A4F}" presName="thickLine" presStyleLbl="alignNode1" presStyleIdx="2" presStyleCnt="4"/>
      <dgm:spPr/>
    </dgm:pt>
    <dgm:pt modelId="{E915D0D1-8CEF-AC42-AABC-62B9FE470B22}" type="pres">
      <dgm:prSet presAssocID="{A1060011-3530-40BA-9B6E-E862838C3A4F}" presName="horz1" presStyleCnt="0"/>
      <dgm:spPr/>
    </dgm:pt>
    <dgm:pt modelId="{34F44F03-32C5-0D41-90D3-5BA2DAAF8D7F}" type="pres">
      <dgm:prSet presAssocID="{A1060011-3530-40BA-9B6E-E862838C3A4F}" presName="tx1" presStyleLbl="revTx" presStyleIdx="2" presStyleCnt="4"/>
      <dgm:spPr/>
    </dgm:pt>
    <dgm:pt modelId="{39B853AE-2D73-7E40-A5D1-249430B36568}" type="pres">
      <dgm:prSet presAssocID="{A1060011-3530-40BA-9B6E-E862838C3A4F}" presName="vert1" presStyleCnt="0"/>
      <dgm:spPr/>
    </dgm:pt>
    <dgm:pt modelId="{7520B2CF-CA60-A34B-BBA1-FA29C5B4A0A9}" type="pres">
      <dgm:prSet presAssocID="{D10DF9AE-9194-4051-A595-F0971F23561E}" presName="thickLine" presStyleLbl="alignNode1" presStyleIdx="3" presStyleCnt="4"/>
      <dgm:spPr/>
    </dgm:pt>
    <dgm:pt modelId="{AAC84488-B1BD-A84A-8CBD-5C088E5E475E}" type="pres">
      <dgm:prSet presAssocID="{D10DF9AE-9194-4051-A595-F0971F23561E}" presName="horz1" presStyleCnt="0"/>
      <dgm:spPr/>
    </dgm:pt>
    <dgm:pt modelId="{88134C69-8BB2-F845-8984-F953F45F1C9C}" type="pres">
      <dgm:prSet presAssocID="{D10DF9AE-9194-4051-A595-F0971F23561E}" presName="tx1" presStyleLbl="revTx" presStyleIdx="3" presStyleCnt="4"/>
      <dgm:spPr/>
    </dgm:pt>
    <dgm:pt modelId="{1134425A-F989-DB46-8A54-41AB0A837BE0}" type="pres">
      <dgm:prSet presAssocID="{D10DF9AE-9194-4051-A595-F0971F23561E}" presName="vert1" presStyleCnt="0"/>
      <dgm:spPr/>
    </dgm:pt>
  </dgm:ptLst>
  <dgm:cxnLst>
    <dgm:cxn modelId="{0530EE02-CBF1-8744-98DA-393CE36E018C}" type="presOf" srcId="{E8A294EA-B4E7-469D-8AA8-D733778FB0AB}" destId="{57BBD8D4-47A8-2A4A-A657-A96C1EFE563A}" srcOrd="0" destOrd="0" presId="urn:microsoft.com/office/officeart/2008/layout/LinedList"/>
    <dgm:cxn modelId="{96CBEB35-950A-414C-A65E-7C47C6050D58}" srcId="{6BBF9094-CB9A-4484-B51A-4ABDCD3DFEC5}" destId="{D10DF9AE-9194-4051-A595-F0971F23561E}" srcOrd="3" destOrd="0" parTransId="{AF366661-47FA-4E93-89E6-2C354F8A2C9B}" sibTransId="{91E6A0C9-A6FD-43DC-A281-85E2674C5C19}"/>
    <dgm:cxn modelId="{3C051460-D971-A74C-81E2-64EBB92EA8BA}" type="presOf" srcId="{6BBF9094-CB9A-4484-B51A-4ABDCD3DFEC5}" destId="{225FDB1C-5897-6744-A1E6-1633414C679C}" srcOrd="0" destOrd="0" presId="urn:microsoft.com/office/officeart/2008/layout/LinedList"/>
    <dgm:cxn modelId="{45FC7860-C480-42DA-9E7A-4814DD2B485C}" srcId="{6BBF9094-CB9A-4484-B51A-4ABDCD3DFEC5}" destId="{E8A294EA-B4E7-469D-8AA8-D733778FB0AB}" srcOrd="1" destOrd="0" parTransId="{41B3F7B3-4480-46BA-A2ED-6968C4A60DB6}" sibTransId="{6E69F054-BA86-4C17-A146-D15AFC5ABAAB}"/>
    <dgm:cxn modelId="{CBA15766-989E-9F45-A58B-6AAF07DAA0BF}" type="presOf" srcId="{D10DF9AE-9194-4051-A595-F0971F23561E}" destId="{88134C69-8BB2-F845-8984-F953F45F1C9C}" srcOrd="0" destOrd="0" presId="urn:microsoft.com/office/officeart/2008/layout/LinedList"/>
    <dgm:cxn modelId="{A2FB8898-8D57-F342-A885-FFC8802FE5A2}" type="presOf" srcId="{A1060011-3530-40BA-9B6E-E862838C3A4F}" destId="{34F44F03-32C5-0D41-90D3-5BA2DAAF8D7F}" srcOrd="0" destOrd="0" presId="urn:microsoft.com/office/officeart/2008/layout/LinedList"/>
    <dgm:cxn modelId="{854A6BA1-9D5B-4819-833A-08FE9E594D65}" srcId="{6BBF9094-CB9A-4484-B51A-4ABDCD3DFEC5}" destId="{A1060011-3530-40BA-9B6E-E862838C3A4F}" srcOrd="2" destOrd="0" parTransId="{B7B942F0-5D8E-40B2-98AD-897EA9945715}" sibTransId="{BAC33342-C937-4A77-9EC4-3F91544A61E7}"/>
    <dgm:cxn modelId="{38568AA4-F9C4-44DA-AFAA-68B2E243EBE1}" srcId="{6BBF9094-CB9A-4484-B51A-4ABDCD3DFEC5}" destId="{34444F2E-907E-4C0D-A3BC-11F5B2959F81}" srcOrd="0" destOrd="0" parTransId="{9484FD2D-EA7A-4FC5-8267-7E0121926461}" sibTransId="{10A8E098-2BF3-4073-83A9-BF4287CF9E18}"/>
    <dgm:cxn modelId="{AFBBC5D5-11DE-854D-B565-6B47B8D3BC91}" type="presOf" srcId="{34444F2E-907E-4C0D-A3BC-11F5B2959F81}" destId="{E1D4DB25-CAC8-4944-B9AF-F698D29DAC9B}" srcOrd="0" destOrd="0" presId="urn:microsoft.com/office/officeart/2008/layout/LinedList"/>
    <dgm:cxn modelId="{0824A2A5-80CF-C540-8CCF-294F910F5FFD}" type="presParOf" srcId="{225FDB1C-5897-6744-A1E6-1633414C679C}" destId="{344EC8CC-8D7D-134B-A961-8EAB6D78F1CA}" srcOrd="0" destOrd="0" presId="urn:microsoft.com/office/officeart/2008/layout/LinedList"/>
    <dgm:cxn modelId="{72AC81AE-CC4B-E74F-A6E2-199C1120012F}" type="presParOf" srcId="{225FDB1C-5897-6744-A1E6-1633414C679C}" destId="{0F2EAE50-ADEA-0B4C-9D61-87D3614B561A}" srcOrd="1" destOrd="0" presId="urn:microsoft.com/office/officeart/2008/layout/LinedList"/>
    <dgm:cxn modelId="{FDEADEAA-F1AE-7642-9468-9D4F8AA5C548}" type="presParOf" srcId="{0F2EAE50-ADEA-0B4C-9D61-87D3614B561A}" destId="{E1D4DB25-CAC8-4944-B9AF-F698D29DAC9B}" srcOrd="0" destOrd="0" presId="urn:microsoft.com/office/officeart/2008/layout/LinedList"/>
    <dgm:cxn modelId="{DFD92369-142B-5146-A685-D929932A5261}" type="presParOf" srcId="{0F2EAE50-ADEA-0B4C-9D61-87D3614B561A}" destId="{008E29BF-88F4-E640-AE2D-230D6076F707}" srcOrd="1" destOrd="0" presId="urn:microsoft.com/office/officeart/2008/layout/LinedList"/>
    <dgm:cxn modelId="{C55917C2-61C3-8147-874F-50AEA6E3541A}" type="presParOf" srcId="{225FDB1C-5897-6744-A1E6-1633414C679C}" destId="{28FBB4EE-56BF-7F42-8DD5-937080617A08}" srcOrd="2" destOrd="0" presId="urn:microsoft.com/office/officeart/2008/layout/LinedList"/>
    <dgm:cxn modelId="{419F2C1C-8ACC-0446-A66E-1C2C5CBBF52C}" type="presParOf" srcId="{225FDB1C-5897-6744-A1E6-1633414C679C}" destId="{59EA3B64-33F6-6A44-A720-09A6EB845D5C}" srcOrd="3" destOrd="0" presId="urn:microsoft.com/office/officeart/2008/layout/LinedList"/>
    <dgm:cxn modelId="{66FAC6C9-322C-1D4A-8673-DFF4B75A8E3B}" type="presParOf" srcId="{59EA3B64-33F6-6A44-A720-09A6EB845D5C}" destId="{57BBD8D4-47A8-2A4A-A657-A96C1EFE563A}" srcOrd="0" destOrd="0" presId="urn:microsoft.com/office/officeart/2008/layout/LinedList"/>
    <dgm:cxn modelId="{DE9E0324-4148-074A-8BDE-22611DCC19D6}" type="presParOf" srcId="{59EA3B64-33F6-6A44-A720-09A6EB845D5C}" destId="{AF990823-0835-F549-A460-9A976C459F46}" srcOrd="1" destOrd="0" presId="urn:microsoft.com/office/officeart/2008/layout/LinedList"/>
    <dgm:cxn modelId="{9F7C59C9-E5E0-984B-891D-2447A683A6B2}" type="presParOf" srcId="{225FDB1C-5897-6744-A1E6-1633414C679C}" destId="{6B066AA3-D1FF-3441-A008-D2B00C4BB6AF}" srcOrd="4" destOrd="0" presId="urn:microsoft.com/office/officeart/2008/layout/LinedList"/>
    <dgm:cxn modelId="{8FA8D53F-64EA-D346-8C60-E127D4B89703}" type="presParOf" srcId="{225FDB1C-5897-6744-A1E6-1633414C679C}" destId="{E915D0D1-8CEF-AC42-AABC-62B9FE470B22}" srcOrd="5" destOrd="0" presId="urn:microsoft.com/office/officeart/2008/layout/LinedList"/>
    <dgm:cxn modelId="{312799A9-4AE9-DA4B-9983-02B7F4D35596}" type="presParOf" srcId="{E915D0D1-8CEF-AC42-AABC-62B9FE470B22}" destId="{34F44F03-32C5-0D41-90D3-5BA2DAAF8D7F}" srcOrd="0" destOrd="0" presId="urn:microsoft.com/office/officeart/2008/layout/LinedList"/>
    <dgm:cxn modelId="{3E082CE8-86A9-594D-8DEA-EBCED031B357}" type="presParOf" srcId="{E915D0D1-8CEF-AC42-AABC-62B9FE470B22}" destId="{39B853AE-2D73-7E40-A5D1-249430B36568}" srcOrd="1" destOrd="0" presId="urn:microsoft.com/office/officeart/2008/layout/LinedList"/>
    <dgm:cxn modelId="{6008DB98-9D5A-BB43-8887-B9EB37111968}" type="presParOf" srcId="{225FDB1C-5897-6744-A1E6-1633414C679C}" destId="{7520B2CF-CA60-A34B-BBA1-FA29C5B4A0A9}" srcOrd="6" destOrd="0" presId="urn:microsoft.com/office/officeart/2008/layout/LinedList"/>
    <dgm:cxn modelId="{89F834AB-7343-DF48-B540-A5194EB7FD5F}" type="presParOf" srcId="{225FDB1C-5897-6744-A1E6-1633414C679C}" destId="{AAC84488-B1BD-A84A-8CBD-5C088E5E475E}" srcOrd="7" destOrd="0" presId="urn:microsoft.com/office/officeart/2008/layout/LinedList"/>
    <dgm:cxn modelId="{77BC7A4F-CDC8-BE4E-B9D5-0786E56406E8}" type="presParOf" srcId="{AAC84488-B1BD-A84A-8CBD-5C088E5E475E}" destId="{88134C69-8BB2-F845-8984-F953F45F1C9C}" srcOrd="0" destOrd="0" presId="urn:microsoft.com/office/officeart/2008/layout/LinedList"/>
    <dgm:cxn modelId="{C2B79B12-9348-3040-B3DA-182605BD5BC3}" type="presParOf" srcId="{AAC84488-B1BD-A84A-8CBD-5C088E5E475E}" destId="{1134425A-F989-DB46-8A54-41AB0A837BE0}"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C11EED-EDA9-4008-813D-AC76F99495FE}" type="doc">
      <dgm:prSet loTypeId="urn:microsoft.com/office/officeart/2005/8/layout/default" loCatId="list" qsTypeId="urn:microsoft.com/office/officeart/2005/8/quickstyle/simple5" qsCatId="simple" csTypeId="urn:microsoft.com/office/officeart/2005/8/colors/colorful2" csCatId="colorful"/>
      <dgm:spPr/>
      <dgm:t>
        <a:bodyPr/>
        <a:lstStyle/>
        <a:p>
          <a:endParaRPr lang="en-US"/>
        </a:p>
      </dgm:t>
    </dgm:pt>
    <dgm:pt modelId="{34C48826-6947-4757-B6C5-5B6833917C3C}">
      <dgm:prSet/>
      <dgm:spPr/>
      <dgm:t>
        <a:bodyPr/>
        <a:lstStyle/>
        <a:p>
          <a:r>
            <a:rPr lang="en-US" dirty="0"/>
            <a:t>“… it is your province to spread and communicate light and instruction to the brethren of your lodge.”</a:t>
          </a:r>
        </a:p>
      </dgm:t>
    </dgm:pt>
    <dgm:pt modelId="{4C3AB8A1-7673-4EF3-9E96-84E2FC23DF12}" type="parTrans" cxnId="{86DC44B7-2F62-451B-8528-05390C4A5744}">
      <dgm:prSet/>
      <dgm:spPr/>
      <dgm:t>
        <a:bodyPr/>
        <a:lstStyle/>
        <a:p>
          <a:endParaRPr lang="en-US"/>
        </a:p>
      </dgm:t>
    </dgm:pt>
    <dgm:pt modelId="{1526551E-4335-447E-BD15-053A4D07FD14}" type="sibTrans" cxnId="{86DC44B7-2F62-451B-8528-05390C4A5744}">
      <dgm:prSet/>
      <dgm:spPr/>
      <dgm:t>
        <a:bodyPr/>
        <a:lstStyle/>
        <a:p>
          <a:endParaRPr lang="en-US"/>
        </a:p>
      </dgm:t>
    </dgm:pt>
    <dgm:pt modelId="{F1652C79-C723-4510-95BA-9C8C1A0CC5C3}">
      <dgm:prSet/>
      <dgm:spPr/>
      <dgm:t>
        <a:bodyPr/>
        <a:lstStyle/>
        <a:p>
          <a:r>
            <a:rPr lang="en-US" dirty="0"/>
            <a:t>“Charge them to practice out of the lodge those duties which they have been taught in it.” </a:t>
          </a:r>
        </a:p>
      </dgm:t>
    </dgm:pt>
    <dgm:pt modelId="{49062E3F-E6E1-4459-897B-0F97B55A325F}" type="parTrans" cxnId="{8B7B5432-05DB-4B62-89E2-22BC86C043FA}">
      <dgm:prSet/>
      <dgm:spPr/>
      <dgm:t>
        <a:bodyPr/>
        <a:lstStyle/>
        <a:p>
          <a:endParaRPr lang="en-US"/>
        </a:p>
      </dgm:t>
    </dgm:pt>
    <dgm:pt modelId="{9C5D8E3C-D7CE-4666-82B3-CBCC9A99DE8C}" type="sibTrans" cxnId="{8B7B5432-05DB-4B62-89E2-22BC86C043FA}">
      <dgm:prSet/>
      <dgm:spPr/>
      <dgm:t>
        <a:bodyPr/>
        <a:lstStyle/>
        <a:p>
          <a:endParaRPr lang="en-US"/>
        </a:p>
      </dgm:t>
    </dgm:pt>
    <dgm:pt modelId="{756537BE-F8B4-9F4E-BDF3-B869C0EC4C39}" type="pres">
      <dgm:prSet presAssocID="{F7C11EED-EDA9-4008-813D-AC76F99495FE}" presName="diagram" presStyleCnt="0">
        <dgm:presLayoutVars>
          <dgm:dir/>
          <dgm:resizeHandles val="exact"/>
        </dgm:presLayoutVars>
      </dgm:prSet>
      <dgm:spPr/>
    </dgm:pt>
    <dgm:pt modelId="{E088BB0F-57B0-0146-9649-B779E77B2CC1}" type="pres">
      <dgm:prSet presAssocID="{34C48826-6947-4757-B6C5-5B6833917C3C}" presName="node" presStyleLbl="node1" presStyleIdx="0" presStyleCnt="2">
        <dgm:presLayoutVars>
          <dgm:bulletEnabled val="1"/>
        </dgm:presLayoutVars>
      </dgm:prSet>
      <dgm:spPr/>
    </dgm:pt>
    <dgm:pt modelId="{FFEF5484-2CA1-1247-9860-CEDFF62D45B8}" type="pres">
      <dgm:prSet presAssocID="{1526551E-4335-447E-BD15-053A4D07FD14}" presName="sibTrans" presStyleCnt="0"/>
      <dgm:spPr/>
    </dgm:pt>
    <dgm:pt modelId="{57B4955A-B9A5-A74B-A958-9A1B2F114DFA}" type="pres">
      <dgm:prSet presAssocID="{F1652C79-C723-4510-95BA-9C8C1A0CC5C3}" presName="node" presStyleLbl="node1" presStyleIdx="1" presStyleCnt="2">
        <dgm:presLayoutVars>
          <dgm:bulletEnabled val="1"/>
        </dgm:presLayoutVars>
      </dgm:prSet>
      <dgm:spPr/>
    </dgm:pt>
  </dgm:ptLst>
  <dgm:cxnLst>
    <dgm:cxn modelId="{8B7B5432-05DB-4B62-89E2-22BC86C043FA}" srcId="{F7C11EED-EDA9-4008-813D-AC76F99495FE}" destId="{F1652C79-C723-4510-95BA-9C8C1A0CC5C3}" srcOrd="1" destOrd="0" parTransId="{49062E3F-E6E1-4459-897B-0F97B55A325F}" sibTransId="{9C5D8E3C-D7CE-4666-82B3-CBCC9A99DE8C}"/>
    <dgm:cxn modelId="{9D591F67-C39B-7B47-ACFF-197E13E88AEF}" type="presOf" srcId="{34C48826-6947-4757-B6C5-5B6833917C3C}" destId="{E088BB0F-57B0-0146-9649-B779E77B2CC1}" srcOrd="0" destOrd="0" presId="urn:microsoft.com/office/officeart/2005/8/layout/default"/>
    <dgm:cxn modelId="{DDD532AA-6E74-5841-91DD-4B1D2EA30383}" type="presOf" srcId="{F1652C79-C723-4510-95BA-9C8C1A0CC5C3}" destId="{57B4955A-B9A5-A74B-A958-9A1B2F114DFA}" srcOrd="0" destOrd="0" presId="urn:microsoft.com/office/officeart/2005/8/layout/default"/>
    <dgm:cxn modelId="{86DC44B7-2F62-451B-8528-05390C4A5744}" srcId="{F7C11EED-EDA9-4008-813D-AC76F99495FE}" destId="{34C48826-6947-4757-B6C5-5B6833917C3C}" srcOrd="0" destOrd="0" parTransId="{4C3AB8A1-7673-4EF3-9E96-84E2FC23DF12}" sibTransId="{1526551E-4335-447E-BD15-053A4D07FD14}"/>
    <dgm:cxn modelId="{7FC6E7D6-92D4-7D44-BF4F-114CDC5979A8}" type="presOf" srcId="{F7C11EED-EDA9-4008-813D-AC76F99495FE}" destId="{756537BE-F8B4-9F4E-BDF3-B869C0EC4C39}" srcOrd="0" destOrd="0" presId="urn:microsoft.com/office/officeart/2005/8/layout/default"/>
    <dgm:cxn modelId="{EEDA5A45-137B-4140-AE3C-D0D9E037BC75}" type="presParOf" srcId="{756537BE-F8B4-9F4E-BDF3-B869C0EC4C39}" destId="{E088BB0F-57B0-0146-9649-B779E77B2CC1}" srcOrd="0" destOrd="0" presId="urn:microsoft.com/office/officeart/2005/8/layout/default"/>
    <dgm:cxn modelId="{81F11175-66B6-AE41-AB40-1BE567E551C6}" type="presParOf" srcId="{756537BE-F8B4-9F4E-BDF3-B869C0EC4C39}" destId="{FFEF5484-2CA1-1247-9860-CEDFF62D45B8}" srcOrd="1" destOrd="0" presId="urn:microsoft.com/office/officeart/2005/8/layout/default"/>
    <dgm:cxn modelId="{1E832A28-A445-E240-A274-C07986B1D132}" type="presParOf" srcId="{756537BE-F8B4-9F4E-BDF3-B869C0EC4C39}" destId="{57B4955A-B9A5-A74B-A958-9A1B2F114DFA}" srcOrd="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EC8CC-8D7D-134B-A961-8EAB6D78F1CA}">
      <dsp:nvSpPr>
        <dsp:cNvPr id="0" name=""/>
        <dsp:cNvSpPr/>
      </dsp:nvSpPr>
      <dsp:spPr>
        <a:xfrm>
          <a:off x="0" y="0"/>
          <a:ext cx="386000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D4DB25-CAC8-4944-B9AF-F698D29DAC9B}">
      <dsp:nvSpPr>
        <dsp:cNvPr id="0" name=""/>
        <dsp:cNvSpPr/>
      </dsp:nvSpPr>
      <dsp:spPr>
        <a:xfrm>
          <a:off x="0" y="0"/>
          <a:ext cx="3860002" cy="1181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t" anchorCtr="0">
          <a:noAutofit/>
        </a:bodyPr>
        <a:lstStyle/>
        <a:p>
          <a:pPr marL="0" lvl="0" indent="0" algn="l" defTabSz="2400300">
            <a:lnSpc>
              <a:spcPct val="90000"/>
            </a:lnSpc>
            <a:spcBef>
              <a:spcPct val="0"/>
            </a:spcBef>
            <a:spcAft>
              <a:spcPct val="35000"/>
            </a:spcAft>
            <a:buNone/>
          </a:pPr>
          <a:r>
            <a:rPr lang="en-US" sz="5400" kern="1200"/>
            <a:t>Brothers </a:t>
          </a:r>
        </a:p>
      </dsp:txBody>
      <dsp:txXfrm>
        <a:off x="0" y="0"/>
        <a:ext cx="3860002" cy="1181568"/>
      </dsp:txXfrm>
    </dsp:sp>
    <dsp:sp modelId="{28FBB4EE-56BF-7F42-8DD5-937080617A08}">
      <dsp:nvSpPr>
        <dsp:cNvPr id="0" name=""/>
        <dsp:cNvSpPr/>
      </dsp:nvSpPr>
      <dsp:spPr>
        <a:xfrm>
          <a:off x="0" y="1181568"/>
          <a:ext cx="386000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BBD8D4-47A8-2A4A-A657-A96C1EFE563A}">
      <dsp:nvSpPr>
        <dsp:cNvPr id="0" name=""/>
        <dsp:cNvSpPr/>
      </dsp:nvSpPr>
      <dsp:spPr>
        <a:xfrm>
          <a:off x="0" y="1181568"/>
          <a:ext cx="3860002" cy="1181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t" anchorCtr="0">
          <a:noAutofit/>
        </a:bodyPr>
        <a:lstStyle/>
        <a:p>
          <a:pPr marL="0" lvl="0" indent="0" algn="l" defTabSz="2400300">
            <a:lnSpc>
              <a:spcPct val="90000"/>
            </a:lnSpc>
            <a:spcBef>
              <a:spcPct val="0"/>
            </a:spcBef>
            <a:spcAft>
              <a:spcPct val="35000"/>
            </a:spcAft>
            <a:buNone/>
          </a:pPr>
          <a:r>
            <a:rPr lang="en-US" sz="5400" kern="1200"/>
            <a:t>Mentors</a:t>
          </a:r>
        </a:p>
      </dsp:txBody>
      <dsp:txXfrm>
        <a:off x="0" y="1181568"/>
        <a:ext cx="3860002" cy="1181568"/>
      </dsp:txXfrm>
    </dsp:sp>
    <dsp:sp modelId="{6B066AA3-D1FF-3441-A008-D2B00C4BB6AF}">
      <dsp:nvSpPr>
        <dsp:cNvPr id="0" name=""/>
        <dsp:cNvSpPr/>
      </dsp:nvSpPr>
      <dsp:spPr>
        <a:xfrm>
          <a:off x="0" y="2363137"/>
          <a:ext cx="386000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F44F03-32C5-0D41-90D3-5BA2DAAF8D7F}">
      <dsp:nvSpPr>
        <dsp:cNvPr id="0" name=""/>
        <dsp:cNvSpPr/>
      </dsp:nvSpPr>
      <dsp:spPr>
        <a:xfrm>
          <a:off x="0" y="2363137"/>
          <a:ext cx="3860002" cy="1181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t" anchorCtr="0">
          <a:noAutofit/>
        </a:bodyPr>
        <a:lstStyle/>
        <a:p>
          <a:pPr marL="0" lvl="0" indent="0" algn="l" defTabSz="2400300">
            <a:lnSpc>
              <a:spcPct val="90000"/>
            </a:lnSpc>
            <a:spcBef>
              <a:spcPct val="0"/>
            </a:spcBef>
            <a:spcAft>
              <a:spcPct val="35000"/>
            </a:spcAft>
            <a:buNone/>
          </a:pPr>
          <a:r>
            <a:rPr lang="en-US" sz="5400" kern="1200"/>
            <a:t>Officers </a:t>
          </a:r>
        </a:p>
      </dsp:txBody>
      <dsp:txXfrm>
        <a:off x="0" y="2363137"/>
        <a:ext cx="3860002" cy="1181568"/>
      </dsp:txXfrm>
    </dsp:sp>
    <dsp:sp modelId="{7520B2CF-CA60-A34B-BBA1-FA29C5B4A0A9}">
      <dsp:nvSpPr>
        <dsp:cNvPr id="0" name=""/>
        <dsp:cNvSpPr/>
      </dsp:nvSpPr>
      <dsp:spPr>
        <a:xfrm>
          <a:off x="0" y="3544706"/>
          <a:ext cx="386000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134C69-8BB2-F845-8984-F953F45F1C9C}">
      <dsp:nvSpPr>
        <dsp:cNvPr id="0" name=""/>
        <dsp:cNvSpPr/>
      </dsp:nvSpPr>
      <dsp:spPr>
        <a:xfrm>
          <a:off x="0" y="3544706"/>
          <a:ext cx="3860002" cy="1181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t" anchorCtr="0">
          <a:noAutofit/>
        </a:bodyPr>
        <a:lstStyle/>
        <a:p>
          <a:pPr marL="0" lvl="0" indent="0" algn="l" defTabSz="2400300">
            <a:lnSpc>
              <a:spcPct val="90000"/>
            </a:lnSpc>
            <a:spcBef>
              <a:spcPct val="0"/>
            </a:spcBef>
            <a:spcAft>
              <a:spcPct val="35000"/>
            </a:spcAft>
            <a:buNone/>
          </a:pPr>
          <a:r>
            <a:rPr lang="en-US" sz="5400" kern="1200"/>
            <a:t>Coaches </a:t>
          </a:r>
        </a:p>
      </dsp:txBody>
      <dsp:txXfrm>
        <a:off x="0" y="3544706"/>
        <a:ext cx="3860002" cy="11815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8BB0F-57B0-0146-9649-B779E77B2CC1}">
      <dsp:nvSpPr>
        <dsp:cNvPr id="0" name=""/>
        <dsp:cNvSpPr/>
      </dsp:nvSpPr>
      <dsp:spPr>
        <a:xfrm>
          <a:off x="1283" y="314001"/>
          <a:ext cx="5006206" cy="300372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 it is your province to spread and communicate light and instruction to the brethren of your lodge.”</a:t>
          </a:r>
        </a:p>
      </dsp:txBody>
      <dsp:txXfrm>
        <a:off x="1283" y="314001"/>
        <a:ext cx="5006206" cy="3003723"/>
      </dsp:txXfrm>
    </dsp:sp>
    <dsp:sp modelId="{57B4955A-B9A5-A74B-A958-9A1B2F114DFA}">
      <dsp:nvSpPr>
        <dsp:cNvPr id="0" name=""/>
        <dsp:cNvSpPr/>
      </dsp:nvSpPr>
      <dsp:spPr>
        <a:xfrm>
          <a:off x="5508110" y="314001"/>
          <a:ext cx="5006206" cy="3003723"/>
        </a:xfrm>
        <a:prstGeom prst="rect">
          <a:avLst/>
        </a:prstGeom>
        <a:gradFill rotWithShape="0">
          <a:gsLst>
            <a:gs pos="0">
              <a:schemeClr val="accent2">
                <a:hueOff val="6443614"/>
                <a:satOff val="-18493"/>
                <a:lumOff val="-29609"/>
                <a:alphaOff val="0"/>
                <a:satMod val="103000"/>
                <a:lumMod val="102000"/>
                <a:tint val="94000"/>
              </a:schemeClr>
            </a:gs>
            <a:gs pos="50000">
              <a:schemeClr val="accent2">
                <a:hueOff val="6443614"/>
                <a:satOff val="-18493"/>
                <a:lumOff val="-29609"/>
                <a:alphaOff val="0"/>
                <a:satMod val="110000"/>
                <a:lumMod val="100000"/>
                <a:shade val="100000"/>
              </a:schemeClr>
            </a:gs>
            <a:gs pos="100000">
              <a:schemeClr val="accent2">
                <a:hueOff val="6443614"/>
                <a:satOff val="-18493"/>
                <a:lumOff val="-2960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a:t>“Charge them to practice out of the lodge those duties which they have been taught in it.” </a:t>
          </a:r>
        </a:p>
      </dsp:txBody>
      <dsp:txXfrm>
        <a:off x="5508110" y="314001"/>
        <a:ext cx="5006206" cy="300372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8A299D-A37C-4247-906B-F6E2216486B2}" type="datetimeFigureOut">
              <a:rPr lang="en-US" smtClean="0"/>
              <a:t>4/9/2025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1ACE27-507F-FF49-ADC1-695C75D2CB0B}" type="slidenum">
              <a:rPr lang="en-US" smtClean="0"/>
              <a:t>‹#›</a:t>
            </a:fld>
            <a:endParaRPr lang="en-US" dirty="0"/>
          </a:p>
        </p:txBody>
      </p:sp>
    </p:spTree>
    <p:extLst>
      <p:ext uri="{BB962C8B-B14F-4D97-AF65-F5344CB8AC3E}">
        <p14:creationId xmlns:p14="http://schemas.microsoft.com/office/powerpoint/2010/main" val="4068946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Heroism can be found every day – in all parts of our lives.  What does the idea of being a Hero mean to you? It becomes harder and harder to define who I am as a person without talking about freemasonry… and yet the idea of being a “Hero” feels a bit odd! </a:t>
            </a:r>
          </a:p>
        </p:txBody>
      </p:sp>
      <p:sp>
        <p:nvSpPr>
          <p:cNvPr id="4" name="Slide Number Placeholder 3"/>
          <p:cNvSpPr>
            <a:spLocks noGrp="1"/>
          </p:cNvSpPr>
          <p:nvPr>
            <p:ph type="sldNum" sz="quarter" idx="5"/>
          </p:nvPr>
        </p:nvSpPr>
        <p:spPr/>
        <p:txBody>
          <a:bodyPr/>
          <a:lstStyle/>
          <a:p>
            <a:fld id="{8A1ACE27-507F-FF49-ADC1-695C75D2CB0B}" type="slidenum">
              <a:rPr lang="en-US" smtClean="0"/>
              <a:t>2</a:t>
            </a:fld>
            <a:endParaRPr lang="en-US" dirty="0"/>
          </a:p>
        </p:txBody>
      </p:sp>
    </p:spTree>
    <p:extLst>
      <p:ext uri="{BB962C8B-B14F-4D97-AF65-F5344CB8AC3E}">
        <p14:creationId xmlns:p14="http://schemas.microsoft.com/office/powerpoint/2010/main" val="3992961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know these stories!  Even familiar, modern stories have used the Heroic Archetype.  Think about Luke Skywalker – Frodo in the Lord of the Rings.  These authors borrowed extensively from Campbell’s work.  </a:t>
            </a:r>
          </a:p>
        </p:txBody>
      </p:sp>
      <p:sp>
        <p:nvSpPr>
          <p:cNvPr id="4" name="Slide Number Placeholder 3"/>
          <p:cNvSpPr>
            <a:spLocks noGrp="1"/>
          </p:cNvSpPr>
          <p:nvPr>
            <p:ph type="sldNum" sz="quarter" idx="5"/>
          </p:nvPr>
        </p:nvSpPr>
        <p:spPr/>
        <p:txBody>
          <a:bodyPr/>
          <a:lstStyle/>
          <a:p>
            <a:fld id="{8A1ACE27-507F-FF49-ADC1-695C75D2CB0B}" type="slidenum">
              <a:rPr lang="en-US" smtClean="0"/>
              <a:t>11</a:t>
            </a:fld>
            <a:endParaRPr lang="en-US" dirty="0"/>
          </a:p>
        </p:txBody>
      </p:sp>
    </p:spTree>
    <p:extLst>
      <p:ext uri="{BB962C8B-B14F-4D97-AF65-F5344CB8AC3E}">
        <p14:creationId xmlns:p14="http://schemas.microsoft.com/office/powerpoint/2010/main" val="2180204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does freemasonry fit in?  What do we offer as part of the Hero’s Journey?  Why do men seek us out?  What can we offer?  Each of us is on our own Heroic Journey… and I think Freemasonry provides the perfect context for this experience. </a:t>
            </a:r>
          </a:p>
        </p:txBody>
      </p:sp>
      <p:sp>
        <p:nvSpPr>
          <p:cNvPr id="4" name="Slide Number Placeholder 3"/>
          <p:cNvSpPr>
            <a:spLocks noGrp="1"/>
          </p:cNvSpPr>
          <p:nvPr>
            <p:ph type="sldNum" sz="quarter" idx="5"/>
          </p:nvPr>
        </p:nvSpPr>
        <p:spPr/>
        <p:txBody>
          <a:bodyPr/>
          <a:lstStyle/>
          <a:p>
            <a:fld id="{8A1ACE27-507F-FF49-ADC1-695C75D2CB0B}" type="slidenum">
              <a:rPr lang="en-US" smtClean="0"/>
              <a:t>12</a:t>
            </a:fld>
            <a:endParaRPr lang="en-US" dirty="0"/>
          </a:p>
        </p:txBody>
      </p:sp>
    </p:spTree>
    <p:extLst>
      <p:ext uri="{BB962C8B-B14F-4D97-AF65-F5344CB8AC3E}">
        <p14:creationId xmlns:p14="http://schemas.microsoft.com/office/powerpoint/2010/main" val="2286630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prospect, candidate, officer, leader…  We are all in a cycle of a journey.   Why did he come?  Don’t we often hear that candidates are SEEKING something?  Isn’t a feeling that “there must be more” an important part of what men find attractive about our lodges? </a:t>
            </a:r>
          </a:p>
        </p:txBody>
      </p:sp>
      <p:sp>
        <p:nvSpPr>
          <p:cNvPr id="4" name="Slide Number Placeholder 3"/>
          <p:cNvSpPr>
            <a:spLocks noGrp="1"/>
          </p:cNvSpPr>
          <p:nvPr>
            <p:ph type="sldNum" sz="quarter" idx="5"/>
          </p:nvPr>
        </p:nvSpPr>
        <p:spPr/>
        <p:txBody>
          <a:bodyPr/>
          <a:lstStyle/>
          <a:p>
            <a:fld id="{8A1ACE27-507F-FF49-ADC1-695C75D2CB0B}" type="slidenum">
              <a:rPr lang="en-US" smtClean="0"/>
              <a:t>13</a:t>
            </a:fld>
            <a:endParaRPr lang="en-US" dirty="0"/>
          </a:p>
        </p:txBody>
      </p:sp>
    </p:spTree>
    <p:extLst>
      <p:ext uri="{BB962C8B-B14F-4D97-AF65-F5344CB8AC3E}">
        <p14:creationId xmlns:p14="http://schemas.microsoft.com/office/powerpoint/2010/main" val="164252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Journey matters!  This is where you need to spring into action as a lodge.  He’s knocked on the door – and you have answered and let him enter.  You are curating his Journey!  You are there to manage his experience within the guardrails of Freemasonry – He has many paths in life – how important can you make this one for him?  DON’T RUSH!  This is important! </a:t>
            </a:r>
          </a:p>
        </p:txBody>
      </p:sp>
      <p:sp>
        <p:nvSpPr>
          <p:cNvPr id="4" name="Slide Number Placeholder 3"/>
          <p:cNvSpPr>
            <a:spLocks noGrp="1"/>
          </p:cNvSpPr>
          <p:nvPr>
            <p:ph type="sldNum" sz="quarter" idx="5"/>
          </p:nvPr>
        </p:nvSpPr>
        <p:spPr/>
        <p:txBody>
          <a:bodyPr/>
          <a:lstStyle/>
          <a:p>
            <a:fld id="{8A1ACE27-507F-FF49-ADC1-695C75D2CB0B}" type="slidenum">
              <a:rPr lang="en-US" smtClean="0"/>
              <a:t>14</a:t>
            </a:fld>
            <a:endParaRPr lang="en-US" dirty="0"/>
          </a:p>
        </p:txBody>
      </p:sp>
    </p:spTree>
    <p:extLst>
      <p:ext uri="{BB962C8B-B14F-4D97-AF65-F5344CB8AC3E}">
        <p14:creationId xmlns:p14="http://schemas.microsoft.com/office/powerpoint/2010/main" val="3914488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lodge – and prospect say YES!  The journey begins… Engage the unknown!  Work with a Mentor. Face challenges, grow, learn – even facing things that make you uncomfortable.  Trials, test and becoming more “proficient”  Think about the whole initiatic  process!~ </a:t>
            </a:r>
          </a:p>
        </p:txBody>
      </p:sp>
      <p:sp>
        <p:nvSpPr>
          <p:cNvPr id="4" name="Slide Number Placeholder 3"/>
          <p:cNvSpPr>
            <a:spLocks noGrp="1"/>
          </p:cNvSpPr>
          <p:nvPr>
            <p:ph type="sldNum" sz="quarter" idx="5"/>
          </p:nvPr>
        </p:nvSpPr>
        <p:spPr/>
        <p:txBody>
          <a:bodyPr/>
          <a:lstStyle/>
          <a:p>
            <a:fld id="{8A1ACE27-507F-FF49-ADC1-695C75D2CB0B}" type="slidenum">
              <a:rPr lang="en-US" smtClean="0"/>
              <a:t>15</a:t>
            </a:fld>
            <a:endParaRPr lang="en-US" dirty="0"/>
          </a:p>
        </p:txBody>
      </p:sp>
    </p:spTree>
    <p:extLst>
      <p:ext uri="{BB962C8B-B14F-4D97-AF65-F5344CB8AC3E}">
        <p14:creationId xmlns:p14="http://schemas.microsoft.com/office/powerpoint/2010/main" val="1951126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ALL helping the candidate on this journey.  Not just the candidate coach.  The entire lodge!  Our lodges are places where each candidate should experience the key elements of the Hero’s Journey </a:t>
            </a:r>
          </a:p>
        </p:txBody>
      </p:sp>
      <p:sp>
        <p:nvSpPr>
          <p:cNvPr id="4" name="Slide Number Placeholder 3"/>
          <p:cNvSpPr>
            <a:spLocks noGrp="1"/>
          </p:cNvSpPr>
          <p:nvPr>
            <p:ph type="sldNum" sz="quarter" idx="5"/>
          </p:nvPr>
        </p:nvSpPr>
        <p:spPr/>
        <p:txBody>
          <a:bodyPr/>
          <a:lstStyle/>
          <a:p>
            <a:fld id="{8A1ACE27-507F-FF49-ADC1-695C75D2CB0B}" type="slidenum">
              <a:rPr lang="en-US" smtClean="0"/>
              <a:t>16</a:t>
            </a:fld>
            <a:endParaRPr lang="en-US" dirty="0"/>
          </a:p>
        </p:txBody>
      </p:sp>
    </p:spTree>
    <p:extLst>
      <p:ext uri="{BB962C8B-B14F-4D97-AF65-F5344CB8AC3E}">
        <p14:creationId xmlns:p14="http://schemas.microsoft.com/office/powerpoint/2010/main" val="2691316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IMPORTANT.  The Candidate Coach is a KEY figure here.  How many Candidates Coaches are there in this room?  Please raise your hands!  He needs to see himself as the teacher, mentor, friend, even one who challenges!  Do you take this role seriously in your lodge?  Do Candidates Coaches embrace this important role?  How will you manage this part?  Do you provide a series of lessons?  What trials? What must he overcome?  </a:t>
            </a:r>
          </a:p>
        </p:txBody>
      </p:sp>
      <p:sp>
        <p:nvSpPr>
          <p:cNvPr id="4" name="Slide Number Placeholder 3"/>
          <p:cNvSpPr>
            <a:spLocks noGrp="1"/>
          </p:cNvSpPr>
          <p:nvPr>
            <p:ph type="sldNum" sz="quarter" idx="5"/>
          </p:nvPr>
        </p:nvSpPr>
        <p:spPr/>
        <p:txBody>
          <a:bodyPr/>
          <a:lstStyle/>
          <a:p>
            <a:fld id="{8A1ACE27-507F-FF49-ADC1-695C75D2CB0B}" type="slidenum">
              <a:rPr lang="en-US" smtClean="0"/>
              <a:t>17</a:t>
            </a:fld>
            <a:endParaRPr lang="en-US" dirty="0"/>
          </a:p>
        </p:txBody>
      </p:sp>
    </p:spTree>
    <p:extLst>
      <p:ext uri="{BB962C8B-B14F-4D97-AF65-F5344CB8AC3E}">
        <p14:creationId xmlns:p14="http://schemas.microsoft.com/office/powerpoint/2010/main" val="494956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ASSETS  What do we draw from?  What can we teach?  What can we learn?  These are the tools that we can use to support the Hero’s Journey!  We have a unique history… drawn from centuries of ideas, wisdom and study.  It is our secret ingredient to becoming a better man.  </a:t>
            </a:r>
          </a:p>
        </p:txBody>
      </p:sp>
      <p:sp>
        <p:nvSpPr>
          <p:cNvPr id="4" name="Slide Number Placeholder 3"/>
          <p:cNvSpPr>
            <a:spLocks noGrp="1"/>
          </p:cNvSpPr>
          <p:nvPr>
            <p:ph type="sldNum" sz="quarter" idx="5"/>
          </p:nvPr>
        </p:nvSpPr>
        <p:spPr/>
        <p:txBody>
          <a:bodyPr/>
          <a:lstStyle/>
          <a:p>
            <a:fld id="{8A1ACE27-507F-FF49-ADC1-695C75D2CB0B}" type="slidenum">
              <a:rPr lang="en-US" smtClean="0"/>
              <a:t>18</a:t>
            </a:fld>
            <a:endParaRPr lang="en-US" dirty="0"/>
          </a:p>
        </p:txBody>
      </p:sp>
    </p:spTree>
    <p:extLst>
      <p:ext uri="{BB962C8B-B14F-4D97-AF65-F5344CB8AC3E}">
        <p14:creationId xmlns:p14="http://schemas.microsoft.com/office/powerpoint/2010/main" val="4215455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have the expectations that society has placed on leaders and men.  Does Freemasonry today teach this?  When you emerge from our work, is this a fair expectation?  Do we expect this from every member?  Every candidate? </a:t>
            </a:r>
          </a:p>
        </p:txBody>
      </p:sp>
      <p:sp>
        <p:nvSpPr>
          <p:cNvPr id="4" name="Slide Number Placeholder 3"/>
          <p:cNvSpPr>
            <a:spLocks noGrp="1"/>
          </p:cNvSpPr>
          <p:nvPr>
            <p:ph type="sldNum" sz="quarter" idx="5"/>
          </p:nvPr>
        </p:nvSpPr>
        <p:spPr/>
        <p:txBody>
          <a:bodyPr/>
          <a:lstStyle/>
          <a:p>
            <a:fld id="{8A1ACE27-507F-FF49-ADC1-695C75D2CB0B}" type="slidenum">
              <a:rPr lang="en-US" smtClean="0"/>
              <a:t>19</a:t>
            </a:fld>
            <a:endParaRPr lang="en-US" dirty="0"/>
          </a:p>
        </p:txBody>
      </p:sp>
    </p:spTree>
    <p:extLst>
      <p:ext uri="{BB962C8B-B14F-4D97-AF65-F5344CB8AC3E}">
        <p14:creationId xmlns:p14="http://schemas.microsoft.com/office/powerpoint/2010/main" val="3777351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 think about prospects, candidates and officers… Do you USE these tools to allow them to grow?  If not, how can you arrange your lodge leadership to ensure that the support is there? </a:t>
            </a:r>
          </a:p>
        </p:txBody>
      </p:sp>
      <p:sp>
        <p:nvSpPr>
          <p:cNvPr id="4" name="Slide Number Placeholder 3"/>
          <p:cNvSpPr>
            <a:spLocks noGrp="1"/>
          </p:cNvSpPr>
          <p:nvPr>
            <p:ph type="sldNum" sz="quarter" idx="5"/>
          </p:nvPr>
        </p:nvSpPr>
        <p:spPr/>
        <p:txBody>
          <a:bodyPr/>
          <a:lstStyle/>
          <a:p>
            <a:fld id="{8A1ACE27-507F-FF49-ADC1-695C75D2CB0B}" type="slidenum">
              <a:rPr lang="en-US" smtClean="0"/>
              <a:t>20</a:t>
            </a:fld>
            <a:endParaRPr lang="en-US" dirty="0"/>
          </a:p>
        </p:txBody>
      </p:sp>
    </p:spTree>
    <p:extLst>
      <p:ext uri="{BB962C8B-B14F-4D97-AF65-F5344CB8AC3E}">
        <p14:creationId xmlns:p14="http://schemas.microsoft.com/office/powerpoint/2010/main" val="114314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George Lucas admitted to borrowing freely from the great heroic myths for his Luke Skywalker character.  </a:t>
            </a:r>
          </a:p>
        </p:txBody>
      </p:sp>
      <p:sp>
        <p:nvSpPr>
          <p:cNvPr id="4" name="Slide Number Placeholder 3"/>
          <p:cNvSpPr>
            <a:spLocks noGrp="1"/>
          </p:cNvSpPr>
          <p:nvPr>
            <p:ph type="sldNum" sz="quarter" idx="5"/>
          </p:nvPr>
        </p:nvSpPr>
        <p:spPr/>
        <p:txBody>
          <a:bodyPr/>
          <a:lstStyle/>
          <a:p>
            <a:fld id="{8A1ACE27-507F-FF49-ADC1-695C75D2CB0B}" type="slidenum">
              <a:rPr lang="en-US" smtClean="0"/>
              <a:t>3</a:t>
            </a:fld>
            <a:endParaRPr lang="en-US" dirty="0"/>
          </a:p>
        </p:txBody>
      </p:sp>
    </p:spTree>
    <p:extLst>
      <p:ext uri="{BB962C8B-B14F-4D97-AF65-F5344CB8AC3E}">
        <p14:creationId xmlns:p14="http://schemas.microsoft.com/office/powerpoint/2010/main" val="7148575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truth… we are ALL on a journey.  We are all HEROS in our own stories.  You get to decide how the of your life narrative unfolds.  You can both star in AND direct your own story. </a:t>
            </a:r>
          </a:p>
        </p:txBody>
      </p:sp>
      <p:sp>
        <p:nvSpPr>
          <p:cNvPr id="4" name="Slide Number Placeholder 3"/>
          <p:cNvSpPr>
            <a:spLocks noGrp="1"/>
          </p:cNvSpPr>
          <p:nvPr>
            <p:ph type="sldNum" sz="quarter" idx="5"/>
          </p:nvPr>
        </p:nvSpPr>
        <p:spPr/>
        <p:txBody>
          <a:bodyPr/>
          <a:lstStyle/>
          <a:p>
            <a:fld id="{8A1ACE27-507F-FF49-ADC1-695C75D2CB0B}" type="slidenum">
              <a:rPr lang="en-US" smtClean="0"/>
              <a:t>21</a:t>
            </a:fld>
            <a:endParaRPr lang="en-US" dirty="0"/>
          </a:p>
        </p:txBody>
      </p:sp>
    </p:spTree>
    <p:extLst>
      <p:ext uri="{BB962C8B-B14F-4D97-AF65-F5344CB8AC3E}">
        <p14:creationId xmlns:p14="http://schemas.microsoft.com/office/powerpoint/2010/main" val="2252057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will these officers reach out to?  How will they grow and learn?  Can you imagine a lodge where VERY member is committed to advancing his own story?  If the officers lead, imagine what can happen. What does your journey look like? What are YOUR trials?  What will you do when you RETURN?  Breath more life into your lodge!~</a:t>
            </a:r>
          </a:p>
        </p:txBody>
      </p:sp>
      <p:sp>
        <p:nvSpPr>
          <p:cNvPr id="4" name="Slide Number Placeholder 3"/>
          <p:cNvSpPr>
            <a:spLocks noGrp="1"/>
          </p:cNvSpPr>
          <p:nvPr>
            <p:ph type="sldNum" sz="quarter" idx="5"/>
          </p:nvPr>
        </p:nvSpPr>
        <p:spPr/>
        <p:txBody>
          <a:bodyPr/>
          <a:lstStyle/>
          <a:p>
            <a:fld id="{8A1ACE27-507F-FF49-ADC1-695C75D2CB0B}" type="slidenum">
              <a:rPr lang="en-US" smtClean="0"/>
              <a:t>22</a:t>
            </a:fld>
            <a:endParaRPr lang="en-US" dirty="0"/>
          </a:p>
        </p:txBody>
      </p:sp>
    </p:spTree>
    <p:extLst>
      <p:ext uri="{BB962C8B-B14F-4D97-AF65-F5344CB8AC3E}">
        <p14:creationId xmlns:p14="http://schemas.microsoft.com/office/powerpoint/2010/main" val="3052427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SUCH an important component of being a leader.  This is where you emerge from Luke Skywalker to Obi Won Kanobi.  You have a responsibility!   The WISE Past Master.  This makes us special.  This is our most important role – “Go Into the World…”   We are ALL the heroes of our own life stories.  Like the search for the PERFECT ASHLAR – the journey never ends. </a:t>
            </a:r>
          </a:p>
        </p:txBody>
      </p:sp>
      <p:sp>
        <p:nvSpPr>
          <p:cNvPr id="4" name="Slide Number Placeholder 3"/>
          <p:cNvSpPr>
            <a:spLocks noGrp="1"/>
          </p:cNvSpPr>
          <p:nvPr>
            <p:ph type="sldNum" sz="quarter" idx="5"/>
          </p:nvPr>
        </p:nvSpPr>
        <p:spPr/>
        <p:txBody>
          <a:bodyPr/>
          <a:lstStyle/>
          <a:p>
            <a:fld id="{8A1ACE27-507F-FF49-ADC1-695C75D2CB0B}" type="slidenum">
              <a:rPr lang="en-US" smtClean="0"/>
              <a:t>23</a:t>
            </a:fld>
            <a:endParaRPr lang="en-US" dirty="0"/>
          </a:p>
        </p:txBody>
      </p:sp>
    </p:spTree>
    <p:extLst>
      <p:ext uri="{BB962C8B-B14F-4D97-AF65-F5344CB8AC3E}">
        <p14:creationId xmlns:p14="http://schemas.microsoft.com/office/powerpoint/2010/main" val="2552419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a WM – Please STAND. Remember the WM’s charge…. Remember this?  This is YOUR charge!  Your Role! </a:t>
            </a:r>
          </a:p>
        </p:txBody>
      </p:sp>
      <p:sp>
        <p:nvSpPr>
          <p:cNvPr id="4" name="Slide Number Placeholder 3"/>
          <p:cNvSpPr>
            <a:spLocks noGrp="1"/>
          </p:cNvSpPr>
          <p:nvPr>
            <p:ph type="sldNum" sz="quarter" idx="5"/>
          </p:nvPr>
        </p:nvSpPr>
        <p:spPr/>
        <p:txBody>
          <a:bodyPr/>
          <a:lstStyle/>
          <a:p>
            <a:fld id="{8A1ACE27-507F-FF49-ADC1-695C75D2CB0B}" type="slidenum">
              <a:rPr lang="en-US" smtClean="0"/>
              <a:t>24</a:t>
            </a:fld>
            <a:endParaRPr lang="en-US" dirty="0"/>
          </a:p>
        </p:txBody>
      </p:sp>
    </p:spTree>
    <p:extLst>
      <p:ext uri="{BB962C8B-B14F-4D97-AF65-F5344CB8AC3E}">
        <p14:creationId xmlns:p14="http://schemas.microsoft.com/office/powerpoint/2010/main" val="14626361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why we are more than 300 years old. This is the critical gift of our Craft.  This makes us unique – and special.  We ALL work together to guide and navigate our own Heroic Journey. </a:t>
            </a:r>
          </a:p>
        </p:txBody>
      </p:sp>
      <p:sp>
        <p:nvSpPr>
          <p:cNvPr id="4" name="Slide Number Placeholder 3"/>
          <p:cNvSpPr>
            <a:spLocks noGrp="1"/>
          </p:cNvSpPr>
          <p:nvPr>
            <p:ph type="sldNum" sz="quarter" idx="5"/>
          </p:nvPr>
        </p:nvSpPr>
        <p:spPr/>
        <p:txBody>
          <a:bodyPr/>
          <a:lstStyle/>
          <a:p>
            <a:fld id="{8A1ACE27-507F-FF49-ADC1-695C75D2CB0B}" type="slidenum">
              <a:rPr lang="en-US" smtClean="0"/>
              <a:t>25</a:t>
            </a:fld>
            <a:endParaRPr lang="en-US" dirty="0"/>
          </a:p>
        </p:txBody>
      </p:sp>
    </p:spTree>
    <p:extLst>
      <p:ext uri="{BB962C8B-B14F-4D97-AF65-F5344CB8AC3E}">
        <p14:creationId xmlns:p14="http://schemas.microsoft.com/office/powerpoint/2010/main" val="11271770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4787071f57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34787071f5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3C1883-FB44-C641-8ABF-4ED1F5A1AA1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51522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where we talk about being a HERO.  According to one the of most influential American writers of our time, Joseph Campbell – author of The Hero of a Thousand faces (1949) -  “Our life’s journeys often share a fundamental structure.”  although there is no STANDARD hero… he can take many forms… THOUSANDS, in fact!  He calls this the monomyth.  The Hero’s Journey..,”  Campbell looked at ALL the stories from the world.  Native American, Eastern, Western, Greek, Nordic… and found an undeniable theme emerging.  He called it “The Hero’s Journey”  </a:t>
            </a:r>
          </a:p>
        </p:txBody>
      </p:sp>
      <p:sp>
        <p:nvSpPr>
          <p:cNvPr id="4" name="Slide Number Placeholder 3"/>
          <p:cNvSpPr>
            <a:spLocks noGrp="1"/>
          </p:cNvSpPr>
          <p:nvPr>
            <p:ph type="sldNum" sz="quarter" idx="5"/>
          </p:nvPr>
        </p:nvSpPr>
        <p:spPr/>
        <p:txBody>
          <a:bodyPr/>
          <a:lstStyle/>
          <a:p>
            <a:fld id="{8A1ACE27-507F-FF49-ADC1-695C75D2CB0B}" type="slidenum">
              <a:rPr lang="en-US" smtClean="0"/>
              <a:t>4</a:t>
            </a:fld>
            <a:endParaRPr lang="en-US" dirty="0"/>
          </a:p>
        </p:txBody>
      </p:sp>
    </p:spTree>
    <p:extLst>
      <p:ext uri="{BB962C8B-B14F-4D97-AF65-F5344CB8AC3E}">
        <p14:creationId xmlns:p14="http://schemas.microsoft.com/office/powerpoint/2010/main" val="3152293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knew something in my life would be different forever.  I wasn’t sure then – as I am still on my own masonic journey… I’m eager to see where it takes me. Masonry gives us a vocabulary to talk about our stories.  It gives us guard rails… It provides structure and support.  It’s an important part of our OWN life’s journey.  You had several options – clubs, groups, etc. BUT… you chose to become a mason.  YOU ARE HERE!  It’s important to you too… </a:t>
            </a:r>
          </a:p>
        </p:txBody>
      </p:sp>
      <p:sp>
        <p:nvSpPr>
          <p:cNvPr id="4" name="Slide Number Placeholder 3"/>
          <p:cNvSpPr>
            <a:spLocks noGrp="1"/>
          </p:cNvSpPr>
          <p:nvPr>
            <p:ph type="sldNum" sz="quarter" idx="5"/>
          </p:nvPr>
        </p:nvSpPr>
        <p:spPr/>
        <p:txBody>
          <a:bodyPr/>
          <a:lstStyle/>
          <a:p>
            <a:fld id="{8A1ACE27-507F-FF49-ADC1-695C75D2CB0B}" type="slidenum">
              <a:rPr lang="en-US" smtClean="0"/>
              <a:t>5</a:t>
            </a:fld>
            <a:endParaRPr lang="en-US" dirty="0"/>
          </a:p>
        </p:txBody>
      </p:sp>
    </p:spTree>
    <p:extLst>
      <p:ext uri="{BB962C8B-B14F-4D97-AF65-F5344CB8AC3E}">
        <p14:creationId xmlns:p14="http://schemas.microsoft.com/office/powerpoint/2010/main" val="1676635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starts with the call to adventure.  We are SEEKING SOMETHING.  The HERO is found “Needing More”  - Usually coming from an antsy-ness … a dissatisfaction.  A sense that there is more to learn, more to do, more to know – and more to contribute to the World – So OFF HE GOES! </a:t>
            </a:r>
          </a:p>
        </p:txBody>
      </p:sp>
      <p:sp>
        <p:nvSpPr>
          <p:cNvPr id="4" name="Slide Number Placeholder 3"/>
          <p:cNvSpPr>
            <a:spLocks noGrp="1"/>
          </p:cNvSpPr>
          <p:nvPr>
            <p:ph type="sldNum" sz="quarter" idx="5"/>
          </p:nvPr>
        </p:nvSpPr>
        <p:spPr/>
        <p:txBody>
          <a:bodyPr/>
          <a:lstStyle/>
          <a:p>
            <a:fld id="{8A1ACE27-507F-FF49-ADC1-695C75D2CB0B}" type="slidenum">
              <a:rPr lang="en-US" smtClean="0"/>
              <a:t>6</a:t>
            </a:fld>
            <a:endParaRPr lang="en-US" dirty="0"/>
          </a:p>
        </p:txBody>
      </p:sp>
    </p:spTree>
    <p:extLst>
      <p:ext uri="{BB962C8B-B14F-4D97-AF65-F5344CB8AC3E}">
        <p14:creationId xmlns:p14="http://schemas.microsoft.com/office/powerpoint/2010/main" val="2354351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Ahhhh….  We have seen the mountain! Wisdom!  Now, we cycle back into our journeys that much better for it… and share our knowledge with the world!  We have begun exploring our truer selves.  We learn more about life, truth and draw closer to our sense of the ideal self.  We emerge as more complete.  More complex.  We have a desire to make a difference.  To share what we’ve learned!  We are reborn. </a:t>
            </a:r>
          </a:p>
        </p:txBody>
      </p:sp>
      <p:sp>
        <p:nvSpPr>
          <p:cNvPr id="4" name="Slide Number Placeholder 3"/>
          <p:cNvSpPr>
            <a:spLocks noGrp="1"/>
          </p:cNvSpPr>
          <p:nvPr>
            <p:ph type="sldNum" sz="quarter" idx="5"/>
          </p:nvPr>
        </p:nvSpPr>
        <p:spPr/>
        <p:txBody>
          <a:bodyPr/>
          <a:lstStyle/>
          <a:p>
            <a:fld id="{8A1ACE27-507F-FF49-ADC1-695C75D2CB0B}" type="slidenum">
              <a:rPr lang="en-US" smtClean="0"/>
              <a:t>7</a:t>
            </a:fld>
            <a:endParaRPr lang="en-US" dirty="0"/>
          </a:p>
        </p:txBody>
      </p:sp>
    </p:spTree>
    <p:extLst>
      <p:ext uri="{BB962C8B-B14F-4D97-AF65-F5344CB8AC3E}">
        <p14:creationId xmlns:p14="http://schemas.microsoft.com/office/powerpoint/2010/main" val="857246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first of the real work.  Our Hero faces personal demons, uncertainty, experiences growth and accepts challenges.  These are the challenges that life hands us.  The reality of living in a complex world.  The commitment to the struggle, the journey, the challenges – always with an idea that there is real value to the effort!  AND something important to learn and gain!  </a:t>
            </a:r>
          </a:p>
        </p:txBody>
      </p:sp>
      <p:sp>
        <p:nvSpPr>
          <p:cNvPr id="4" name="Slide Number Placeholder 3"/>
          <p:cNvSpPr>
            <a:spLocks noGrp="1"/>
          </p:cNvSpPr>
          <p:nvPr>
            <p:ph type="sldNum" sz="quarter" idx="5"/>
          </p:nvPr>
        </p:nvSpPr>
        <p:spPr/>
        <p:txBody>
          <a:bodyPr/>
          <a:lstStyle/>
          <a:p>
            <a:fld id="{8A1ACE27-507F-FF49-ADC1-695C75D2CB0B}" type="slidenum">
              <a:rPr lang="en-US" smtClean="0"/>
              <a:t>8</a:t>
            </a:fld>
            <a:endParaRPr lang="en-US" dirty="0"/>
          </a:p>
        </p:txBody>
      </p:sp>
    </p:spTree>
    <p:extLst>
      <p:ext uri="{BB962C8B-B14F-4D97-AF65-F5344CB8AC3E}">
        <p14:creationId xmlns:p14="http://schemas.microsoft.com/office/powerpoint/2010/main" val="3873607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remember the nights of graduations, promotions at work, even the birth of children?  How many recall “that night… “   The night I was made a Mason.  It meant that we were about to begin an amazing journey.  I hoped it would be profound… and important. </a:t>
            </a:r>
          </a:p>
        </p:txBody>
      </p:sp>
      <p:sp>
        <p:nvSpPr>
          <p:cNvPr id="4" name="Slide Number Placeholder 3"/>
          <p:cNvSpPr>
            <a:spLocks noGrp="1"/>
          </p:cNvSpPr>
          <p:nvPr>
            <p:ph type="sldNum" sz="quarter" idx="5"/>
          </p:nvPr>
        </p:nvSpPr>
        <p:spPr/>
        <p:txBody>
          <a:bodyPr/>
          <a:lstStyle/>
          <a:p>
            <a:fld id="{8A1ACE27-507F-FF49-ADC1-695C75D2CB0B}" type="slidenum">
              <a:rPr lang="en-US" smtClean="0"/>
              <a:t>9</a:t>
            </a:fld>
            <a:endParaRPr lang="en-US" dirty="0"/>
          </a:p>
        </p:txBody>
      </p:sp>
    </p:spTree>
    <p:extLst>
      <p:ext uri="{BB962C8B-B14F-4D97-AF65-F5344CB8AC3E}">
        <p14:creationId xmlns:p14="http://schemas.microsoft.com/office/powerpoint/2010/main" val="571072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epic poems, myths and stories…All rooted in the Heroic Myth. </a:t>
            </a:r>
          </a:p>
        </p:txBody>
      </p:sp>
      <p:sp>
        <p:nvSpPr>
          <p:cNvPr id="4" name="Slide Number Placeholder 3"/>
          <p:cNvSpPr>
            <a:spLocks noGrp="1"/>
          </p:cNvSpPr>
          <p:nvPr>
            <p:ph type="sldNum" sz="quarter" idx="5"/>
          </p:nvPr>
        </p:nvSpPr>
        <p:spPr/>
        <p:txBody>
          <a:bodyPr/>
          <a:lstStyle/>
          <a:p>
            <a:fld id="{8A1ACE27-507F-FF49-ADC1-695C75D2CB0B}" type="slidenum">
              <a:rPr lang="en-US" smtClean="0"/>
              <a:t>10</a:t>
            </a:fld>
            <a:endParaRPr lang="en-US" dirty="0"/>
          </a:p>
        </p:txBody>
      </p:sp>
    </p:spTree>
    <p:extLst>
      <p:ext uri="{BB962C8B-B14F-4D97-AF65-F5344CB8AC3E}">
        <p14:creationId xmlns:p14="http://schemas.microsoft.com/office/powerpoint/2010/main" val="1522281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49363-E4C2-A6FE-E2CD-A070EC1680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B6A987-AF59-59A1-71DC-C1AD763D81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138F79-E127-CA43-0653-157C0377E4A1}"/>
              </a:ext>
            </a:extLst>
          </p:cNvPr>
          <p:cNvSpPr>
            <a:spLocks noGrp="1"/>
          </p:cNvSpPr>
          <p:nvPr>
            <p:ph type="dt" sz="half" idx="10"/>
          </p:nvPr>
        </p:nvSpPr>
        <p:spPr/>
        <p:txBody>
          <a:bodyPr/>
          <a:lstStyle/>
          <a:p>
            <a:fld id="{1E2EAD4B-6D42-46F6-85CA-4E839D308A9F}" type="datetimeFigureOut">
              <a:rPr lang="en-US" smtClean="0"/>
              <a:t>4/9/2025</a:t>
            </a:fld>
            <a:endParaRPr lang="en-US" dirty="0"/>
          </a:p>
        </p:txBody>
      </p:sp>
      <p:sp>
        <p:nvSpPr>
          <p:cNvPr id="5" name="Footer Placeholder 4">
            <a:extLst>
              <a:ext uri="{FF2B5EF4-FFF2-40B4-BE49-F238E27FC236}">
                <a16:creationId xmlns:a16="http://schemas.microsoft.com/office/drawing/2014/main" id="{F53A6431-DAB5-8A59-8F0E-A5E2A9672B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2633F10-66D1-AD31-39A0-AEA2906921D0}"/>
              </a:ext>
            </a:extLst>
          </p:cNvPr>
          <p:cNvSpPr>
            <a:spLocks noGrp="1"/>
          </p:cNvSpPr>
          <p:nvPr>
            <p:ph type="sldNum" sz="quarter" idx="12"/>
          </p:nvPr>
        </p:nvSpPr>
        <p:spPr/>
        <p:txBody>
          <a:bodyPr/>
          <a:lstStyle/>
          <a:p>
            <a:fld id="{A6029628-7843-486C-9700-80A0E6E142A4}" type="slidenum">
              <a:rPr lang="en-US" smtClean="0"/>
              <a:t>‹#›</a:t>
            </a:fld>
            <a:endParaRPr lang="en-US" dirty="0"/>
          </a:p>
        </p:txBody>
      </p:sp>
    </p:spTree>
    <p:extLst>
      <p:ext uri="{BB962C8B-B14F-4D97-AF65-F5344CB8AC3E}">
        <p14:creationId xmlns:p14="http://schemas.microsoft.com/office/powerpoint/2010/main" val="3469609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F52AA-9B1B-B4FA-5B03-500436178C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9AB83F-37F8-4854-4930-3ECA09B001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F9F4D2-2876-30A4-0009-18231A207F54}"/>
              </a:ext>
            </a:extLst>
          </p:cNvPr>
          <p:cNvSpPr>
            <a:spLocks noGrp="1"/>
          </p:cNvSpPr>
          <p:nvPr>
            <p:ph type="dt" sz="half" idx="10"/>
          </p:nvPr>
        </p:nvSpPr>
        <p:spPr/>
        <p:txBody>
          <a:bodyPr/>
          <a:lstStyle/>
          <a:p>
            <a:fld id="{1E2EAD4B-6D42-46F6-85CA-4E839D308A9F}" type="datetimeFigureOut">
              <a:rPr lang="en-US" smtClean="0"/>
              <a:t>4/9/2025</a:t>
            </a:fld>
            <a:endParaRPr lang="en-US" dirty="0"/>
          </a:p>
        </p:txBody>
      </p:sp>
      <p:sp>
        <p:nvSpPr>
          <p:cNvPr id="5" name="Footer Placeholder 4">
            <a:extLst>
              <a:ext uri="{FF2B5EF4-FFF2-40B4-BE49-F238E27FC236}">
                <a16:creationId xmlns:a16="http://schemas.microsoft.com/office/drawing/2014/main" id="{E27E255B-DF6D-BFC8-7523-F64F829133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9AD82D-07C2-C77F-97A6-60335844B0BA}"/>
              </a:ext>
            </a:extLst>
          </p:cNvPr>
          <p:cNvSpPr>
            <a:spLocks noGrp="1"/>
          </p:cNvSpPr>
          <p:nvPr>
            <p:ph type="sldNum" sz="quarter" idx="12"/>
          </p:nvPr>
        </p:nvSpPr>
        <p:spPr/>
        <p:txBody>
          <a:bodyPr/>
          <a:lstStyle/>
          <a:p>
            <a:fld id="{A6029628-7843-486C-9700-80A0E6E142A4}" type="slidenum">
              <a:rPr lang="en-US" smtClean="0"/>
              <a:t>‹#›</a:t>
            </a:fld>
            <a:endParaRPr lang="en-US" dirty="0"/>
          </a:p>
        </p:txBody>
      </p:sp>
    </p:spTree>
    <p:extLst>
      <p:ext uri="{BB962C8B-B14F-4D97-AF65-F5344CB8AC3E}">
        <p14:creationId xmlns:p14="http://schemas.microsoft.com/office/powerpoint/2010/main" val="3338041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7B24AE-25C4-8241-262A-B4A7A01579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337F06-5BAD-3C6F-3336-F39E716ABC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96316-71FE-2F5A-C86F-C32DE5661ED8}"/>
              </a:ext>
            </a:extLst>
          </p:cNvPr>
          <p:cNvSpPr>
            <a:spLocks noGrp="1"/>
          </p:cNvSpPr>
          <p:nvPr>
            <p:ph type="dt" sz="half" idx="10"/>
          </p:nvPr>
        </p:nvSpPr>
        <p:spPr/>
        <p:txBody>
          <a:bodyPr/>
          <a:lstStyle/>
          <a:p>
            <a:fld id="{1E2EAD4B-6D42-46F6-85CA-4E839D308A9F}" type="datetimeFigureOut">
              <a:rPr lang="en-US" smtClean="0"/>
              <a:t>4/9/2025</a:t>
            </a:fld>
            <a:endParaRPr lang="en-US" dirty="0"/>
          </a:p>
        </p:txBody>
      </p:sp>
      <p:sp>
        <p:nvSpPr>
          <p:cNvPr id="5" name="Footer Placeholder 4">
            <a:extLst>
              <a:ext uri="{FF2B5EF4-FFF2-40B4-BE49-F238E27FC236}">
                <a16:creationId xmlns:a16="http://schemas.microsoft.com/office/drawing/2014/main" id="{8DB2AF2D-014C-D7AA-0D13-B55B940C183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9FF498-272C-1D3D-53BF-303AB3E7B3C0}"/>
              </a:ext>
            </a:extLst>
          </p:cNvPr>
          <p:cNvSpPr>
            <a:spLocks noGrp="1"/>
          </p:cNvSpPr>
          <p:nvPr>
            <p:ph type="sldNum" sz="quarter" idx="12"/>
          </p:nvPr>
        </p:nvSpPr>
        <p:spPr/>
        <p:txBody>
          <a:bodyPr/>
          <a:lstStyle/>
          <a:p>
            <a:fld id="{A6029628-7843-486C-9700-80A0E6E142A4}" type="slidenum">
              <a:rPr lang="en-US" smtClean="0"/>
              <a:t>‹#›</a:t>
            </a:fld>
            <a:endParaRPr lang="en-US" dirty="0"/>
          </a:p>
        </p:txBody>
      </p:sp>
    </p:spTree>
    <p:extLst>
      <p:ext uri="{BB962C8B-B14F-4D97-AF65-F5344CB8AC3E}">
        <p14:creationId xmlns:p14="http://schemas.microsoft.com/office/powerpoint/2010/main" val="330200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09234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18200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03663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05857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053258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53045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05772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78289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55831-0913-A8ED-C8EE-A4C1235994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17FF02-23E4-EAC3-67F9-7AD6699A9A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5AC860-D136-E8CE-E6E4-E1DEC3D261B2}"/>
              </a:ext>
            </a:extLst>
          </p:cNvPr>
          <p:cNvSpPr>
            <a:spLocks noGrp="1"/>
          </p:cNvSpPr>
          <p:nvPr>
            <p:ph type="dt" sz="half" idx="10"/>
          </p:nvPr>
        </p:nvSpPr>
        <p:spPr/>
        <p:txBody>
          <a:bodyPr/>
          <a:lstStyle/>
          <a:p>
            <a:fld id="{1E2EAD4B-6D42-46F6-85CA-4E839D308A9F}" type="datetimeFigureOut">
              <a:rPr lang="en-US" smtClean="0"/>
              <a:t>4/9/2025</a:t>
            </a:fld>
            <a:endParaRPr lang="en-US" dirty="0"/>
          </a:p>
        </p:txBody>
      </p:sp>
      <p:sp>
        <p:nvSpPr>
          <p:cNvPr id="5" name="Footer Placeholder 4">
            <a:extLst>
              <a:ext uri="{FF2B5EF4-FFF2-40B4-BE49-F238E27FC236}">
                <a16:creationId xmlns:a16="http://schemas.microsoft.com/office/drawing/2014/main" id="{8EAC7B3D-F220-87D2-6278-E7999A94BC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F5FCB5F-3F56-37E8-1027-67B69265B7BF}"/>
              </a:ext>
            </a:extLst>
          </p:cNvPr>
          <p:cNvSpPr>
            <a:spLocks noGrp="1"/>
          </p:cNvSpPr>
          <p:nvPr>
            <p:ph type="sldNum" sz="quarter" idx="12"/>
          </p:nvPr>
        </p:nvSpPr>
        <p:spPr/>
        <p:txBody>
          <a:bodyPr/>
          <a:lstStyle/>
          <a:p>
            <a:fld id="{A6029628-7843-486C-9700-80A0E6E142A4}" type="slidenum">
              <a:rPr lang="en-US" smtClean="0"/>
              <a:t>‹#›</a:t>
            </a:fld>
            <a:endParaRPr lang="en-US" dirty="0"/>
          </a:p>
        </p:txBody>
      </p:sp>
    </p:spTree>
    <p:extLst>
      <p:ext uri="{BB962C8B-B14F-4D97-AF65-F5344CB8AC3E}">
        <p14:creationId xmlns:p14="http://schemas.microsoft.com/office/powerpoint/2010/main" val="10686145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11527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38941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31661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B6B23-6464-30FB-ECCE-DA8028EAF6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519138-8BB0-9DDB-191C-315CC81ECE6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CAD9BA-EF8A-E5A3-9DEE-5F53DEF02BAE}"/>
              </a:ext>
            </a:extLst>
          </p:cNvPr>
          <p:cNvSpPr>
            <a:spLocks noGrp="1"/>
          </p:cNvSpPr>
          <p:nvPr>
            <p:ph type="dt" sz="half" idx="10"/>
          </p:nvPr>
        </p:nvSpPr>
        <p:spPr/>
        <p:txBody>
          <a:bodyPr/>
          <a:lstStyle/>
          <a:p>
            <a:fld id="{1E2EAD4B-6D42-46F6-85CA-4E839D308A9F}" type="datetimeFigureOut">
              <a:rPr lang="en-US" smtClean="0"/>
              <a:t>4/9/2025</a:t>
            </a:fld>
            <a:endParaRPr lang="en-US" dirty="0"/>
          </a:p>
        </p:txBody>
      </p:sp>
      <p:sp>
        <p:nvSpPr>
          <p:cNvPr id="5" name="Footer Placeholder 4">
            <a:extLst>
              <a:ext uri="{FF2B5EF4-FFF2-40B4-BE49-F238E27FC236}">
                <a16:creationId xmlns:a16="http://schemas.microsoft.com/office/drawing/2014/main" id="{CE8AC44E-AC41-E6A5-C2DA-135850AA72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3271899-333E-0755-BAB5-D39AF5A79791}"/>
              </a:ext>
            </a:extLst>
          </p:cNvPr>
          <p:cNvSpPr>
            <a:spLocks noGrp="1"/>
          </p:cNvSpPr>
          <p:nvPr>
            <p:ph type="sldNum" sz="quarter" idx="12"/>
          </p:nvPr>
        </p:nvSpPr>
        <p:spPr/>
        <p:txBody>
          <a:bodyPr/>
          <a:lstStyle/>
          <a:p>
            <a:fld id="{A6029628-7843-486C-9700-80A0E6E142A4}" type="slidenum">
              <a:rPr lang="en-US" smtClean="0"/>
              <a:t>‹#›</a:t>
            </a:fld>
            <a:endParaRPr lang="en-US" dirty="0"/>
          </a:p>
        </p:txBody>
      </p:sp>
    </p:spTree>
    <p:extLst>
      <p:ext uri="{BB962C8B-B14F-4D97-AF65-F5344CB8AC3E}">
        <p14:creationId xmlns:p14="http://schemas.microsoft.com/office/powerpoint/2010/main" val="2010727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C038C-570C-001D-DB31-A868D8C105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94A562-A288-6124-F21D-19CA54D0CF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7D6308-C2F9-7513-6047-87E0013EEA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BD8BBE-4160-F1A1-8A0F-6E464D81D461}"/>
              </a:ext>
            </a:extLst>
          </p:cNvPr>
          <p:cNvSpPr>
            <a:spLocks noGrp="1"/>
          </p:cNvSpPr>
          <p:nvPr>
            <p:ph type="dt" sz="half" idx="10"/>
          </p:nvPr>
        </p:nvSpPr>
        <p:spPr/>
        <p:txBody>
          <a:bodyPr/>
          <a:lstStyle/>
          <a:p>
            <a:fld id="{1E2EAD4B-6D42-46F6-85CA-4E839D308A9F}" type="datetimeFigureOut">
              <a:rPr lang="en-US" smtClean="0"/>
              <a:t>4/9/2025</a:t>
            </a:fld>
            <a:endParaRPr lang="en-US" dirty="0"/>
          </a:p>
        </p:txBody>
      </p:sp>
      <p:sp>
        <p:nvSpPr>
          <p:cNvPr id="6" name="Footer Placeholder 5">
            <a:extLst>
              <a:ext uri="{FF2B5EF4-FFF2-40B4-BE49-F238E27FC236}">
                <a16:creationId xmlns:a16="http://schemas.microsoft.com/office/drawing/2014/main" id="{1DE8F084-D6AA-B3B1-221A-4B5F1C608B9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D75EB85-5607-DCE0-7A52-E6B5A668269F}"/>
              </a:ext>
            </a:extLst>
          </p:cNvPr>
          <p:cNvSpPr>
            <a:spLocks noGrp="1"/>
          </p:cNvSpPr>
          <p:nvPr>
            <p:ph type="sldNum" sz="quarter" idx="12"/>
          </p:nvPr>
        </p:nvSpPr>
        <p:spPr/>
        <p:txBody>
          <a:bodyPr/>
          <a:lstStyle/>
          <a:p>
            <a:fld id="{A6029628-7843-486C-9700-80A0E6E142A4}" type="slidenum">
              <a:rPr lang="en-US" smtClean="0"/>
              <a:t>‹#›</a:t>
            </a:fld>
            <a:endParaRPr lang="en-US" dirty="0"/>
          </a:p>
        </p:txBody>
      </p:sp>
    </p:spTree>
    <p:extLst>
      <p:ext uri="{BB962C8B-B14F-4D97-AF65-F5344CB8AC3E}">
        <p14:creationId xmlns:p14="http://schemas.microsoft.com/office/powerpoint/2010/main" val="3538146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49B05-6E2F-3FE4-372E-C6493773F4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75A807-D8DC-DB7B-2B17-058F6183F5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891365-F589-BF78-3F99-B1642E724C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59BA25-1B39-4D74-FF99-A4569B9F58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F1759A-4FB8-1EBC-CB4E-88B01437C1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1FE7A2-13E6-92F4-21AC-B8D545EB23C6}"/>
              </a:ext>
            </a:extLst>
          </p:cNvPr>
          <p:cNvSpPr>
            <a:spLocks noGrp="1"/>
          </p:cNvSpPr>
          <p:nvPr>
            <p:ph type="dt" sz="half" idx="10"/>
          </p:nvPr>
        </p:nvSpPr>
        <p:spPr/>
        <p:txBody>
          <a:bodyPr/>
          <a:lstStyle/>
          <a:p>
            <a:fld id="{1E2EAD4B-6D42-46F6-85CA-4E839D308A9F}" type="datetimeFigureOut">
              <a:rPr lang="en-US" smtClean="0"/>
              <a:t>4/9/2025</a:t>
            </a:fld>
            <a:endParaRPr lang="en-US" dirty="0"/>
          </a:p>
        </p:txBody>
      </p:sp>
      <p:sp>
        <p:nvSpPr>
          <p:cNvPr id="8" name="Footer Placeholder 7">
            <a:extLst>
              <a:ext uri="{FF2B5EF4-FFF2-40B4-BE49-F238E27FC236}">
                <a16:creationId xmlns:a16="http://schemas.microsoft.com/office/drawing/2014/main" id="{D2F5EF93-6839-5A9C-9B9F-9183773CD90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12F3B9A-898A-D8A9-EF41-8B6BA1C9CE96}"/>
              </a:ext>
            </a:extLst>
          </p:cNvPr>
          <p:cNvSpPr>
            <a:spLocks noGrp="1"/>
          </p:cNvSpPr>
          <p:nvPr>
            <p:ph type="sldNum" sz="quarter" idx="12"/>
          </p:nvPr>
        </p:nvSpPr>
        <p:spPr/>
        <p:txBody>
          <a:bodyPr/>
          <a:lstStyle/>
          <a:p>
            <a:fld id="{A6029628-7843-486C-9700-80A0E6E142A4}" type="slidenum">
              <a:rPr lang="en-US" smtClean="0"/>
              <a:t>‹#›</a:t>
            </a:fld>
            <a:endParaRPr lang="en-US" dirty="0"/>
          </a:p>
        </p:txBody>
      </p:sp>
    </p:spTree>
    <p:extLst>
      <p:ext uri="{BB962C8B-B14F-4D97-AF65-F5344CB8AC3E}">
        <p14:creationId xmlns:p14="http://schemas.microsoft.com/office/powerpoint/2010/main" val="1325512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0DBD2-67A2-F364-5F5B-51DDE90690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9BD629-FDE0-AD3E-D2BF-34CD820C38AE}"/>
              </a:ext>
            </a:extLst>
          </p:cNvPr>
          <p:cNvSpPr>
            <a:spLocks noGrp="1"/>
          </p:cNvSpPr>
          <p:nvPr>
            <p:ph type="dt" sz="half" idx="10"/>
          </p:nvPr>
        </p:nvSpPr>
        <p:spPr/>
        <p:txBody>
          <a:bodyPr/>
          <a:lstStyle/>
          <a:p>
            <a:fld id="{1E2EAD4B-6D42-46F6-85CA-4E839D308A9F}" type="datetimeFigureOut">
              <a:rPr lang="en-US" smtClean="0"/>
              <a:t>4/9/2025</a:t>
            </a:fld>
            <a:endParaRPr lang="en-US" dirty="0"/>
          </a:p>
        </p:txBody>
      </p:sp>
      <p:sp>
        <p:nvSpPr>
          <p:cNvPr id="4" name="Footer Placeholder 3">
            <a:extLst>
              <a:ext uri="{FF2B5EF4-FFF2-40B4-BE49-F238E27FC236}">
                <a16:creationId xmlns:a16="http://schemas.microsoft.com/office/drawing/2014/main" id="{5D81323D-6343-C86F-AB1E-F48FC09F3A1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41EB902-4AA8-A1EE-6A88-2ED547040403}"/>
              </a:ext>
            </a:extLst>
          </p:cNvPr>
          <p:cNvSpPr>
            <a:spLocks noGrp="1"/>
          </p:cNvSpPr>
          <p:nvPr>
            <p:ph type="sldNum" sz="quarter" idx="12"/>
          </p:nvPr>
        </p:nvSpPr>
        <p:spPr/>
        <p:txBody>
          <a:bodyPr/>
          <a:lstStyle/>
          <a:p>
            <a:fld id="{A6029628-7843-486C-9700-80A0E6E142A4}" type="slidenum">
              <a:rPr lang="en-US" smtClean="0"/>
              <a:t>‹#›</a:t>
            </a:fld>
            <a:endParaRPr lang="en-US" dirty="0"/>
          </a:p>
        </p:txBody>
      </p:sp>
    </p:spTree>
    <p:extLst>
      <p:ext uri="{BB962C8B-B14F-4D97-AF65-F5344CB8AC3E}">
        <p14:creationId xmlns:p14="http://schemas.microsoft.com/office/powerpoint/2010/main" val="3866790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F1BDBD-93ED-8419-81A1-E5C7FD13B2DF}"/>
              </a:ext>
            </a:extLst>
          </p:cNvPr>
          <p:cNvSpPr>
            <a:spLocks noGrp="1"/>
          </p:cNvSpPr>
          <p:nvPr>
            <p:ph type="dt" sz="half" idx="10"/>
          </p:nvPr>
        </p:nvSpPr>
        <p:spPr/>
        <p:txBody>
          <a:bodyPr/>
          <a:lstStyle/>
          <a:p>
            <a:fld id="{1E2EAD4B-6D42-46F6-85CA-4E839D308A9F}" type="datetimeFigureOut">
              <a:rPr lang="en-US" smtClean="0"/>
              <a:t>4/9/2025</a:t>
            </a:fld>
            <a:endParaRPr lang="en-US" dirty="0"/>
          </a:p>
        </p:txBody>
      </p:sp>
      <p:sp>
        <p:nvSpPr>
          <p:cNvPr id="3" name="Footer Placeholder 2">
            <a:extLst>
              <a:ext uri="{FF2B5EF4-FFF2-40B4-BE49-F238E27FC236}">
                <a16:creationId xmlns:a16="http://schemas.microsoft.com/office/drawing/2014/main" id="{90714E3C-354D-863B-53F6-90599B362D1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BAE0363-56D4-0837-21A1-D301ADE653C8}"/>
              </a:ext>
            </a:extLst>
          </p:cNvPr>
          <p:cNvSpPr>
            <a:spLocks noGrp="1"/>
          </p:cNvSpPr>
          <p:nvPr>
            <p:ph type="sldNum" sz="quarter" idx="12"/>
          </p:nvPr>
        </p:nvSpPr>
        <p:spPr/>
        <p:txBody>
          <a:bodyPr/>
          <a:lstStyle/>
          <a:p>
            <a:fld id="{A6029628-7843-486C-9700-80A0E6E142A4}" type="slidenum">
              <a:rPr lang="en-US" smtClean="0"/>
              <a:t>‹#›</a:t>
            </a:fld>
            <a:endParaRPr lang="en-US" dirty="0"/>
          </a:p>
        </p:txBody>
      </p:sp>
    </p:spTree>
    <p:extLst>
      <p:ext uri="{BB962C8B-B14F-4D97-AF65-F5344CB8AC3E}">
        <p14:creationId xmlns:p14="http://schemas.microsoft.com/office/powerpoint/2010/main" val="1842115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07E1-AB2B-DFBA-5280-0D480180F6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9F4C2E-57AD-D0FC-BDF0-2E4387AE92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EEEBBB-70C0-F573-E412-7C65C6C8EE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4C2F70-0651-29CB-D321-E49853A3FC66}"/>
              </a:ext>
            </a:extLst>
          </p:cNvPr>
          <p:cNvSpPr>
            <a:spLocks noGrp="1"/>
          </p:cNvSpPr>
          <p:nvPr>
            <p:ph type="dt" sz="half" idx="10"/>
          </p:nvPr>
        </p:nvSpPr>
        <p:spPr/>
        <p:txBody>
          <a:bodyPr/>
          <a:lstStyle/>
          <a:p>
            <a:fld id="{1E2EAD4B-6D42-46F6-85CA-4E839D308A9F}" type="datetimeFigureOut">
              <a:rPr lang="en-US" smtClean="0"/>
              <a:t>4/9/2025</a:t>
            </a:fld>
            <a:endParaRPr lang="en-US" dirty="0"/>
          </a:p>
        </p:txBody>
      </p:sp>
      <p:sp>
        <p:nvSpPr>
          <p:cNvPr id="6" name="Footer Placeholder 5">
            <a:extLst>
              <a:ext uri="{FF2B5EF4-FFF2-40B4-BE49-F238E27FC236}">
                <a16:creationId xmlns:a16="http://schemas.microsoft.com/office/drawing/2014/main" id="{DCE89537-02A7-1AB9-8E2D-C9728E8D19C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DE8D217-134A-63C8-F9C7-EADABD03A72D}"/>
              </a:ext>
            </a:extLst>
          </p:cNvPr>
          <p:cNvSpPr>
            <a:spLocks noGrp="1"/>
          </p:cNvSpPr>
          <p:nvPr>
            <p:ph type="sldNum" sz="quarter" idx="12"/>
          </p:nvPr>
        </p:nvSpPr>
        <p:spPr/>
        <p:txBody>
          <a:bodyPr/>
          <a:lstStyle/>
          <a:p>
            <a:fld id="{A6029628-7843-486C-9700-80A0E6E142A4}" type="slidenum">
              <a:rPr lang="en-US" smtClean="0"/>
              <a:t>‹#›</a:t>
            </a:fld>
            <a:endParaRPr lang="en-US" dirty="0"/>
          </a:p>
        </p:txBody>
      </p:sp>
    </p:spTree>
    <p:extLst>
      <p:ext uri="{BB962C8B-B14F-4D97-AF65-F5344CB8AC3E}">
        <p14:creationId xmlns:p14="http://schemas.microsoft.com/office/powerpoint/2010/main" val="2171361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62189-A187-179A-81AF-4C90B9BC7F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8AA649-5983-C156-D53E-B641E0290C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C223AA0-0C21-A7F8-D51C-3E5AC7DED7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15367-BBB1-8A34-71CD-C3E2DA3E1258}"/>
              </a:ext>
            </a:extLst>
          </p:cNvPr>
          <p:cNvSpPr>
            <a:spLocks noGrp="1"/>
          </p:cNvSpPr>
          <p:nvPr>
            <p:ph type="dt" sz="half" idx="10"/>
          </p:nvPr>
        </p:nvSpPr>
        <p:spPr/>
        <p:txBody>
          <a:bodyPr/>
          <a:lstStyle/>
          <a:p>
            <a:fld id="{1E2EAD4B-6D42-46F6-85CA-4E839D308A9F}" type="datetimeFigureOut">
              <a:rPr lang="en-US" smtClean="0"/>
              <a:t>4/9/2025</a:t>
            </a:fld>
            <a:endParaRPr lang="en-US" dirty="0"/>
          </a:p>
        </p:txBody>
      </p:sp>
      <p:sp>
        <p:nvSpPr>
          <p:cNvPr id="6" name="Footer Placeholder 5">
            <a:extLst>
              <a:ext uri="{FF2B5EF4-FFF2-40B4-BE49-F238E27FC236}">
                <a16:creationId xmlns:a16="http://schemas.microsoft.com/office/drawing/2014/main" id="{21095E56-CE9C-573C-D69E-E4A01D1BE18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40EDF64-EE28-AAC1-5F3E-E5C8A0376575}"/>
              </a:ext>
            </a:extLst>
          </p:cNvPr>
          <p:cNvSpPr>
            <a:spLocks noGrp="1"/>
          </p:cNvSpPr>
          <p:nvPr>
            <p:ph type="sldNum" sz="quarter" idx="12"/>
          </p:nvPr>
        </p:nvSpPr>
        <p:spPr/>
        <p:txBody>
          <a:bodyPr/>
          <a:lstStyle/>
          <a:p>
            <a:fld id="{A6029628-7843-486C-9700-80A0E6E142A4}" type="slidenum">
              <a:rPr lang="en-US" smtClean="0"/>
              <a:t>‹#›</a:t>
            </a:fld>
            <a:endParaRPr lang="en-US" dirty="0"/>
          </a:p>
        </p:txBody>
      </p:sp>
    </p:spTree>
    <p:extLst>
      <p:ext uri="{BB962C8B-B14F-4D97-AF65-F5344CB8AC3E}">
        <p14:creationId xmlns:p14="http://schemas.microsoft.com/office/powerpoint/2010/main" val="4195029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D27727-F1B5-1A22-80D6-87DF93B21B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A959A4-8602-5532-B2BA-16F5862015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15ECD3-9016-2AC5-6146-0151D79D15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E2EAD4B-6D42-46F6-85CA-4E839D308A9F}" type="datetimeFigureOut">
              <a:rPr lang="en-US" smtClean="0"/>
              <a:t>4/9/2025</a:t>
            </a:fld>
            <a:endParaRPr lang="en-US" dirty="0"/>
          </a:p>
        </p:txBody>
      </p:sp>
      <p:sp>
        <p:nvSpPr>
          <p:cNvPr id="5" name="Footer Placeholder 4">
            <a:extLst>
              <a:ext uri="{FF2B5EF4-FFF2-40B4-BE49-F238E27FC236}">
                <a16:creationId xmlns:a16="http://schemas.microsoft.com/office/drawing/2014/main" id="{6D46F747-7373-1AD1-462C-B370A23631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DD2031F7-E280-79B5-8D10-214B63A7B7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029628-7843-486C-9700-80A0E6E142A4}" type="slidenum">
              <a:rPr lang="en-US" smtClean="0"/>
              <a:t>‹#›</a:t>
            </a:fld>
            <a:endParaRPr lang="en-US" dirty="0"/>
          </a:p>
        </p:txBody>
      </p:sp>
    </p:spTree>
    <p:extLst>
      <p:ext uri="{BB962C8B-B14F-4D97-AF65-F5344CB8AC3E}">
        <p14:creationId xmlns:p14="http://schemas.microsoft.com/office/powerpoint/2010/main" val="1214640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3905175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s://creativecommons.org/licenses/by-sa/3.0/" TargetMode="External"/><Relationship Id="rId4" Type="http://schemas.openxmlformats.org/officeDocument/2006/relationships/hyperlink" Target="https://www.flickr.com/photos/neillwphoto/4759829850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jpeg"/><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1.jpeg"/><Relationship Id="rId7" Type="http://schemas.openxmlformats.org/officeDocument/2006/relationships/diagramColors" Target="../diagrams/colors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pxhere.com/en/photo/746035" TargetMode="Externa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35BC0D59-7CBA-3FBC-45CD-AD0D9BF968A6}"/>
              </a:ext>
            </a:extLst>
          </p:cNvPr>
          <p:cNvCxnSpPr>
            <a:cxnSpLocks/>
          </p:cNvCxnSpPr>
          <p:nvPr/>
        </p:nvCxnSpPr>
        <p:spPr>
          <a:xfrm>
            <a:off x="2555512" y="1268666"/>
            <a:ext cx="0" cy="5589334"/>
          </a:xfrm>
          <a:prstGeom prst="line">
            <a:avLst/>
          </a:prstGeom>
          <a:ln w="9525">
            <a:solidFill>
              <a:srgbClr val="CB9D6E"/>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B212CC21-BA06-F445-9734-39AE49B2B0E4}"/>
              </a:ext>
            </a:extLst>
          </p:cNvPr>
          <p:cNvSpPr txBox="1"/>
          <p:nvPr/>
        </p:nvSpPr>
        <p:spPr>
          <a:xfrm>
            <a:off x="3421628" y="3329118"/>
            <a:ext cx="38467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B4B77"/>
                </a:solidFill>
                <a:effectLst/>
                <a:uLnTx/>
                <a:uFillTx/>
                <a:latin typeface="Lato" panose="020F0502020204030203" pitchFamily="34" charset="0"/>
                <a:ea typeface="Lato" panose="020F0502020204030203" pitchFamily="34" charset="0"/>
                <a:cs typeface="Lato" panose="020F0502020204030203" pitchFamily="34" charset="0"/>
              </a:rPr>
              <a:t>Doug Ismail</a:t>
            </a:r>
            <a:r>
              <a:rPr kumimoji="0" lang="en-US" sz="2800" b="0" i="0" u="none" strike="noStrike" kern="1200" cap="none" spc="0" normalizeH="0" baseline="0" noProof="0" dirty="0">
                <a:ln>
                  <a:noFill/>
                </a:ln>
                <a:solidFill>
                  <a:srgbClr val="0B4B77"/>
                </a:solidFill>
                <a:effectLst/>
                <a:uLnTx/>
                <a:uFillTx/>
                <a:latin typeface="Lato Light" panose="020F0502020204030203" pitchFamily="34" charset="0"/>
                <a:ea typeface="Lato Light" panose="020F0502020204030203" pitchFamily="34" charset="0"/>
                <a:cs typeface="Lato Light" panose="020F0502020204030203" pitchFamily="34" charset="0"/>
              </a:rPr>
              <a:t>, </a:t>
            </a:r>
            <a:r>
              <a:rPr kumimoji="0" lang="en-US" sz="2400" b="0" i="0" u="none" strike="noStrike" kern="1200" cap="none" spc="0" normalizeH="0" baseline="0" noProof="0" dirty="0">
                <a:ln>
                  <a:noFill/>
                </a:ln>
                <a:solidFill>
                  <a:srgbClr val="0B4B77"/>
                </a:solidFill>
                <a:effectLst/>
                <a:uLnTx/>
                <a:uFillTx/>
                <a:latin typeface="Lato Light" panose="020F0502020204030203" pitchFamily="34" charset="0"/>
                <a:ea typeface="Lato Light" panose="020F0502020204030203" pitchFamily="34" charset="0"/>
                <a:cs typeface="Lato Light" panose="020F0502020204030203" pitchFamily="34" charset="0"/>
              </a:rPr>
              <a:t>PM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California Lodge No. 1</a:t>
            </a:r>
          </a:p>
        </p:txBody>
      </p:sp>
      <p:cxnSp>
        <p:nvCxnSpPr>
          <p:cNvPr id="3" name="Straight Connector 2">
            <a:extLst>
              <a:ext uri="{FF2B5EF4-FFF2-40B4-BE49-F238E27FC236}">
                <a16:creationId xmlns:a16="http://schemas.microsoft.com/office/drawing/2014/main" id="{4938AC7A-9C7B-3ADF-329B-1AEE9F4B0939}"/>
              </a:ext>
            </a:extLst>
          </p:cNvPr>
          <p:cNvCxnSpPr>
            <a:cxnSpLocks/>
          </p:cNvCxnSpPr>
          <p:nvPr/>
        </p:nvCxnSpPr>
        <p:spPr>
          <a:xfrm>
            <a:off x="2555512" y="0"/>
            <a:ext cx="0" cy="779858"/>
          </a:xfrm>
          <a:prstGeom prst="line">
            <a:avLst/>
          </a:prstGeom>
          <a:ln w="9525">
            <a:solidFill>
              <a:srgbClr val="CB9D6E"/>
            </a:solidFill>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9E3E2EAD-B43E-BC8D-081B-F310C65E832E}"/>
              </a:ext>
            </a:extLst>
          </p:cNvPr>
          <p:cNvSpPr txBox="1"/>
          <p:nvPr/>
        </p:nvSpPr>
        <p:spPr>
          <a:xfrm>
            <a:off x="3421627" y="2266391"/>
            <a:ext cx="7446395" cy="1062727"/>
          </a:xfrm>
          <a:prstGeom prst="rect">
            <a:avLst/>
          </a:prstGeom>
          <a:noFill/>
        </p:spPr>
        <p:txBody>
          <a:bodyPr wrap="square" rtlCol="0">
            <a:spAutoFit/>
          </a:body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4800" b="1" i="0" u="none" strike="noStrike" kern="1200" cap="none" spc="0" normalizeH="0" baseline="0" noProof="0">
                <a:ln>
                  <a:noFill/>
                </a:ln>
                <a:solidFill>
                  <a:srgbClr val="7D1418"/>
                </a:solidFill>
                <a:effectLst/>
                <a:uLnTx/>
                <a:uFillTx/>
                <a:latin typeface="Gotham" panose="02000504050000020004" pitchFamily="2" charset="0"/>
                <a:ea typeface="Open Sans" panose="020B0606030504020204" pitchFamily="34" charset="0"/>
                <a:cs typeface="Open Sans" panose="020B0606030504020204" pitchFamily="34" charset="0"/>
              </a:rPr>
              <a:t>Freemasonry </a:t>
            </a:r>
            <a:r>
              <a:rPr kumimoji="0" lang="en-US" sz="4800" b="1" i="0" u="none" strike="noStrike" kern="1200" cap="none" spc="0" normalizeH="0" baseline="0" noProof="0" dirty="0">
                <a:ln>
                  <a:noFill/>
                </a:ln>
                <a:solidFill>
                  <a:srgbClr val="7D1418"/>
                </a:solidFill>
                <a:effectLst/>
                <a:uLnTx/>
                <a:uFillTx/>
                <a:latin typeface="Gotham" panose="02000504050000020004" pitchFamily="2" charset="0"/>
                <a:ea typeface="Open Sans" panose="020B0606030504020204" pitchFamily="34" charset="0"/>
                <a:cs typeface="Open Sans" panose="020B0606030504020204" pitchFamily="34" charset="0"/>
              </a:rPr>
              <a:t>&amp; the Hero’s Journey</a:t>
            </a:r>
          </a:p>
        </p:txBody>
      </p:sp>
      <p:pic>
        <p:nvPicPr>
          <p:cNvPr id="2" name="Picture 1">
            <a:extLst>
              <a:ext uri="{FF2B5EF4-FFF2-40B4-BE49-F238E27FC236}">
                <a16:creationId xmlns:a16="http://schemas.microsoft.com/office/drawing/2014/main" id="{BBB03141-9FA3-F709-7A2D-F016BD45DBEF}"/>
              </a:ext>
            </a:extLst>
          </p:cNvPr>
          <p:cNvPicPr>
            <a:picLocks noChangeAspect="1"/>
          </p:cNvPicPr>
          <p:nvPr/>
        </p:nvPicPr>
        <p:blipFill>
          <a:blip r:embed="rId2"/>
          <a:stretch>
            <a:fillRect/>
          </a:stretch>
        </p:blipFill>
        <p:spPr>
          <a:xfrm>
            <a:off x="2273018" y="850268"/>
            <a:ext cx="1622509" cy="596934"/>
          </a:xfrm>
          <a:prstGeom prst="rect">
            <a:avLst/>
          </a:prstGeom>
        </p:spPr>
      </p:pic>
    </p:spTree>
    <p:extLst>
      <p:ext uri="{BB962C8B-B14F-4D97-AF65-F5344CB8AC3E}">
        <p14:creationId xmlns:p14="http://schemas.microsoft.com/office/powerpoint/2010/main" val="422237276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62" name="Rectangle 18461">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E65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64" name="Rectangle 18463">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436" name="Picture 4" descr="The Influence of The Odyssey and Why It ...">
            <a:extLst>
              <a:ext uri="{FF2B5EF4-FFF2-40B4-BE49-F238E27FC236}">
                <a16:creationId xmlns:a16="http://schemas.microsoft.com/office/drawing/2014/main" id="{7BB769F1-E110-B351-A495-C359C852514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2549" y="675289"/>
            <a:ext cx="3122143" cy="2412008"/>
          </a:xfrm>
          <a:prstGeom prst="rect">
            <a:avLst/>
          </a:prstGeom>
          <a:noFill/>
          <a:extLst>
            <a:ext uri="{909E8E84-426E-40DD-AFC4-6F175D3DCCD1}">
              <a14:hiddenFill xmlns:a14="http://schemas.microsoft.com/office/drawing/2010/main">
                <a:solidFill>
                  <a:srgbClr val="FFFFFF"/>
                </a:solidFill>
              </a14:hiddenFill>
            </a:ext>
          </a:extLst>
        </p:spPr>
      </p:pic>
      <p:sp>
        <p:nvSpPr>
          <p:cNvPr id="18466" name="Rectangle 18465">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442" name="Picture 10" descr="Prometheus Ebook by Cade Lilly ...">
            <a:extLst>
              <a:ext uri="{FF2B5EF4-FFF2-40B4-BE49-F238E27FC236}">
                <a16:creationId xmlns:a16="http://schemas.microsoft.com/office/drawing/2014/main" id="{C36AFE03-510E-BE47-EA53-ACFAA17A8D2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24281" y="3748194"/>
            <a:ext cx="2901479" cy="2471631"/>
          </a:xfrm>
          <a:prstGeom prst="rect">
            <a:avLst/>
          </a:prstGeom>
          <a:noFill/>
          <a:extLst>
            <a:ext uri="{909E8E84-426E-40DD-AFC4-6F175D3DCCD1}">
              <a14:hiddenFill xmlns:a14="http://schemas.microsoft.com/office/drawing/2010/main">
                <a:solidFill>
                  <a:srgbClr val="FFFFFF"/>
                </a:solidFill>
              </a14:hiddenFill>
            </a:ext>
          </a:extLst>
        </p:spPr>
      </p:pic>
      <p:sp>
        <p:nvSpPr>
          <p:cNvPr id="18468" name="Rectangle 18467">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434" name="Picture 2" descr="Epic of Gilgamesh">
            <a:extLst>
              <a:ext uri="{FF2B5EF4-FFF2-40B4-BE49-F238E27FC236}">
                <a16:creationId xmlns:a16="http://schemas.microsoft.com/office/drawing/2014/main" id="{35133A89-74C4-9ACB-B168-86A865ABB1F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381676" y="999399"/>
            <a:ext cx="3252903" cy="4873262"/>
          </a:xfrm>
          <a:prstGeom prst="rect">
            <a:avLst/>
          </a:prstGeom>
          <a:noFill/>
          <a:extLst>
            <a:ext uri="{909E8E84-426E-40DD-AFC4-6F175D3DCCD1}">
              <a14:hiddenFill xmlns:a14="http://schemas.microsoft.com/office/drawing/2010/main">
                <a:solidFill>
                  <a:srgbClr val="FFFFFF"/>
                </a:solidFill>
              </a14:hiddenFill>
            </a:ext>
          </a:extLst>
        </p:spPr>
      </p:pic>
      <p:sp>
        <p:nvSpPr>
          <p:cNvPr id="18470" name="Rectangle 18469">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524" y="487090"/>
            <a:ext cx="3588174"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438" name="Picture 6" descr="Beowulf | Quarto At A Glance | The ...">
            <a:extLst>
              <a:ext uri="{FF2B5EF4-FFF2-40B4-BE49-F238E27FC236}">
                <a16:creationId xmlns:a16="http://schemas.microsoft.com/office/drawing/2014/main" id="{8A515205-6056-064B-F643-1F49CED5EA7A}"/>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313518" y="1236528"/>
            <a:ext cx="3252903" cy="4399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07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Young Neo and Morpheus">
            <a:extLst>
              <a:ext uri="{FF2B5EF4-FFF2-40B4-BE49-F238E27FC236}">
                <a16:creationId xmlns:a16="http://schemas.microsoft.com/office/drawing/2014/main" id="{7D0D2FE3-5ED5-42AB-E64A-E6994C91FA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22" r="26988" b="1"/>
          <a:stretch/>
        </p:blipFill>
        <p:spPr bwMode="auto">
          <a:xfrm>
            <a:off x="7967351" y="-1"/>
            <a:ext cx="4224651" cy="3346705"/>
          </a:xfrm>
          <a:custGeom>
            <a:avLst/>
            <a:gdLst/>
            <a:ahLst/>
            <a:cxnLst/>
            <a:rect l="l" t="t" r="r" b="b"/>
            <a:pathLst>
              <a:path w="4224651" h="3346705">
                <a:moveTo>
                  <a:pt x="1549963" y="0"/>
                </a:moveTo>
                <a:lnTo>
                  <a:pt x="1555540" y="0"/>
                </a:lnTo>
                <a:lnTo>
                  <a:pt x="2621768" y="0"/>
                </a:lnTo>
                <a:lnTo>
                  <a:pt x="4224651" y="0"/>
                </a:lnTo>
                <a:lnTo>
                  <a:pt x="422465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5128" name="Picture 8" descr="80 Years Ago, The Wizard of Oz Invented the Good Witch - The Atlantic">
            <a:extLst>
              <a:ext uri="{FF2B5EF4-FFF2-40B4-BE49-F238E27FC236}">
                <a16:creationId xmlns:a16="http://schemas.microsoft.com/office/drawing/2014/main" id="{01AB755D-099B-4DB7-F594-7D5BD4013E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0307" r="-2" b="21729"/>
          <a:stretch/>
        </p:blipFill>
        <p:spPr bwMode="auto">
          <a:xfrm>
            <a:off x="4493435" y="243"/>
            <a:ext cx="7698564" cy="3346705"/>
          </a:xfrm>
          <a:custGeom>
            <a:avLst/>
            <a:gdLst/>
            <a:ahLst/>
            <a:cxnLst/>
            <a:rect l="l" t="t" r="r" b="b"/>
            <a:pathLst>
              <a:path w="7698564" h="3346705">
                <a:moveTo>
                  <a:pt x="1549963" y="0"/>
                </a:moveTo>
                <a:lnTo>
                  <a:pt x="1555540" y="0"/>
                </a:lnTo>
                <a:lnTo>
                  <a:pt x="2621768" y="0"/>
                </a:lnTo>
                <a:lnTo>
                  <a:pt x="4832507" y="0"/>
                </a:lnTo>
                <a:lnTo>
                  <a:pt x="3282657" y="3346461"/>
                </a:lnTo>
                <a:lnTo>
                  <a:pt x="7698564" y="3346461"/>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5126" name="Picture 6" descr="The Lion King">
            <a:extLst>
              <a:ext uri="{FF2B5EF4-FFF2-40B4-BE49-F238E27FC236}">
                <a16:creationId xmlns:a16="http://schemas.microsoft.com/office/drawing/2014/main" id="{715853CF-7F4C-1538-999B-25B9466F86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4175" r="-1" b="-1"/>
          <a:stretch/>
        </p:blipFill>
        <p:spPr bwMode="auto">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5122" name="Picture 2" descr="How Long Did Luke's Training On Dagobah Actually Last? — CultureSlate">
            <a:extLst>
              <a:ext uri="{FF2B5EF4-FFF2-40B4-BE49-F238E27FC236}">
                <a16:creationId xmlns:a16="http://schemas.microsoft.com/office/drawing/2014/main" id="{306D3CD8-1383-94F1-5642-B9425B0AA3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2" b="8706"/>
          <a:stretch/>
        </p:blipFill>
        <p:spPr bwMode="auto">
          <a:xfrm>
            <a:off x="6350090"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2" name="Picture 2" descr="Lord Of The Rings Animated-Style Art Has Frodo &amp; Gandalf In A Rare Peaceful  Moment">
            <a:extLst>
              <a:ext uri="{FF2B5EF4-FFF2-40B4-BE49-F238E27FC236}">
                <a16:creationId xmlns:a16="http://schemas.microsoft.com/office/drawing/2014/main" id="{8EE84532-CC59-FA58-EEB0-40D009F730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2" b="13055"/>
          <a:stretch/>
        </p:blipFill>
        <p:spPr bwMode="auto">
          <a:xfrm>
            <a:off x="-1" y="3511295"/>
            <a:ext cx="769856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418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32C99A9-3592-8F32-625F-0E7F6D6631A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600" dirty="0"/>
              <a:t>Seeking Wisdom and Truth </a:t>
            </a:r>
          </a:p>
        </p:txBody>
      </p:sp>
      <p:sp>
        <p:nvSpPr>
          <p:cNvPr id="2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18">
            <a:extLst>
              <a:ext uri="{FF2B5EF4-FFF2-40B4-BE49-F238E27FC236}">
                <a16:creationId xmlns:a16="http://schemas.microsoft.com/office/drawing/2014/main" id="{2D7B5A04-043A-FF32-0A65-7A63DF5894A7}"/>
              </a:ext>
            </a:extLst>
          </p:cNvPr>
          <p:cNvSpPr>
            <a:spLocks noGrp="1"/>
          </p:cNvSpPr>
          <p:nvPr>
            <p:ph idx="1"/>
          </p:nvPr>
        </p:nvSpPr>
        <p:spPr>
          <a:xfrm>
            <a:off x="640081" y="2872899"/>
            <a:ext cx="3652520" cy="3320668"/>
          </a:xfrm>
        </p:spPr>
        <p:txBody>
          <a:bodyPr>
            <a:normAutofit/>
          </a:bodyPr>
          <a:lstStyle/>
          <a:p>
            <a:endParaRPr lang="en-US" sz="2200" dirty="0"/>
          </a:p>
        </p:txBody>
      </p:sp>
      <p:pic>
        <p:nvPicPr>
          <p:cNvPr id="5" name="Content Placeholder 4" descr="A road going through a valley&#10;&#10;Description automatically generated">
            <a:extLst>
              <a:ext uri="{FF2B5EF4-FFF2-40B4-BE49-F238E27FC236}">
                <a16:creationId xmlns:a16="http://schemas.microsoft.com/office/drawing/2014/main" id="{99D76893-2553-6F79-BD9F-9DD7A4FA3BD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652" r="1765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C19422ED-7E03-0276-19E1-2D13BC512A7F}"/>
              </a:ext>
            </a:extLst>
          </p:cNvPr>
          <p:cNvSpPr txBox="1"/>
          <p:nvPr/>
        </p:nvSpPr>
        <p:spPr>
          <a:xfrm>
            <a:off x="9759924" y="6657945"/>
            <a:ext cx="2432076"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4" tooltip="https://www.flickr.com/photos/neillwphoto/47598298502/">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pic>
        <p:nvPicPr>
          <p:cNvPr id="3" name="Picture 2">
            <a:extLst>
              <a:ext uri="{FF2B5EF4-FFF2-40B4-BE49-F238E27FC236}">
                <a16:creationId xmlns:a16="http://schemas.microsoft.com/office/drawing/2014/main" id="{29BA0497-B9C2-1A53-697B-C90FEFAFC7C7}"/>
              </a:ext>
            </a:extLst>
          </p:cNvPr>
          <p:cNvPicPr>
            <a:picLocks noChangeAspect="1"/>
          </p:cNvPicPr>
          <p:nvPr/>
        </p:nvPicPr>
        <p:blipFill>
          <a:blip r:embed="rId6"/>
          <a:stretch>
            <a:fillRect/>
          </a:stretch>
        </p:blipFill>
        <p:spPr>
          <a:xfrm>
            <a:off x="502179" y="2531380"/>
            <a:ext cx="4001251" cy="4001251"/>
          </a:xfrm>
          <a:prstGeom prst="rect">
            <a:avLst/>
          </a:prstGeom>
        </p:spPr>
      </p:pic>
    </p:spTree>
    <p:extLst>
      <p:ext uri="{BB962C8B-B14F-4D97-AF65-F5344CB8AC3E}">
        <p14:creationId xmlns:p14="http://schemas.microsoft.com/office/powerpoint/2010/main" val="1664042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22" name="Group 21">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26" name="Freeform: Shape 25">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23" name="Group 22">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24" name="Freeform: Shape 23">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24">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3">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sp>
        <p:nvSpPr>
          <p:cNvPr id="2" name="Title 1">
            <a:extLst>
              <a:ext uri="{FF2B5EF4-FFF2-40B4-BE49-F238E27FC236}">
                <a16:creationId xmlns:a16="http://schemas.microsoft.com/office/drawing/2014/main" id="{9B50AA30-3292-534D-0F1C-D299E876A383}"/>
              </a:ext>
            </a:extLst>
          </p:cNvPr>
          <p:cNvSpPr>
            <a:spLocks noGrp="1"/>
          </p:cNvSpPr>
          <p:nvPr>
            <p:ph type="title"/>
          </p:nvPr>
        </p:nvSpPr>
        <p:spPr>
          <a:xfrm>
            <a:off x="838199" y="1120676"/>
            <a:ext cx="7021513" cy="2308324"/>
          </a:xfrm>
        </p:spPr>
        <p:txBody>
          <a:bodyPr vert="horz" lIns="91440" tIns="45720" rIns="91440" bIns="45720" rtlCol="0" anchor="b">
            <a:normAutofit/>
          </a:bodyPr>
          <a:lstStyle/>
          <a:p>
            <a:r>
              <a:rPr lang="en-US" sz="7200" kern="1200" dirty="0">
                <a:solidFill>
                  <a:schemeClr val="bg1"/>
                </a:solidFill>
                <a:latin typeface="+mj-lt"/>
                <a:ea typeface="+mj-ea"/>
                <a:cs typeface="+mj-cs"/>
              </a:rPr>
              <a:t>The Departure </a:t>
            </a:r>
          </a:p>
        </p:txBody>
      </p:sp>
      <p:sp>
        <p:nvSpPr>
          <p:cNvPr id="3" name="Content Placeholder 2">
            <a:extLst>
              <a:ext uri="{FF2B5EF4-FFF2-40B4-BE49-F238E27FC236}">
                <a16:creationId xmlns:a16="http://schemas.microsoft.com/office/drawing/2014/main" id="{4C04A13C-BF90-F8B8-D906-4C3465FF8602}"/>
              </a:ext>
            </a:extLst>
          </p:cNvPr>
          <p:cNvSpPr>
            <a:spLocks noGrp="1"/>
          </p:cNvSpPr>
          <p:nvPr>
            <p:ph idx="1"/>
          </p:nvPr>
        </p:nvSpPr>
        <p:spPr>
          <a:xfrm>
            <a:off x="835024" y="3809999"/>
            <a:ext cx="7025753" cy="1012778"/>
          </a:xfrm>
        </p:spPr>
        <p:txBody>
          <a:bodyPr vert="horz" lIns="91440" tIns="45720" rIns="91440" bIns="45720" rtlCol="0">
            <a:normAutofit/>
          </a:bodyPr>
          <a:lstStyle/>
          <a:p>
            <a:pPr marL="0" indent="0">
              <a:buNone/>
            </a:pPr>
            <a:r>
              <a:rPr lang="en-US" sz="2400" kern="1200" dirty="0">
                <a:solidFill>
                  <a:schemeClr val="bg1"/>
                </a:solidFill>
                <a:latin typeface="+mn-lt"/>
                <a:ea typeface="+mn-ea"/>
                <a:cs typeface="+mn-cs"/>
              </a:rPr>
              <a:t>Leaving the Familiar World… </a:t>
            </a:r>
          </a:p>
        </p:txBody>
      </p:sp>
    </p:spTree>
    <p:extLst>
      <p:ext uri="{BB962C8B-B14F-4D97-AF65-F5344CB8AC3E}">
        <p14:creationId xmlns:p14="http://schemas.microsoft.com/office/powerpoint/2010/main" val="3180254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6FC42E6-6C25-4922-95D2-B97B1E123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0295F874-A8A5-4A14-8CFC-828968DE6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54" y="0"/>
            <a:ext cx="4731782"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4F0DCC-4222-8A7E-3CBF-0D59379D292D}"/>
              </a:ext>
            </a:extLst>
          </p:cNvPr>
          <p:cNvSpPr>
            <a:spLocks noGrp="1"/>
          </p:cNvSpPr>
          <p:nvPr>
            <p:ph type="title"/>
          </p:nvPr>
        </p:nvSpPr>
        <p:spPr>
          <a:xfrm>
            <a:off x="884716" y="871442"/>
            <a:ext cx="2924843" cy="3172364"/>
          </a:xfrm>
        </p:spPr>
        <p:txBody>
          <a:bodyPr vert="horz" lIns="91440" tIns="45720" rIns="91440" bIns="45720" rtlCol="0" anchor="b">
            <a:normAutofit/>
          </a:bodyPr>
          <a:lstStyle/>
          <a:p>
            <a:r>
              <a:rPr lang="en-US" sz="3600" kern="1200" dirty="0">
                <a:solidFill>
                  <a:srgbClr val="595959"/>
                </a:solidFill>
                <a:latin typeface="+mj-lt"/>
                <a:ea typeface="+mj-ea"/>
                <a:cs typeface="+mj-cs"/>
              </a:rPr>
              <a:t>This is where Your Lodge’s Work  Begins…  </a:t>
            </a:r>
          </a:p>
        </p:txBody>
      </p:sp>
      <p:pic>
        <p:nvPicPr>
          <p:cNvPr id="8" name="Content Placeholder 7" descr="Classical columns">
            <a:extLst>
              <a:ext uri="{FF2B5EF4-FFF2-40B4-BE49-F238E27FC236}">
                <a16:creationId xmlns:a16="http://schemas.microsoft.com/office/drawing/2014/main" id="{4A32C83B-FF93-6C8E-20E2-52054FB5B7A4}"/>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1369" r="4388" b="-2"/>
          <a:stretch/>
        </p:blipFill>
        <p:spPr>
          <a:xfrm>
            <a:off x="5860368" y="685799"/>
            <a:ext cx="5207682" cy="5486400"/>
          </a:xfrm>
          <a:prstGeom prst="rect">
            <a:avLst/>
          </a:prstGeom>
        </p:spPr>
      </p:pic>
    </p:spTree>
    <p:extLst>
      <p:ext uri="{BB962C8B-B14F-4D97-AF65-F5344CB8AC3E}">
        <p14:creationId xmlns:p14="http://schemas.microsoft.com/office/powerpoint/2010/main" val="2940995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C194FD-A40E-119F-3D88-5549652DCB12}"/>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83973786-7ED4-DDA2-996E-A0E7BAABA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CDCBDCB4-8DFC-E072-65ED-722215A52C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22" name="Group 21">
              <a:extLst>
                <a:ext uri="{FF2B5EF4-FFF2-40B4-BE49-F238E27FC236}">
                  <a16:creationId xmlns:a16="http://schemas.microsoft.com/office/drawing/2014/main" id="{3388BC5F-D38F-E88E-DC44-F583CEDB48F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26" name="Freeform: Shape 25">
                <a:extLst>
                  <a:ext uri="{FF2B5EF4-FFF2-40B4-BE49-F238E27FC236}">
                    <a16:creationId xmlns:a16="http://schemas.microsoft.com/office/drawing/2014/main" id="{7A6464D9-6A08-16CC-F52A-BCB983310C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C5F9328F-7C6C-643E-E724-E51ABFB264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23" name="Group 22">
              <a:extLst>
                <a:ext uri="{FF2B5EF4-FFF2-40B4-BE49-F238E27FC236}">
                  <a16:creationId xmlns:a16="http://schemas.microsoft.com/office/drawing/2014/main" id="{A57674E5-1CDB-98CD-95A8-9F9807F11AB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24" name="Freeform: Shape 23">
                <a:extLst>
                  <a:ext uri="{FF2B5EF4-FFF2-40B4-BE49-F238E27FC236}">
                    <a16:creationId xmlns:a16="http://schemas.microsoft.com/office/drawing/2014/main" id="{5943340D-7C40-7E4E-5DEF-16439EC03F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24">
                <a:extLst>
                  <a:ext uri="{FF2B5EF4-FFF2-40B4-BE49-F238E27FC236}">
                    <a16:creationId xmlns:a16="http://schemas.microsoft.com/office/drawing/2014/main" id="{9D10FF06-559E-D5E6-EA09-9FDB57A7C7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3">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sp>
        <p:nvSpPr>
          <p:cNvPr id="2" name="Title 1">
            <a:extLst>
              <a:ext uri="{FF2B5EF4-FFF2-40B4-BE49-F238E27FC236}">
                <a16:creationId xmlns:a16="http://schemas.microsoft.com/office/drawing/2014/main" id="{BE4C6583-206C-32EC-6896-35A627573D78}"/>
              </a:ext>
            </a:extLst>
          </p:cNvPr>
          <p:cNvSpPr>
            <a:spLocks noGrp="1"/>
          </p:cNvSpPr>
          <p:nvPr>
            <p:ph type="title"/>
          </p:nvPr>
        </p:nvSpPr>
        <p:spPr>
          <a:xfrm>
            <a:off x="838199" y="1120676"/>
            <a:ext cx="7021513" cy="2308324"/>
          </a:xfrm>
        </p:spPr>
        <p:txBody>
          <a:bodyPr vert="horz" lIns="91440" tIns="45720" rIns="91440" bIns="45720" rtlCol="0" anchor="b">
            <a:normAutofit/>
          </a:bodyPr>
          <a:lstStyle/>
          <a:p>
            <a:r>
              <a:rPr lang="en-US" sz="7200" kern="1200" dirty="0">
                <a:solidFill>
                  <a:schemeClr val="bg1"/>
                </a:solidFill>
                <a:latin typeface="+mj-lt"/>
                <a:ea typeface="+mj-ea"/>
                <a:cs typeface="+mj-cs"/>
              </a:rPr>
              <a:t>The Initiation </a:t>
            </a:r>
          </a:p>
        </p:txBody>
      </p:sp>
      <p:sp>
        <p:nvSpPr>
          <p:cNvPr id="3" name="Content Placeholder 2">
            <a:extLst>
              <a:ext uri="{FF2B5EF4-FFF2-40B4-BE49-F238E27FC236}">
                <a16:creationId xmlns:a16="http://schemas.microsoft.com/office/drawing/2014/main" id="{DA4BD77D-7428-893E-8F86-331CC413850B}"/>
              </a:ext>
            </a:extLst>
          </p:cNvPr>
          <p:cNvSpPr>
            <a:spLocks noGrp="1"/>
          </p:cNvSpPr>
          <p:nvPr>
            <p:ph idx="1"/>
          </p:nvPr>
        </p:nvSpPr>
        <p:spPr>
          <a:xfrm>
            <a:off x="835024" y="3809999"/>
            <a:ext cx="7025753" cy="1012778"/>
          </a:xfrm>
        </p:spPr>
        <p:txBody>
          <a:bodyPr vert="horz" lIns="91440" tIns="45720" rIns="91440" bIns="45720" rtlCol="0">
            <a:normAutofit/>
          </a:bodyPr>
          <a:lstStyle/>
          <a:p>
            <a:pPr marL="0" indent="0">
              <a:buNone/>
            </a:pPr>
            <a:r>
              <a:rPr lang="en-US" sz="2400" kern="1200" dirty="0">
                <a:solidFill>
                  <a:schemeClr val="bg1"/>
                </a:solidFill>
                <a:latin typeface="+mn-lt"/>
                <a:ea typeface="+mn-ea"/>
                <a:cs typeface="+mn-cs"/>
              </a:rPr>
              <a:t>Learning from Mentors, Facing Trials and Tests</a:t>
            </a:r>
          </a:p>
        </p:txBody>
      </p:sp>
    </p:spTree>
    <p:extLst>
      <p:ext uri="{BB962C8B-B14F-4D97-AF65-F5344CB8AC3E}">
        <p14:creationId xmlns:p14="http://schemas.microsoft.com/office/powerpoint/2010/main" val="3542083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descr="A construction project on top roof and crane background">
            <a:extLst>
              <a:ext uri="{FF2B5EF4-FFF2-40B4-BE49-F238E27FC236}">
                <a16:creationId xmlns:a16="http://schemas.microsoft.com/office/drawing/2014/main" id="{01AA594A-E517-6E66-3DC1-51814E4B7E09}"/>
              </a:ext>
            </a:extLst>
          </p:cNvPr>
          <p:cNvPicPr>
            <a:picLocks noChangeAspect="1"/>
          </p:cNvPicPr>
          <p:nvPr/>
        </p:nvPicPr>
        <p:blipFill>
          <a:blip r:embed="rId3">
            <a:alphaModFix amt="35000"/>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F0044D7F-9769-774E-2873-A87BBE45ECA2}"/>
              </a:ext>
            </a:extLst>
          </p:cNvPr>
          <p:cNvSpPr>
            <a:spLocks noGrp="1"/>
          </p:cNvSpPr>
          <p:nvPr>
            <p:ph type="title"/>
          </p:nvPr>
        </p:nvSpPr>
        <p:spPr>
          <a:xfrm>
            <a:off x="838199" y="1065862"/>
            <a:ext cx="6052955" cy="4726276"/>
          </a:xfrm>
        </p:spPr>
        <p:txBody>
          <a:bodyPr vert="horz" lIns="91440" tIns="45720" rIns="91440" bIns="45720" rtlCol="0">
            <a:normAutofit fontScale="90000"/>
          </a:bodyPr>
          <a:lstStyle/>
          <a:p>
            <a:pPr algn="r"/>
            <a:r>
              <a:rPr lang="en-US" sz="8000" kern="1200" dirty="0">
                <a:ln w="22225">
                  <a:solidFill>
                    <a:srgbClr val="FFFFFF"/>
                  </a:solidFill>
                </a:ln>
                <a:noFill/>
                <a:latin typeface="+mj-lt"/>
                <a:ea typeface="+mj-ea"/>
                <a:cs typeface="+mj-cs"/>
              </a:rPr>
              <a:t>We Have a Team:  Our Candidates are not alone on this Journey… </a:t>
            </a:r>
          </a:p>
        </p:txBody>
      </p:sp>
      <p:cxnSp>
        <p:nvCxnSpPr>
          <p:cNvPr id="41" name="Straight Connector 40">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43" name="Content Placeholder 21">
            <a:extLst>
              <a:ext uri="{FF2B5EF4-FFF2-40B4-BE49-F238E27FC236}">
                <a16:creationId xmlns:a16="http://schemas.microsoft.com/office/drawing/2014/main" id="{3572B24C-B409-52BE-393D-44EA9976134D}"/>
              </a:ext>
            </a:extLst>
          </p:cNvPr>
          <p:cNvGraphicFramePr>
            <a:graphicFrameLocks noGrp="1"/>
          </p:cNvGraphicFramePr>
          <p:nvPr>
            <p:ph idx="1"/>
          </p:nvPr>
        </p:nvGraphicFramePr>
        <p:xfrm>
          <a:off x="7534641" y="1065862"/>
          <a:ext cx="3860002" cy="47262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0739066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Content Placeholder 18">
            <a:extLst>
              <a:ext uri="{FF2B5EF4-FFF2-40B4-BE49-F238E27FC236}">
                <a16:creationId xmlns:a16="http://schemas.microsoft.com/office/drawing/2014/main" id="{F353EBAD-55B1-E18C-64C2-6A7080F5C19A}"/>
              </a:ext>
            </a:extLst>
          </p:cNvPr>
          <p:cNvPicPr>
            <a:picLocks noGrp="1" noChangeAspect="1"/>
          </p:cNvPicPr>
          <p:nvPr>
            <p:ph idx="1"/>
          </p:nvPr>
        </p:nvPicPr>
        <p:blipFill>
          <a:blip r:embed="rId3"/>
          <a:srcRect t="7571" r="22311" b="350"/>
          <a:stretch/>
        </p:blipFill>
        <p:spPr>
          <a:xfrm>
            <a:off x="4001466" y="-18278"/>
            <a:ext cx="8668512" cy="6857990"/>
          </a:xfrm>
          <a:prstGeom prst="rect">
            <a:avLst/>
          </a:prstGeom>
        </p:spPr>
      </p:pic>
      <p:sp>
        <p:nvSpPr>
          <p:cNvPr id="26" name="Rectangle 25">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8BF279E-0E4A-7D79-21C9-37635B68472B}"/>
              </a:ext>
            </a:extLst>
          </p:cNvPr>
          <p:cNvSpPr>
            <a:spLocks noGrp="1"/>
          </p:cNvSpPr>
          <p:nvPr>
            <p:ph type="title"/>
          </p:nvPr>
        </p:nvSpPr>
        <p:spPr>
          <a:xfrm>
            <a:off x="481029" y="1122362"/>
            <a:ext cx="4020312" cy="4709478"/>
          </a:xfrm>
        </p:spPr>
        <p:txBody>
          <a:bodyPr vert="horz" lIns="91440" tIns="45720" rIns="91440" bIns="45720" rtlCol="0" anchor="b">
            <a:normAutofit fontScale="90000"/>
          </a:bodyPr>
          <a:lstStyle/>
          <a:p>
            <a:br>
              <a:rPr lang="en-US" sz="4800" dirty="0">
                <a:solidFill>
                  <a:schemeClr val="bg1"/>
                </a:solidFill>
              </a:rPr>
            </a:br>
            <a:br>
              <a:rPr lang="en-US" sz="4800" dirty="0">
                <a:solidFill>
                  <a:schemeClr val="bg1"/>
                </a:solidFill>
              </a:rPr>
            </a:br>
            <a:br>
              <a:rPr lang="en-US" sz="4800" dirty="0">
                <a:solidFill>
                  <a:schemeClr val="bg1"/>
                </a:solidFill>
              </a:rPr>
            </a:br>
            <a:br>
              <a:rPr lang="en-US" sz="4800" dirty="0">
                <a:solidFill>
                  <a:schemeClr val="bg1"/>
                </a:solidFill>
              </a:rPr>
            </a:br>
            <a:br>
              <a:rPr lang="en-US" sz="4800" dirty="0">
                <a:solidFill>
                  <a:schemeClr val="bg1"/>
                </a:solidFill>
              </a:rPr>
            </a:br>
            <a:r>
              <a:rPr lang="en-US" sz="4800" dirty="0">
                <a:solidFill>
                  <a:schemeClr val="bg1"/>
                </a:solidFill>
              </a:rPr>
              <a:t>“The Aid and Support of a Mentor.” </a:t>
            </a:r>
            <a:br>
              <a:rPr lang="en-US" sz="4800" dirty="0">
                <a:solidFill>
                  <a:schemeClr val="bg1"/>
                </a:solidFill>
              </a:rPr>
            </a:br>
            <a:br>
              <a:rPr lang="en-US" sz="4800" dirty="0">
                <a:solidFill>
                  <a:schemeClr val="bg1"/>
                </a:solidFill>
              </a:rPr>
            </a:br>
            <a:r>
              <a:rPr lang="en-US" sz="4000" dirty="0">
                <a:solidFill>
                  <a:schemeClr val="bg1"/>
                </a:solidFill>
              </a:rPr>
              <a:t>– </a:t>
            </a:r>
            <a:r>
              <a:rPr lang="en-US" sz="4000" i="1" dirty="0">
                <a:solidFill>
                  <a:schemeClr val="bg1"/>
                </a:solidFill>
              </a:rPr>
              <a:t>The Candidate Coach </a:t>
            </a:r>
          </a:p>
        </p:txBody>
      </p:sp>
      <p:sp>
        <p:nvSpPr>
          <p:cNvPr id="28" name="Rectangle 2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0" name="Rectangle 2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748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Content Placeholder 13" descr="Mountain peaks at sunrise">
            <a:extLst>
              <a:ext uri="{FF2B5EF4-FFF2-40B4-BE49-F238E27FC236}">
                <a16:creationId xmlns:a16="http://schemas.microsoft.com/office/drawing/2014/main" id="{D50D21B5-DDB8-99E2-28E2-F07F17895C5E}"/>
              </a:ext>
            </a:extLst>
          </p:cNvPr>
          <p:cNvPicPr>
            <a:picLocks noGrp="1" noChangeAspect="1"/>
          </p:cNvPicPr>
          <p:nvPr>
            <p:ph sz="half" idx="2"/>
          </p:nvPr>
        </p:nvPicPr>
        <p:blipFill>
          <a:blip r:embed="rId3">
            <a:alphaModFix amt="35000"/>
            <a:extLst>
              <a:ext uri="{28A0092B-C50C-407E-A947-70E740481C1C}">
                <a14:useLocalDpi xmlns:a14="http://schemas.microsoft.com/office/drawing/2010/main" val="0"/>
              </a:ext>
            </a:extLst>
          </a:blip>
          <a:srcRect t="15730"/>
          <a:stretch/>
        </p:blipFill>
        <p:spPr>
          <a:xfrm>
            <a:off x="20" y="19051"/>
            <a:ext cx="12191980" cy="6857999"/>
          </a:xfrm>
          <a:prstGeom prst="rect">
            <a:avLst/>
          </a:prstGeom>
        </p:spPr>
      </p:pic>
      <p:sp>
        <p:nvSpPr>
          <p:cNvPr id="2" name="Title 1">
            <a:extLst>
              <a:ext uri="{FF2B5EF4-FFF2-40B4-BE49-F238E27FC236}">
                <a16:creationId xmlns:a16="http://schemas.microsoft.com/office/drawing/2014/main" id="{AA36B1E5-16FC-5958-3002-5621A15B23A1}"/>
              </a:ext>
            </a:extLst>
          </p:cNvPr>
          <p:cNvSpPr>
            <a:spLocks noGrp="1"/>
          </p:cNvSpPr>
          <p:nvPr>
            <p:ph type="title"/>
          </p:nvPr>
        </p:nvSpPr>
        <p:spPr>
          <a:xfrm>
            <a:off x="838199" y="1065862"/>
            <a:ext cx="6052955" cy="4726276"/>
          </a:xfrm>
        </p:spPr>
        <p:txBody>
          <a:bodyPr vert="horz" lIns="91440" tIns="45720" rIns="91440" bIns="45720" rtlCol="0" anchor="ctr">
            <a:normAutofit/>
          </a:bodyPr>
          <a:lstStyle/>
          <a:p>
            <a:pPr algn="r"/>
            <a:r>
              <a:rPr lang="en-US" sz="8000" dirty="0">
                <a:ln w="22225">
                  <a:solidFill>
                    <a:srgbClr val="FFFFFF"/>
                  </a:solidFill>
                </a:ln>
                <a:noFill/>
              </a:rPr>
              <a:t>Our Tools </a:t>
            </a:r>
            <a:br>
              <a:rPr lang="en-US" sz="8000" dirty="0">
                <a:ln w="22225">
                  <a:solidFill>
                    <a:srgbClr val="FFFFFF"/>
                  </a:solidFill>
                </a:ln>
                <a:noFill/>
              </a:rPr>
            </a:br>
            <a:r>
              <a:rPr lang="en-US" sz="8000" dirty="0">
                <a:ln w="22225">
                  <a:solidFill>
                    <a:srgbClr val="FFFFFF"/>
                  </a:solidFill>
                </a:ln>
                <a:noFill/>
              </a:rPr>
              <a:t>and Our Wisdom… </a:t>
            </a:r>
          </a:p>
        </p:txBody>
      </p:sp>
      <p:cxnSp>
        <p:nvCxnSpPr>
          <p:cNvPr id="21" name="Straight Connector 20">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5757868-47FD-7CEA-EDBD-15709F839B47}"/>
              </a:ext>
            </a:extLst>
          </p:cNvPr>
          <p:cNvSpPr>
            <a:spLocks noGrp="1"/>
          </p:cNvSpPr>
          <p:nvPr>
            <p:ph sz="half" idx="1"/>
          </p:nvPr>
        </p:nvSpPr>
        <p:spPr>
          <a:xfrm>
            <a:off x="7534641" y="1065862"/>
            <a:ext cx="3860002" cy="4726276"/>
          </a:xfrm>
        </p:spPr>
        <p:txBody>
          <a:bodyPr vert="horz" lIns="91440" tIns="45720" rIns="91440" bIns="45720" rtlCol="0" anchor="ctr">
            <a:normAutofit fontScale="92500" lnSpcReduction="10000"/>
          </a:bodyPr>
          <a:lstStyle/>
          <a:p>
            <a:pPr marL="0"/>
            <a:r>
              <a:rPr lang="en-US" sz="2000" dirty="0">
                <a:solidFill>
                  <a:srgbClr val="FFFFFF"/>
                </a:solidFill>
              </a:rPr>
              <a:t>Brotherly Love </a:t>
            </a:r>
          </a:p>
          <a:p>
            <a:pPr marL="0"/>
            <a:r>
              <a:rPr lang="en-US" sz="2000" dirty="0">
                <a:solidFill>
                  <a:srgbClr val="FFFFFF"/>
                </a:solidFill>
              </a:rPr>
              <a:t>Relief </a:t>
            </a:r>
          </a:p>
          <a:p>
            <a:pPr marL="0"/>
            <a:r>
              <a:rPr lang="en-US" sz="2000" dirty="0">
                <a:solidFill>
                  <a:srgbClr val="FFFFFF"/>
                </a:solidFill>
              </a:rPr>
              <a:t>Truth </a:t>
            </a:r>
          </a:p>
          <a:p>
            <a:pPr marL="0"/>
            <a:endParaRPr lang="en-US" sz="2000" dirty="0">
              <a:solidFill>
                <a:srgbClr val="FFFFFF"/>
              </a:solidFill>
            </a:endParaRPr>
          </a:p>
          <a:p>
            <a:pPr marL="0"/>
            <a:r>
              <a:rPr lang="en-US" sz="2000" dirty="0">
                <a:solidFill>
                  <a:srgbClr val="FFFFFF"/>
                </a:solidFill>
              </a:rPr>
              <a:t>Temperance</a:t>
            </a:r>
          </a:p>
          <a:p>
            <a:pPr marL="0"/>
            <a:r>
              <a:rPr lang="en-US" sz="2000" dirty="0">
                <a:solidFill>
                  <a:srgbClr val="FFFFFF"/>
                </a:solidFill>
              </a:rPr>
              <a:t>Fortitude </a:t>
            </a:r>
          </a:p>
          <a:p>
            <a:pPr marL="0"/>
            <a:r>
              <a:rPr lang="en-US" sz="2000" dirty="0">
                <a:solidFill>
                  <a:srgbClr val="FFFFFF"/>
                </a:solidFill>
              </a:rPr>
              <a:t>Prudence </a:t>
            </a:r>
          </a:p>
          <a:p>
            <a:pPr marL="0"/>
            <a:r>
              <a:rPr lang="en-US" sz="2000" dirty="0">
                <a:solidFill>
                  <a:srgbClr val="FFFFFF"/>
                </a:solidFill>
              </a:rPr>
              <a:t>Justice </a:t>
            </a:r>
          </a:p>
          <a:p>
            <a:pPr marL="0"/>
            <a:endParaRPr lang="en-US" sz="2000" dirty="0">
              <a:solidFill>
                <a:srgbClr val="FFFFFF"/>
              </a:solidFill>
            </a:endParaRPr>
          </a:p>
          <a:p>
            <a:pPr marL="0"/>
            <a:r>
              <a:rPr lang="en-US" sz="2000" dirty="0">
                <a:solidFill>
                  <a:srgbClr val="FFFFFF"/>
                </a:solidFill>
              </a:rPr>
              <a:t>24-Inch Gauge</a:t>
            </a:r>
          </a:p>
          <a:p>
            <a:pPr marL="0"/>
            <a:r>
              <a:rPr lang="en-US" sz="2000" dirty="0">
                <a:solidFill>
                  <a:srgbClr val="FFFFFF"/>
                </a:solidFill>
              </a:rPr>
              <a:t>The Level</a:t>
            </a:r>
          </a:p>
          <a:p>
            <a:pPr marL="0"/>
            <a:r>
              <a:rPr lang="en-US" sz="2000" dirty="0">
                <a:solidFill>
                  <a:srgbClr val="FFFFFF"/>
                </a:solidFill>
              </a:rPr>
              <a:t>The Plumb </a:t>
            </a:r>
          </a:p>
          <a:p>
            <a:pPr marL="0"/>
            <a:r>
              <a:rPr lang="en-US" sz="2000" dirty="0">
                <a:solidFill>
                  <a:srgbClr val="FFFFFF"/>
                </a:solidFill>
              </a:rPr>
              <a:t>The Gavel </a:t>
            </a:r>
          </a:p>
        </p:txBody>
      </p:sp>
    </p:spTree>
    <p:extLst>
      <p:ext uri="{BB962C8B-B14F-4D97-AF65-F5344CB8AC3E}">
        <p14:creationId xmlns:p14="http://schemas.microsoft.com/office/powerpoint/2010/main" val="2416372550"/>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White airplane toy flying above clouds under sun rays">
            <a:extLst>
              <a:ext uri="{FF2B5EF4-FFF2-40B4-BE49-F238E27FC236}">
                <a16:creationId xmlns:a16="http://schemas.microsoft.com/office/drawing/2014/main" id="{B3E17D59-FCDA-FCB8-0A39-0FCF3468C2AF}"/>
              </a:ext>
            </a:extLst>
          </p:cNvPr>
          <p:cNvPicPr>
            <a:picLocks noGrp="1" noChangeAspect="1"/>
          </p:cNvPicPr>
          <p:nvPr>
            <p:ph sz="half" idx="2"/>
          </p:nvPr>
        </p:nvPicPr>
        <p:blipFill>
          <a:blip r:embed="rId3">
            <a:alphaModFix amt="35000"/>
            <a:extLst>
              <a:ext uri="{28A0092B-C50C-407E-A947-70E740481C1C}">
                <a14:useLocalDpi xmlns:a14="http://schemas.microsoft.com/office/drawing/2010/main" val="0"/>
              </a:ext>
            </a:extLst>
          </a:blip>
          <a:srcRect t="11165" b="8478"/>
          <a:stretch/>
        </p:blipFill>
        <p:spPr>
          <a:xfrm>
            <a:off x="20" y="9526"/>
            <a:ext cx="12191980" cy="6857999"/>
          </a:xfrm>
          <a:prstGeom prst="rect">
            <a:avLst/>
          </a:prstGeom>
        </p:spPr>
      </p:pic>
      <p:sp>
        <p:nvSpPr>
          <p:cNvPr id="2" name="Title 1">
            <a:extLst>
              <a:ext uri="{FF2B5EF4-FFF2-40B4-BE49-F238E27FC236}">
                <a16:creationId xmlns:a16="http://schemas.microsoft.com/office/drawing/2014/main" id="{9C3C5984-2F2F-1CEF-FC06-24CB9D101372}"/>
              </a:ext>
            </a:extLst>
          </p:cNvPr>
          <p:cNvSpPr>
            <a:spLocks noGrp="1"/>
          </p:cNvSpPr>
          <p:nvPr>
            <p:ph type="title"/>
          </p:nvPr>
        </p:nvSpPr>
        <p:spPr>
          <a:xfrm>
            <a:off x="838199" y="1065862"/>
            <a:ext cx="6052955" cy="4726276"/>
          </a:xfrm>
        </p:spPr>
        <p:txBody>
          <a:bodyPr vert="horz" lIns="91440" tIns="45720" rIns="91440" bIns="45720" rtlCol="0" anchor="ctr">
            <a:normAutofit/>
          </a:bodyPr>
          <a:lstStyle/>
          <a:p>
            <a:pPr algn="r"/>
            <a:r>
              <a:rPr lang="en-US" sz="8000" dirty="0">
                <a:ln w="22225">
                  <a:solidFill>
                    <a:srgbClr val="FFFFFF"/>
                  </a:solidFill>
                </a:ln>
                <a:noFill/>
              </a:rPr>
              <a:t>Light and Truth… </a:t>
            </a:r>
          </a:p>
        </p:txBody>
      </p:sp>
      <p:cxnSp>
        <p:nvCxnSpPr>
          <p:cNvPr id="27" name="Straight Connector 26">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48A415B-743A-4C9A-BE1E-D3752E424514}"/>
              </a:ext>
            </a:extLst>
          </p:cNvPr>
          <p:cNvSpPr>
            <a:spLocks noGrp="1"/>
          </p:cNvSpPr>
          <p:nvPr>
            <p:ph sz="half" idx="1"/>
          </p:nvPr>
        </p:nvSpPr>
        <p:spPr>
          <a:xfrm>
            <a:off x="7534641" y="1065861"/>
            <a:ext cx="3860002" cy="5149587"/>
          </a:xfrm>
        </p:spPr>
        <p:txBody>
          <a:bodyPr vert="horz" lIns="91440" tIns="45720" rIns="91440" bIns="45720" rtlCol="0" anchor="ctr">
            <a:normAutofit/>
          </a:bodyPr>
          <a:lstStyle/>
          <a:p>
            <a:pPr marL="0" indent="0">
              <a:buNone/>
            </a:pPr>
            <a:r>
              <a:rPr lang="en-US" sz="2000" dirty="0">
                <a:solidFill>
                  <a:srgbClr val="FFFFFF"/>
                </a:solidFill>
              </a:rPr>
              <a:t>Empathy </a:t>
            </a:r>
          </a:p>
          <a:p>
            <a:pPr marL="0" indent="0">
              <a:buNone/>
            </a:pPr>
            <a:r>
              <a:rPr lang="en-US" sz="2000" dirty="0">
                <a:solidFill>
                  <a:srgbClr val="FFFFFF"/>
                </a:solidFill>
              </a:rPr>
              <a:t>Compassion </a:t>
            </a:r>
          </a:p>
          <a:p>
            <a:pPr marL="0" indent="0">
              <a:buNone/>
            </a:pPr>
            <a:r>
              <a:rPr lang="en-US" sz="2000" dirty="0">
                <a:solidFill>
                  <a:srgbClr val="FFFFFF"/>
                </a:solidFill>
              </a:rPr>
              <a:t>Trust </a:t>
            </a:r>
          </a:p>
          <a:p>
            <a:pPr marL="0" indent="0">
              <a:buNone/>
            </a:pPr>
            <a:r>
              <a:rPr lang="en-US" sz="2000" dirty="0">
                <a:solidFill>
                  <a:srgbClr val="FFFFFF"/>
                </a:solidFill>
              </a:rPr>
              <a:t>Patience </a:t>
            </a:r>
          </a:p>
          <a:p>
            <a:pPr marL="0" indent="0">
              <a:buNone/>
            </a:pPr>
            <a:r>
              <a:rPr lang="en-US" sz="2000" dirty="0">
                <a:solidFill>
                  <a:srgbClr val="FFFFFF"/>
                </a:solidFill>
              </a:rPr>
              <a:t>Strength </a:t>
            </a:r>
          </a:p>
          <a:p>
            <a:pPr marL="0" indent="0">
              <a:buNone/>
            </a:pPr>
            <a:r>
              <a:rPr lang="en-US" sz="2000" dirty="0">
                <a:solidFill>
                  <a:srgbClr val="FFFFFF"/>
                </a:solidFill>
              </a:rPr>
              <a:t>Fairness </a:t>
            </a:r>
          </a:p>
          <a:p>
            <a:pPr marL="0" indent="0">
              <a:buNone/>
            </a:pPr>
            <a:r>
              <a:rPr lang="en-US" sz="2000" dirty="0">
                <a:solidFill>
                  <a:srgbClr val="FFFFFF"/>
                </a:solidFill>
              </a:rPr>
              <a:t>Teamwork </a:t>
            </a:r>
          </a:p>
          <a:p>
            <a:pPr marL="0" indent="0">
              <a:buNone/>
            </a:pPr>
            <a:r>
              <a:rPr lang="en-US" sz="2000" dirty="0">
                <a:solidFill>
                  <a:srgbClr val="FFFFFF"/>
                </a:solidFill>
              </a:rPr>
              <a:t>Confidence </a:t>
            </a:r>
          </a:p>
          <a:p>
            <a:pPr marL="0" indent="0">
              <a:buNone/>
            </a:pPr>
            <a:endParaRPr lang="en-US" sz="2000" dirty="0">
              <a:solidFill>
                <a:srgbClr val="FFFFFF"/>
              </a:solidFill>
            </a:endParaRPr>
          </a:p>
          <a:p>
            <a:pPr marL="0" indent="0">
              <a:buNone/>
            </a:pPr>
            <a:r>
              <a:rPr lang="en-US" sz="2400" dirty="0">
                <a:solidFill>
                  <a:srgbClr val="FFFFFF"/>
                </a:solidFill>
              </a:rPr>
              <a:t>All Part of Becoming a Better Man</a:t>
            </a:r>
          </a:p>
          <a:p>
            <a:pPr marL="0"/>
            <a:endParaRPr lang="en-US" sz="2000" dirty="0">
              <a:solidFill>
                <a:srgbClr val="FFFFFF"/>
              </a:solidFill>
            </a:endParaRPr>
          </a:p>
          <a:p>
            <a:endParaRPr lang="en-US" sz="2000" dirty="0">
              <a:solidFill>
                <a:srgbClr val="FFFFFF"/>
              </a:solidFill>
            </a:endParaRPr>
          </a:p>
        </p:txBody>
      </p:sp>
    </p:spTree>
    <p:extLst>
      <p:ext uri="{BB962C8B-B14F-4D97-AF65-F5344CB8AC3E}">
        <p14:creationId xmlns:p14="http://schemas.microsoft.com/office/powerpoint/2010/main" val="402290588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Video 4" descr="Waterfall Cinemagraph">
            <a:extLst>
              <a:ext uri="{FF2B5EF4-FFF2-40B4-BE49-F238E27FC236}">
                <a16:creationId xmlns:a16="http://schemas.microsoft.com/office/drawing/2014/main" id="{556A91FB-83F9-EBC1-FB32-5C89E41D5F85}"/>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84" r="1" b="1"/>
          <a:stretch/>
        </p:blipFill>
        <p:spPr>
          <a:xfrm>
            <a:off x="1" y="7154"/>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7F20C7-9CAA-44F2-9CA4-22D3FBC344CE}"/>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chemeClr val="bg2">
                    <a:lumMod val="10000"/>
                  </a:schemeClr>
                </a:solidFill>
                <a:effectLst>
                  <a:innerShdw blurRad="139700">
                    <a:prstClr val="black">
                      <a:alpha val="63000"/>
                    </a:prstClr>
                  </a:innerShdw>
                </a:effectLst>
              </a:rPr>
              <a:t>The Masonic Hero’s Journey</a:t>
            </a:r>
          </a:p>
        </p:txBody>
      </p:sp>
      <p:sp>
        <p:nvSpPr>
          <p:cNvPr id="3" name="Subtitle 2">
            <a:extLst>
              <a:ext uri="{FF2B5EF4-FFF2-40B4-BE49-F238E27FC236}">
                <a16:creationId xmlns:a16="http://schemas.microsoft.com/office/drawing/2014/main" id="{FC87C071-5FB9-C04C-B1C7-A8D146A6E21C}"/>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dirty="0">
                <a:solidFill>
                  <a:srgbClr val="FFFFFF"/>
                </a:solidFill>
              </a:rPr>
              <a:t>Leadership Retreats 2024 </a:t>
            </a:r>
          </a:p>
        </p:txBody>
      </p:sp>
    </p:spTree>
    <p:extLst>
      <p:ext uri="{BB962C8B-B14F-4D97-AF65-F5344CB8AC3E}">
        <p14:creationId xmlns:p14="http://schemas.microsoft.com/office/powerpoint/2010/main" val="237754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C3D6EC93-F369-413E-AA67-5D4104161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A64E5BC-1EF0-CBD5-D2F9-EB42B851D844}"/>
              </a:ext>
            </a:extLst>
          </p:cNvPr>
          <p:cNvSpPr>
            <a:spLocks noGrp="1"/>
          </p:cNvSpPr>
          <p:nvPr>
            <p:ph type="title"/>
          </p:nvPr>
        </p:nvSpPr>
        <p:spPr>
          <a:xfrm>
            <a:off x="838200" y="1527452"/>
            <a:ext cx="4521200" cy="1618948"/>
          </a:xfrm>
        </p:spPr>
        <p:txBody>
          <a:bodyPr vert="horz" lIns="91440" tIns="45720" rIns="91440" bIns="45720" rtlCol="0" anchor="t">
            <a:normAutofit fontScale="90000"/>
          </a:bodyPr>
          <a:lstStyle/>
          <a:p>
            <a:r>
              <a:rPr lang="en-US" sz="4000" dirty="0">
                <a:solidFill>
                  <a:schemeClr val="bg1"/>
                </a:solidFill>
              </a:rPr>
              <a:t>ACTION:  Curating and Managing Your Candidate’s  Heroic Journeys? </a:t>
            </a:r>
          </a:p>
        </p:txBody>
      </p:sp>
      <p:sp>
        <p:nvSpPr>
          <p:cNvPr id="3" name="Content Placeholder 2">
            <a:extLst>
              <a:ext uri="{FF2B5EF4-FFF2-40B4-BE49-F238E27FC236}">
                <a16:creationId xmlns:a16="http://schemas.microsoft.com/office/drawing/2014/main" id="{6A68CE85-1322-63ED-799C-577E9B263768}"/>
              </a:ext>
            </a:extLst>
          </p:cNvPr>
          <p:cNvSpPr>
            <a:spLocks noGrp="1"/>
          </p:cNvSpPr>
          <p:nvPr>
            <p:ph sz="half" idx="1"/>
          </p:nvPr>
        </p:nvSpPr>
        <p:spPr>
          <a:xfrm>
            <a:off x="838200" y="3146400"/>
            <a:ext cx="5257800" cy="2454300"/>
          </a:xfrm>
        </p:spPr>
        <p:txBody>
          <a:bodyPr vert="horz" lIns="91440" tIns="45720" rIns="91440" bIns="45720" rtlCol="0">
            <a:normAutofit lnSpcReduction="10000"/>
          </a:bodyPr>
          <a:lstStyle/>
          <a:p>
            <a:pPr marL="0"/>
            <a:endParaRPr lang="en-US" sz="2200" dirty="0">
              <a:solidFill>
                <a:schemeClr val="bg1">
                  <a:alpha val="80000"/>
                </a:schemeClr>
              </a:solidFill>
            </a:endParaRPr>
          </a:p>
          <a:p>
            <a:pPr marL="0"/>
            <a:endParaRPr lang="en-US" sz="2200" dirty="0">
              <a:solidFill>
                <a:schemeClr val="bg1">
                  <a:alpha val="80000"/>
                </a:schemeClr>
              </a:solidFill>
            </a:endParaRPr>
          </a:p>
          <a:p>
            <a:pPr marL="0"/>
            <a:r>
              <a:rPr lang="en-US" sz="2200" dirty="0">
                <a:solidFill>
                  <a:schemeClr val="bg1">
                    <a:alpha val="80000"/>
                  </a:schemeClr>
                </a:solidFill>
              </a:rPr>
              <a:t>Who are his </a:t>
            </a:r>
            <a:r>
              <a:rPr lang="en-US" sz="2200" b="1" i="1" dirty="0">
                <a:solidFill>
                  <a:schemeClr val="bg1">
                    <a:alpha val="80000"/>
                  </a:schemeClr>
                </a:solidFill>
              </a:rPr>
              <a:t>Mentors</a:t>
            </a:r>
            <a:r>
              <a:rPr lang="en-US" sz="2200" dirty="0">
                <a:solidFill>
                  <a:schemeClr val="bg1">
                    <a:alpha val="80000"/>
                  </a:schemeClr>
                </a:solidFill>
              </a:rPr>
              <a:t>?</a:t>
            </a:r>
          </a:p>
          <a:p>
            <a:pPr marL="0"/>
            <a:r>
              <a:rPr lang="en-US" sz="2200" dirty="0">
                <a:solidFill>
                  <a:schemeClr val="bg1">
                    <a:alpha val="80000"/>
                  </a:schemeClr>
                </a:solidFill>
              </a:rPr>
              <a:t>Where will he receive </a:t>
            </a:r>
            <a:r>
              <a:rPr lang="en-US" sz="2200" b="1" i="1" dirty="0">
                <a:solidFill>
                  <a:schemeClr val="bg1">
                    <a:alpha val="80000"/>
                  </a:schemeClr>
                </a:solidFill>
              </a:rPr>
              <a:t>Wisdom</a:t>
            </a:r>
            <a:r>
              <a:rPr lang="en-US" sz="2200" dirty="0">
                <a:solidFill>
                  <a:schemeClr val="bg1">
                    <a:alpha val="80000"/>
                  </a:schemeClr>
                </a:solidFill>
              </a:rPr>
              <a:t>? </a:t>
            </a:r>
          </a:p>
          <a:p>
            <a:pPr marL="0"/>
            <a:r>
              <a:rPr lang="en-US" sz="2200" dirty="0">
                <a:solidFill>
                  <a:schemeClr val="bg1">
                    <a:alpha val="80000"/>
                  </a:schemeClr>
                </a:solidFill>
              </a:rPr>
              <a:t>Are there Opportunities for </a:t>
            </a:r>
            <a:r>
              <a:rPr lang="en-US" sz="2200" b="1" i="1" dirty="0">
                <a:solidFill>
                  <a:schemeClr val="bg1">
                    <a:alpha val="80000"/>
                  </a:schemeClr>
                </a:solidFill>
              </a:rPr>
              <a:t>Reflection</a:t>
            </a:r>
            <a:r>
              <a:rPr lang="en-US" sz="2200" dirty="0">
                <a:solidFill>
                  <a:schemeClr val="bg1">
                    <a:alpha val="80000"/>
                  </a:schemeClr>
                </a:solidFill>
              </a:rPr>
              <a:t>?  </a:t>
            </a:r>
          </a:p>
          <a:p>
            <a:pPr marL="0"/>
            <a:r>
              <a:rPr lang="en-US" sz="2200" dirty="0">
                <a:solidFill>
                  <a:schemeClr val="bg1">
                    <a:alpha val="80000"/>
                  </a:schemeClr>
                </a:solidFill>
              </a:rPr>
              <a:t>What will be his </a:t>
            </a:r>
            <a:r>
              <a:rPr lang="en-US" sz="2200" b="1" i="1" dirty="0">
                <a:solidFill>
                  <a:schemeClr val="bg1">
                    <a:alpha val="80000"/>
                  </a:schemeClr>
                </a:solidFill>
              </a:rPr>
              <a:t>Lessons</a:t>
            </a:r>
            <a:r>
              <a:rPr lang="en-US" sz="2200" dirty="0">
                <a:solidFill>
                  <a:schemeClr val="bg1">
                    <a:alpha val="80000"/>
                  </a:schemeClr>
                </a:solidFill>
              </a:rPr>
              <a:t>? </a:t>
            </a:r>
          </a:p>
        </p:txBody>
      </p:sp>
      <p:pic>
        <p:nvPicPr>
          <p:cNvPr id="8" name="Content Placeholder 7" descr="Focus image of a misty railway">
            <a:extLst>
              <a:ext uri="{FF2B5EF4-FFF2-40B4-BE49-F238E27FC236}">
                <a16:creationId xmlns:a16="http://schemas.microsoft.com/office/drawing/2014/main" id="{C04F6250-9657-4710-A208-FC18A275B6C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15736" r="13838"/>
          <a:stretch/>
        </p:blipFill>
        <p:spPr>
          <a:xfrm>
            <a:off x="6495954" y="10"/>
            <a:ext cx="5696045"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43" name="Group 42">
            <a:extLst>
              <a:ext uri="{FF2B5EF4-FFF2-40B4-BE49-F238E27FC236}">
                <a16:creationId xmlns:a16="http://schemas.microsoft.com/office/drawing/2014/main" id="{4EA04677-6B2C-40F4-975C-ED91965527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37" name="Freeform: Shape 36">
              <a:extLst>
                <a:ext uri="{FF2B5EF4-FFF2-40B4-BE49-F238E27FC236}">
                  <a16:creationId xmlns:a16="http://schemas.microsoft.com/office/drawing/2014/main" id="{3F1ABE2E-F19F-4BD3-B0FA-8A2D8885B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4" name="Freeform: Shape 37">
              <a:extLst>
                <a:ext uri="{FF2B5EF4-FFF2-40B4-BE49-F238E27FC236}">
                  <a16:creationId xmlns:a16="http://schemas.microsoft.com/office/drawing/2014/main" id="{C86D0F14-D449-4833-830D-A382829E2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2395097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5135971"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Content Placeholder 8" descr="Vehicle driving uphill in countryside">
            <a:extLst>
              <a:ext uri="{FF2B5EF4-FFF2-40B4-BE49-F238E27FC236}">
                <a16:creationId xmlns:a16="http://schemas.microsoft.com/office/drawing/2014/main" id="{113D8C21-A736-4F77-5A2B-2AED0D8A8FD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9710" r="-1" b="-1"/>
          <a:stretch/>
        </p:blipFill>
        <p:spPr>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2" name="Title 1">
            <a:extLst>
              <a:ext uri="{FF2B5EF4-FFF2-40B4-BE49-F238E27FC236}">
                <a16:creationId xmlns:a16="http://schemas.microsoft.com/office/drawing/2014/main" id="{EF422E18-94E8-8AA4-622F-E808F75EB9FC}"/>
              </a:ext>
            </a:extLst>
          </p:cNvPr>
          <p:cNvSpPr>
            <a:spLocks noGrp="1"/>
          </p:cNvSpPr>
          <p:nvPr>
            <p:ph type="title"/>
          </p:nvPr>
        </p:nvSpPr>
        <p:spPr>
          <a:xfrm>
            <a:off x="661916" y="2852381"/>
            <a:ext cx="3161940" cy="2640247"/>
          </a:xfrm>
        </p:spPr>
        <p:txBody>
          <a:bodyPr vert="horz" lIns="91440" tIns="45720" rIns="91440" bIns="45720" rtlCol="0" anchor="b">
            <a:normAutofit/>
          </a:bodyPr>
          <a:lstStyle/>
          <a:p>
            <a:r>
              <a:rPr lang="en-US" sz="3600" dirty="0">
                <a:solidFill>
                  <a:schemeClr val="tx1">
                    <a:lumMod val="85000"/>
                    <a:lumOff val="15000"/>
                  </a:schemeClr>
                </a:solidFill>
              </a:rPr>
              <a:t>Remember… We Each Have Our Own Masonic Hero’s Journey</a:t>
            </a:r>
          </a:p>
        </p:txBody>
      </p:sp>
    </p:spTree>
    <p:extLst>
      <p:ext uri="{BB962C8B-B14F-4D97-AF65-F5344CB8AC3E}">
        <p14:creationId xmlns:p14="http://schemas.microsoft.com/office/powerpoint/2010/main" val="3408831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1"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useBgFill="1">
        <p:nvSpPr>
          <p:cNvPr id="763" name="Rectangle 762">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686625E-A85E-D71F-485C-2F20CC9565B2}"/>
              </a:ext>
            </a:extLst>
          </p:cNvPr>
          <p:cNvSpPr>
            <a:spLocks noGrp="1"/>
          </p:cNvSpPr>
          <p:nvPr>
            <p:ph type="title"/>
          </p:nvPr>
        </p:nvSpPr>
        <p:spPr>
          <a:xfrm>
            <a:off x="761803" y="350196"/>
            <a:ext cx="4646904" cy="1624520"/>
          </a:xfrm>
        </p:spPr>
        <p:txBody>
          <a:bodyPr anchor="ctr">
            <a:normAutofit/>
          </a:bodyPr>
          <a:lstStyle/>
          <a:p>
            <a:r>
              <a:rPr lang="en-US" sz="3700" dirty="0"/>
              <a:t>How Will You Craft </a:t>
            </a:r>
            <a:r>
              <a:rPr lang="en-US" sz="3700" i="1" dirty="0"/>
              <a:t>YOUR</a:t>
            </a:r>
            <a:r>
              <a:rPr lang="en-US" sz="3700" dirty="0"/>
              <a:t> Masonic and Life Journey? </a:t>
            </a:r>
          </a:p>
        </p:txBody>
      </p:sp>
      <p:sp>
        <p:nvSpPr>
          <p:cNvPr id="3" name="Content Placeholder 2">
            <a:extLst>
              <a:ext uri="{FF2B5EF4-FFF2-40B4-BE49-F238E27FC236}">
                <a16:creationId xmlns:a16="http://schemas.microsoft.com/office/drawing/2014/main" id="{B912EDD2-D5A9-856A-49EB-D40E4661FA66}"/>
              </a:ext>
            </a:extLst>
          </p:cNvPr>
          <p:cNvSpPr>
            <a:spLocks noGrp="1"/>
          </p:cNvSpPr>
          <p:nvPr>
            <p:ph idx="1"/>
          </p:nvPr>
        </p:nvSpPr>
        <p:spPr>
          <a:xfrm>
            <a:off x="761802" y="2743200"/>
            <a:ext cx="4646905" cy="3613149"/>
          </a:xfrm>
        </p:spPr>
        <p:txBody>
          <a:bodyPr anchor="ctr">
            <a:normAutofit/>
          </a:bodyPr>
          <a:lstStyle/>
          <a:p>
            <a:pPr marL="0" indent="0">
              <a:buNone/>
            </a:pPr>
            <a:r>
              <a:rPr lang="en-US" sz="2000" dirty="0"/>
              <a:t>Worshipful Master </a:t>
            </a:r>
          </a:p>
          <a:p>
            <a:pPr marL="0" indent="0">
              <a:buNone/>
            </a:pPr>
            <a:r>
              <a:rPr lang="en-US" sz="2000" dirty="0"/>
              <a:t>Wardens</a:t>
            </a:r>
          </a:p>
          <a:p>
            <a:pPr marL="0" indent="0">
              <a:buNone/>
            </a:pPr>
            <a:r>
              <a:rPr lang="en-US" sz="2000" dirty="0"/>
              <a:t>Deacons, Stewards and Secretaries and Treasurers  </a:t>
            </a:r>
          </a:p>
          <a:p>
            <a:pPr marL="0" indent="0">
              <a:buNone/>
            </a:pPr>
            <a:r>
              <a:rPr lang="en-US" sz="2000" dirty="0"/>
              <a:t>Chaplains, Marshals and Tilers </a:t>
            </a:r>
          </a:p>
          <a:p>
            <a:pPr marL="0" indent="0">
              <a:buNone/>
            </a:pPr>
            <a:r>
              <a:rPr lang="en-US" sz="2000" dirty="0"/>
              <a:t>Past Masters and Lodge Leaders </a:t>
            </a:r>
          </a:p>
          <a:p>
            <a:pPr marL="0" indent="0">
              <a:buNone/>
            </a:pPr>
            <a:r>
              <a:rPr lang="en-US" sz="2000" dirty="0"/>
              <a:t>Sideliners and Regular Attendees</a:t>
            </a:r>
          </a:p>
          <a:p>
            <a:pPr marL="0" indent="0">
              <a:buNone/>
            </a:pPr>
            <a:endParaRPr lang="en-US" sz="2000" dirty="0"/>
          </a:p>
        </p:txBody>
      </p:sp>
      <p:pic>
        <p:nvPicPr>
          <p:cNvPr id="757" name="Picture 756" descr="Hands holding each other's wrists and interlinked to form a circle">
            <a:extLst>
              <a:ext uri="{FF2B5EF4-FFF2-40B4-BE49-F238E27FC236}">
                <a16:creationId xmlns:a16="http://schemas.microsoft.com/office/drawing/2014/main" id="{81A35FA9-24F0-66C8-3343-CDC92C8E5DE8}"/>
              </a:ext>
            </a:extLst>
          </p:cNvPr>
          <p:cNvPicPr>
            <a:picLocks noChangeAspect="1"/>
          </p:cNvPicPr>
          <p:nvPr/>
        </p:nvPicPr>
        <p:blipFill>
          <a:blip r:embed="rId3"/>
          <a:srcRect l="22117" r="18482" b="-2"/>
          <a:stretch/>
        </p:blipFill>
        <p:spPr>
          <a:xfrm>
            <a:off x="6096000" y="1"/>
            <a:ext cx="6102825" cy="6858000"/>
          </a:xfrm>
          <a:prstGeom prst="rect">
            <a:avLst/>
          </a:prstGeom>
        </p:spPr>
      </p:pic>
    </p:spTree>
    <p:extLst>
      <p:ext uri="{BB962C8B-B14F-4D97-AF65-F5344CB8AC3E}">
        <p14:creationId xmlns:p14="http://schemas.microsoft.com/office/powerpoint/2010/main" val="2966885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0F756C-240B-CDE3-79D1-2F3C60DD2542}"/>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7D9B2EB9-E49F-0AD5-1D68-9C56594C87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F941BCC1-77F5-5A38-C7FA-8EB5022321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22" name="Group 21">
              <a:extLst>
                <a:ext uri="{FF2B5EF4-FFF2-40B4-BE49-F238E27FC236}">
                  <a16:creationId xmlns:a16="http://schemas.microsoft.com/office/drawing/2014/main" id="{19E7C6B2-8C02-8155-A52A-9AC1A6BF55B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26" name="Freeform: Shape 25">
                <a:extLst>
                  <a:ext uri="{FF2B5EF4-FFF2-40B4-BE49-F238E27FC236}">
                    <a16:creationId xmlns:a16="http://schemas.microsoft.com/office/drawing/2014/main" id="{9ED05AEF-9429-93F9-692A-615DAFD19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DB6A3EF3-DC70-9BAF-0403-6C1E03881C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23" name="Group 22">
              <a:extLst>
                <a:ext uri="{FF2B5EF4-FFF2-40B4-BE49-F238E27FC236}">
                  <a16:creationId xmlns:a16="http://schemas.microsoft.com/office/drawing/2014/main" id="{A8D72030-90D0-77C1-407C-F8534765854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24" name="Freeform: Shape 23">
                <a:extLst>
                  <a:ext uri="{FF2B5EF4-FFF2-40B4-BE49-F238E27FC236}">
                    <a16:creationId xmlns:a16="http://schemas.microsoft.com/office/drawing/2014/main" id="{53BB5812-481B-29B6-2DC7-5E04BE623B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24">
                <a:extLst>
                  <a:ext uri="{FF2B5EF4-FFF2-40B4-BE49-F238E27FC236}">
                    <a16:creationId xmlns:a16="http://schemas.microsoft.com/office/drawing/2014/main" id="{7DA64A25-499B-3A76-4963-DF2D7877B3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3">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sp>
        <p:nvSpPr>
          <p:cNvPr id="2" name="Title 1">
            <a:extLst>
              <a:ext uri="{FF2B5EF4-FFF2-40B4-BE49-F238E27FC236}">
                <a16:creationId xmlns:a16="http://schemas.microsoft.com/office/drawing/2014/main" id="{13BA2F61-D2C5-9321-9D4C-47D6C9B620D8}"/>
              </a:ext>
            </a:extLst>
          </p:cNvPr>
          <p:cNvSpPr>
            <a:spLocks noGrp="1"/>
          </p:cNvSpPr>
          <p:nvPr>
            <p:ph type="title"/>
          </p:nvPr>
        </p:nvSpPr>
        <p:spPr>
          <a:xfrm>
            <a:off x="838199" y="1120676"/>
            <a:ext cx="7021513" cy="2308324"/>
          </a:xfrm>
        </p:spPr>
        <p:txBody>
          <a:bodyPr vert="horz" lIns="91440" tIns="45720" rIns="91440" bIns="45720" rtlCol="0" anchor="b">
            <a:normAutofit/>
          </a:bodyPr>
          <a:lstStyle/>
          <a:p>
            <a:r>
              <a:rPr lang="en-US" sz="7200" kern="1200" dirty="0">
                <a:solidFill>
                  <a:schemeClr val="bg1"/>
                </a:solidFill>
                <a:latin typeface="+mj-lt"/>
                <a:ea typeface="+mj-ea"/>
                <a:cs typeface="+mj-cs"/>
              </a:rPr>
              <a:t>The Return  </a:t>
            </a:r>
          </a:p>
        </p:txBody>
      </p:sp>
      <p:sp>
        <p:nvSpPr>
          <p:cNvPr id="3" name="Content Placeholder 2">
            <a:extLst>
              <a:ext uri="{FF2B5EF4-FFF2-40B4-BE49-F238E27FC236}">
                <a16:creationId xmlns:a16="http://schemas.microsoft.com/office/drawing/2014/main" id="{122BECAF-97C0-BFC1-C3EB-88CCCDCE7D13}"/>
              </a:ext>
            </a:extLst>
          </p:cNvPr>
          <p:cNvSpPr>
            <a:spLocks noGrp="1"/>
          </p:cNvSpPr>
          <p:nvPr>
            <p:ph idx="1"/>
          </p:nvPr>
        </p:nvSpPr>
        <p:spPr>
          <a:xfrm>
            <a:off x="835024" y="3809999"/>
            <a:ext cx="7723760" cy="1012778"/>
          </a:xfrm>
        </p:spPr>
        <p:txBody>
          <a:bodyPr vert="horz" lIns="91440" tIns="45720" rIns="91440" bIns="45720" rtlCol="0">
            <a:normAutofit/>
          </a:bodyPr>
          <a:lstStyle/>
          <a:p>
            <a:pPr marL="0" indent="0">
              <a:buNone/>
            </a:pPr>
            <a:r>
              <a:rPr lang="en-US" sz="2400" kern="1200" dirty="0">
                <a:solidFill>
                  <a:schemeClr val="bg1"/>
                </a:solidFill>
                <a:latin typeface="+mn-lt"/>
                <a:ea typeface="+mn-ea"/>
                <a:cs typeface="+mn-cs"/>
              </a:rPr>
              <a:t>Rebirth. Impart Wisdom and Knowledge. Share the Light. </a:t>
            </a:r>
          </a:p>
          <a:p>
            <a:pPr marL="0" indent="0">
              <a:buNone/>
            </a:pPr>
            <a:r>
              <a:rPr lang="en-US" sz="2400" kern="1200" dirty="0">
                <a:solidFill>
                  <a:schemeClr val="bg1"/>
                </a:solidFill>
                <a:latin typeface="+mn-lt"/>
                <a:ea typeface="+mn-ea"/>
                <a:cs typeface="+mn-cs"/>
              </a:rPr>
              <a:t>All of us!  </a:t>
            </a:r>
          </a:p>
        </p:txBody>
      </p:sp>
    </p:spTree>
    <p:extLst>
      <p:ext uri="{BB962C8B-B14F-4D97-AF65-F5344CB8AC3E}">
        <p14:creationId xmlns:p14="http://schemas.microsoft.com/office/powerpoint/2010/main" val="2153805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descr="A close-up of several blue lines&#10;&#10;Description automatically generated">
            <a:extLst>
              <a:ext uri="{FF2B5EF4-FFF2-40B4-BE49-F238E27FC236}">
                <a16:creationId xmlns:a16="http://schemas.microsoft.com/office/drawing/2014/main" id="{E9EAEC46-1726-ADD9-0C9C-7E4EFF86D0E1}"/>
              </a:ext>
            </a:extLst>
          </p:cNvPr>
          <p:cNvPicPr>
            <a:picLocks noChangeAspect="1"/>
          </p:cNvPicPr>
          <p:nvPr/>
        </p:nvPicPr>
        <p:blipFill>
          <a:blip r:embed="rId3">
            <a:alphaModFix amt="35000"/>
          </a:blip>
          <a:srcRect t="6565" b="9165"/>
          <a:stretch/>
        </p:blipFill>
        <p:spPr>
          <a:xfrm>
            <a:off x="20" y="10"/>
            <a:ext cx="12191980" cy="6857990"/>
          </a:xfrm>
          <a:prstGeom prst="rect">
            <a:avLst/>
          </a:prstGeom>
        </p:spPr>
      </p:pic>
      <p:sp>
        <p:nvSpPr>
          <p:cNvPr id="2" name="Title 1">
            <a:extLst>
              <a:ext uri="{FF2B5EF4-FFF2-40B4-BE49-F238E27FC236}">
                <a16:creationId xmlns:a16="http://schemas.microsoft.com/office/drawing/2014/main" id="{F525C242-C5A6-79AF-4453-32898A43BEEA}"/>
              </a:ext>
            </a:extLst>
          </p:cNvPr>
          <p:cNvSpPr>
            <a:spLocks noGrp="1"/>
          </p:cNvSpPr>
          <p:nvPr>
            <p:ph type="title"/>
          </p:nvPr>
        </p:nvSpPr>
        <p:spPr>
          <a:xfrm>
            <a:off x="578005" y="350256"/>
            <a:ext cx="10515600" cy="2364663"/>
          </a:xfrm>
        </p:spPr>
        <p:txBody>
          <a:bodyPr>
            <a:normAutofit fontScale="90000"/>
          </a:bodyPr>
          <a:lstStyle/>
          <a:p>
            <a:br>
              <a:rPr lang="en-US" sz="1100" dirty="0">
                <a:solidFill>
                  <a:srgbClr val="FFFFFF"/>
                </a:solidFill>
              </a:rPr>
            </a:br>
            <a:br>
              <a:rPr lang="en-US" sz="1100" dirty="0">
                <a:solidFill>
                  <a:srgbClr val="FFFFFF"/>
                </a:solidFill>
              </a:rPr>
            </a:br>
            <a:br>
              <a:rPr lang="en-US" sz="1100" dirty="0">
                <a:solidFill>
                  <a:srgbClr val="FFFFFF"/>
                </a:solidFill>
              </a:rPr>
            </a:br>
            <a:br>
              <a:rPr lang="en-US" sz="1100" dirty="0">
                <a:solidFill>
                  <a:srgbClr val="FFFFFF"/>
                </a:solidFill>
              </a:rPr>
            </a:br>
            <a:br>
              <a:rPr lang="en-US" sz="1100" dirty="0">
                <a:solidFill>
                  <a:srgbClr val="FFFFFF"/>
                </a:solidFill>
              </a:rPr>
            </a:br>
            <a:r>
              <a:rPr lang="en-US" sz="7300" dirty="0">
                <a:solidFill>
                  <a:srgbClr val="FFFFFF"/>
                </a:solidFill>
              </a:rPr>
              <a:t>Sharing Light and Truth</a:t>
            </a:r>
            <a:br>
              <a:rPr lang="en-US" sz="2200" dirty="0">
                <a:solidFill>
                  <a:srgbClr val="FFFFFF"/>
                </a:solidFill>
              </a:rPr>
            </a:br>
            <a:br>
              <a:rPr lang="en-US" sz="2200" dirty="0">
                <a:solidFill>
                  <a:srgbClr val="FFFFFF"/>
                </a:solidFill>
              </a:rPr>
            </a:br>
            <a:br>
              <a:rPr lang="en-US" sz="1100" dirty="0">
                <a:solidFill>
                  <a:srgbClr val="FFFFFF"/>
                </a:solidFill>
              </a:rPr>
            </a:br>
            <a:r>
              <a:rPr lang="en-US" sz="3600" dirty="0">
                <a:solidFill>
                  <a:srgbClr val="FFFFFF"/>
                </a:solidFill>
              </a:rPr>
              <a:t>To the Worshipful Master Elect:  Please Stand! </a:t>
            </a:r>
          </a:p>
        </p:txBody>
      </p:sp>
      <p:graphicFrame>
        <p:nvGraphicFramePr>
          <p:cNvPr id="5" name="Content Placeholder 2">
            <a:extLst>
              <a:ext uri="{FF2B5EF4-FFF2-40B4-BE49-F238E27FC236}">
                <a16:creationId xmlns:a16="http://schemas.microsoft.com/office/drawing/2014/main" id="{1027D646-17F8-C05B-4702-3CA10390AF96}"/>
              </a:ext>
            </a:extLst>
          </p:cNvPr>
          <p:cNvGraphicFramePr>
            <a:graphicFrameLocks noGrp="1"/>
          </p:cNvGraphicFramePr>
          <p:nvPr>
            <p:ph idx="1"/>
            <p:extLst>
              <p:ext uri="{D42A27DB-BD31-4B8C-83A1-F6EECF244321}">
                <p14:modId xmlns:p14="http://schemas.microsoft.com/office/powerpoint/2010/main" val="2441729553"/>
              </p:ext>
            </p:extLst>
          </p:nvPr>
        </p:nvGraphicFramePr>
        <p:xfrm>
          <a:off x="838200" y="2545237"/>
          <a:ext cx="10515600" cy="36317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40665907"/>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pic>
        <p:nvPicPr>
          <p:cNvPr id="9" name="Content Placeholder 8" descr="Rows of lavender plants">
            <a:extLst>
              <a:ext uri="{FF2B5EF4-FFF2-40B4-BE49-F238E27FC236}">
                <a16:creationId xmlns:a16="http://schemas.microsoft.com/office/drawing/2014/main" id="{110D8BA6-FCF8-EB69-5191-DCDC34BB8F8E}"/>
              </a:ext>
            </a:extLst>
          </p:cNvPr>
          <p:cNvPicPr>
            <a:picLocks noGrp="1" noChangeAspect="1"/>
          </p:cNvPicPr>
          <p:nvPr>
            <p:ph idx="1"/>
          </p:nvPr>
        </p:nvPicPr>
        <p:blipFill>
          <a:blip r:embed="rId3">
            <a:alphaModFix amt="60000"/>
            <a:extLst>
              <a:ext uri="{28A0092B-C50C-407E-A947-70E740481C1C}">
                <a14:useLocalDpi xmlns:a14="http://schemas.microsoft.com/office/drawing/2010/main" val="0"/>
              </a:ext>
            </a:extLst>
          </a:blip>
          <a:srcRect t="17650" r="-1" b="-1"/>
          <a:stretch/>
        </p:blipFill>
        <p:spPr>
          <a:xfrm>
            <a:off x="187388" y="193040"/>
            <a:ext cx="11824481" cy="6499784"/>
          </a:xfrm>
          <a:prstGeom prst="rect">
            <a:avLst/>
          </a:prstGeom>
        </p:spPr>
      </p:pic>
      <p:sp>
        <p:nvSpPr>
          <p:cNvPr id="2" name="Title 1">
            <a:extLst>
              <a:ext uri="{FF2B5EF4-FFF2-40B4-BE49-F238E27FC236}">
                <a16:creationId xmlns:a16="http://schemas.microsoft.com/office/drawing/2014/main" id="{F8AB8044-23C4-CFCD-87C2-33839280A622}"/>
              </a:ext>
            </a:extLst>
          </p:cNvPr>
          <p:cNvSpPr>
            <a:spLocks noGrp="1"/>
          </p:cNvSpPr>
          <p:nvPr>
            <p:ph type="title"/>
          </p:nvPr>
        </p:nvSpPr>
        <p:spPr>
          <a:xfrm>
            <a:off x="1198181" y="1122363"/>
            <a:ext cx="9795637" cy="2217158"/>
          </a:xfrm>
        </p:spPr>
        <p:txBody>
          <a:bodyPr vert="horz" lIns="91440" tIns="45720" rIns="91440" bIns="45720" rtlCol="0" anchor="b">
            <a:normAutofit/>
          </a:bodyPr>
          <a:lstStyle/>
          <a:p>
            <a:r>
              <a:rPr lang="en-US" sz="5200" dirty="0">
                <a:solidFill>
                  <a:srgbClr val="FFFFFF"/>
                </a:solidFill>
              </a:rPr>
              <a:t>And the Cycle Begins Once Again</a:t>
            </a:r>
          </a:p>
        </p:txBody>
      </p:sp>
    </p:spTree>
    <p:extLst>
      <p:ext uri="{BB962C8B-B14F-4D97-AF65-F5344CB8AC3E}">
        <p14:creationId xmlns:p14="http://schemas.microsoft.com/office/powerpoint/2010/main" val="6732673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5" name="Content Placeholder 4" descr="A tree in the desert&#10;&#10;Description automatically generated">
            <a:extLst>
              <a:ext uri="{FF2B5EF4-FFF2-40B4-BE49-F238E27FC236}">
                <a16:creationId xmlns:a16="http://schemas.microsoft.com/office/drawing/2014/main" id="{996FADF9-4004-B6F4-5D24-C06C4A28FB5F}"/>
              </a:ext>
            </a:extLst>
          </p:cNvPr>
          <p:cNvPicPr>
            <a:picLocks noChangeAspect="1"/>
          </p:cNvPicPr>
          <p:nvPr/>
        </p:nvPicPr>
        <p:blipFill>
          <a:blip r:embed="rId2">
            <a:alphaModFix amt="6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18478"/>
          <a:stretch/>
        </p:blipFill>
        <p:spPr>
          <a:xfrm>
            <a:off x="-1" y="10"/>
            <a:ext cx="12192001" cy="6857990"/>
          </a:xfrm>
          <a:prstGeom prst="rect">
            <a:avLst/>
          </a:prstGeom>
        </p:spPr>
      </p:pic>
      <p:sp>
        <p:nvSpPr>
          <p:cNvPr id="2" name="Title 1">
            <a:extLst>
              <a:ext uri="{FF2B5EF4-FFF2-40B4-BE49-F238E27FC236}">
                <a16:creationId xmlns:a16="http://schemas.microsoft.com/office/drawing/2014/main" id="{D47D54C0-ACA3-477A-D36B-03291D449643}"/>
              </a:ext>
            </a:extLst>
          </p:cNvPr>
          <p:cNvSpPr>
            <a:spLocks noGrp="1"/>
          </p:cNvSpPr>
          <p:nvPr>
            <p:ph type="title"/>
          </p:nvPr>
        </p:nvSpPr>
        <p:spPr>
          <a:xfrm>
            <a:off x="1198181" y="728906"/>
            <a:ext cx="9792471" cy="2057037"/>
          </a:xfrm>
        </p:spPr>
        <p:txBody>
          <a:bodyPr>
            <a:normAutofit/>
          </a:bodyPr>
          <a:lstStyle/>
          <a:p>
            <a:r>
              <a:rPr lang="en-US" sz="6000" dirty="0">
                <a:ln w="22225">
                  <a:solidFill>
                    <a:srgbClr val="FFFFFF"/>
                  </a:solidFill>
                </a:ln>
                <a:solidFill>
                  <a:srgbClr val="FFFFFF"/>
                </a:solidFill>
              </a:rPr>
              <a:t>“Go into the World, My Brothers…” </a:t>
            </a:r>
          </a:p>
        </p:txBody>
      </p:sp>
      <p:sp>
        <p:nvSpPr>
          <p:cNvPr id="9" name="Content Placeholder 8">
            <a:extLst>
              <a:ext uri="{FF2B5EF4-FFF2-40B4-BE49-F238E27FC236}">
                <a16:creationId xmlns:a16="http://schemas.microsoft.com/office/drawing/2014/main" id="{583F8726-DC2C-B8D9-EE9C-FEBE12724934}"/>
              </a:ext>
            </a:extLst>
          </p:cNvPr>
          <p:cNvSpPr>
            <a:spLocks noGrp="1"/>
          </p:cNvSpPr>
          <p:nvPr>
            <p:ph idx="1"/>
          </p:nvPr>
        </p:nvSpPr>
        <p:spPr>
          <a:xfrm>
            <a:off x="1198181" y="2957665"/>
            <a:ext cx="9792471" cy="3171423"/>
          </a:xfrm>
        </p:spPr>
        <p:txBody>
          <a:bodyPr>
            <a:normAutofit/>
          </a:bodyPr>
          <a:lstStyle/>
          <a:p>
            <a:pPr marL="0" indent="0">
              <a:buNone/>
            </a:pPr>
            <a:endParaRPr lang="en-US" sz="2000" dirty="0">
              <a:solidFill>
                <a:srgbClr val="FFFFFF"/>
              </a:solidFill>
            </a:endParaRPr>
          </a:p>
          <a:p>
            <a:pPr marL="0" indent="0">
              <a:buNone/>
            </a:pPr>
            <a:endParaRPr lang="en-US" sz="2000" dirty="0">
              <a:ln w="22225">
                <a:solidFill>
                  <a:srgbClr val="FFFFFF"/>
                </a:solidFill>
              </a:ln>
              <a:solidFill>
                <a:srgbClr val="FFFFFF"/>
              </a:solidFill>
            </a:endParaRPr>
          </a:p>
          <a:p>
            <a:pPr marL="0" indent="0">
              <a:buNone/>
            </a:pPr>
            <a:endParaRPr lang="en-US" sz="2000" dirty="0">
              <a:ln w="22225">
                <a:solidFill>
                  <a:srgbClr val="FFFFFF"/>
                </a:solidFill>
              </a:ln>
              <a:solidFill>
                <a:srgbClr val="FFFFFF"/>
              </a:solidFill>
            </a:endParaRPr>
          </a:p>
          <a:p>
            <a:pPr marL="0" indent="0">
              <a:buNone/>
            </a:pPr>
            <a:r>
              <a:rPr lang="en-US" sz="3200" dirty="0">
                <a:ln w="22225">
                  <a:solidFill>
                    <a:srgbClr val="FFFFFF"/>
                  </a:solidFill>
                </a:ln>
                <a:solidFill>
                  <a:srgbClr val="FFFFFF"/>
                </a:solidFill>
              </a:rPr>
              <a:t>The World Needs Us.  Remember: You are all heroes. </a:t>
            </a:r>
            <a:endParaRPr lang="en-US" sz="3200" dirty="0">
              <a:solidFill>
                <a:srgbClr val="FFFFFF"/>
              </a:solidFill>
            </a:endParaRPr>
          </a:p>
        </p:txBody>
      </p:sp>
    </p:spTree>
    <p:extLst>
      <p:ext uri="{BB962C8B-B14F-4D97-AF65-F5344CB8AC3E}">
        <p14:creationId xmlns:p14="http://schemas.microsoft.com/office/powerpoint/2010/main" val="3858528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D1418"/>
        </a:solidFill>
        <a:effectLst/>
      </p:bgPr>
    </p:bg>
    <p:spTree>
      <p:nvGrpSpPr>
        <p:cNvPr id="1" name="Shape 86"/>
        <p:cNvGrpSpPr/>
        <p:nvPr/>
      </p:nvGrpSpPr>
      <p:grpSpPr>
        <a:xfrm>
          <a:off x="0" y="0"/>
          <a:ext cx="0" cy="0"/>
          <a:chOff x="0" y="0"/>
          <a:chExt cx="0" cy="0"/>
        </a:xfrm>
      </p:grpSpPr>
      <p:sp>
        <p:nvSpPr>
          <p:cNvPr id="87" name="Google Shape;87;p17"/>
          <p:cNvSpPr txBox="1">
            <a:spLocks noGrp="1"/>
          </p:cNvSpPr>
          <p:nvPr>
            <p:ph type="title"/>
          </p:nvPr>
        </p:nvSpPr>
        <p:spPr>
          <a:xfrm>
            <a:off x="354000" y="2152233"/>
            <a:ext cx="5393600" cy="1580400"/>
          </a:xfrm>
          <a:prstGeom prst="rect">
            <a:avLst/>
          </a:prstGeom>
        </p:spPr>
        <p:txBody>
          <a:bodyPr spcFirstLastPara="1" wrap="square" lIns="121900" tIns="121900" rIns="121900" bIns="121900" anchor="b" anchorCtr="0">
            <a:normAutofit fontScale="90000"/>
          </a:bodyPr>
          <a:lstStyle/>
          <a:p>
            <a:endParaRPr dirty="0">
              <a:solidFill>
                <a:schemeClr val="lt1"/>
              </a:solidFill>
            </a:endParaRPr>
          </a:p>
          <a:p>
            <a:r>
              <a:rPr lang="en" sz="2636">
                <a:solidFill>
                  <a:schemeClr val="lt1"/>
                </a:solidFill>
              </a:rPr>
              <a:t>Your Opinion Matters</a:t>
            </a:r>
            <a:br>
              <a:rPr lang="en" b="1">
                <a:solidFill>
                  <a:schemeClr val="lt1"/>
                </a:solidFill>
              </a:rPr>
            </a:br>
            <a:endParaRPr b="1" dirty="0">
              <a:solidFill>
                <a:schemeClr val="lt1"/>
              </a:solidFill>
            </a:endParaRPr>
          </a:p>
          <a:p>
            <a:r>
              <a:rPr lang="en" sz="4296" b="1">
                <a:solidFill>
                  <a:schemeClr val="lt1"/>
                </a:solidFill>
              </a:rPr>
              <a:t>Freemasonry and the Hero’s Journey</a:t>
            </a:r>
            <a:endParaRPr sz="3259" b="1" dirty="0">
              <a:solidFill>
                <a:schemeClr val="lt1"/>
              </a:solidFill>
            </a:endParaRPr>
          </a:p>
        </p:txBody>
      </p:sp>
      <p:sp>
        <p:nvSpPr>
          <p:cNvPr id="88" name="Google Shape;88;p17"/>
          <p:cNvSpPr txBox="1">
            <a:spLocks noGrp="1"/>
          </p:cNvSpPr>
          <p:nvPr>
            <p:ph type="subTitle" idx="1"/>
          </p:nvPr>
        </p:nvSpPr>
        <p:spPr>
          <a:xfrm>
            <a:off x="354000" y="4550233"/>
            <a:ext cx="5393600" cy="1646800"/>
          </a:xfrm>
          <a:prstGeom prst="rect">
            <a:avLst/>
          </a:prstGeom>
        </p:spPr>
        <p:txBody>
          <a:bodyPr spcFirstLastPara="1" wrap="square" lIns="121900" tIns="121900" rIns="121900" bIns="121900" anchor="t" anchorCtr="0">
            <a:normAutofit/>
          </a:bodyPr>
          <a:lstStyle/>
          <a:p>
            <a:pPr marL="0" indent="0">
              <a:lnSpc>
                <a:spcPct val="80000"/>
              </a:lnSpc>
              <a:buClr>
                <a:schemeClr val="dk1"/>
              </a:buClr>
              <a:buSzPts val="1100"/>
            </a:pPr>
            <a:r>
              <a:rPr lang="en" sz="2533">
                <a:solidFill>
                  <a:schemeClr val="lt1"/>
                </a:solidFill>
              </a:rPr>
              <a:t>Please complete a 5-Question Survey. This should take less than 3 minutes to complete.</a:t>
            </a:r>
            <a:endParaRPr sz="2533" dirty="0">
              <a:solidFill>
                <a:schemeClr val="lt1"/>
              </a:solidFill>
            </a:endParaRPr>
          </a:p>
          <a:p>
            <a:pPr marL="0" indent="0">
              <a:lnSpc>
                <a:spcPct val="80000"/>
              </a:lnSpc>
            </a:pPr>
            <a:endParaRPr sz="2533" dirty="0">
              <a:solidFill>
                <a:schemeClr val="lt1"/>
              </a:solidFill>
            </a:endParaRPr>
          </a:p>
        </p:txBody>
      </p:sp>
      <p:sp>
        <p:nvSpPr>
          <p:cNvPr id="89" name="Google Shape;89;p17"/>
          <p:cNvSpPr txBox="1"/>
          <p:nvPr/>
        </p:nvSpPr>
        <p:spPr>
          <a:xfrm>
            <a:off x="6629367" y="4776100"/>
            <a:ext cx="5116000" cy="956800"/>
          </a:xfrm>
          <a:prstGeom prst="rect">
            <a:avLst/>
          </a:prstGeom>
          <a:solidFill>
            <a:srgbClr val="FFF2CC"/>
          </a:solidFill>
          <a:ln>
            <a:noFill/>
          </a:ln>
        </p:spPr>
        <p:txBody>
          <a:bodyPr spcFirstLastPara="1" wrap="square" lIns="121900" tIns="121900" rIns="121900" bIns="121900" anchor="t" anchorCtr="0">
            <a:noAutofit/>
          </a:bodyPr>
          <a:lstStyle/>
          <a:p>
            <a:pPr defTabSz="1219170">
              <a:buClr>
                <a:srgbClr val="000000"/>
              </a:buClr>
            </a:pPr>
            <a:r>
              <a:rPr lang="en" sz="2133" b="1" kern="0">
                <a:solidFill>
                  <a:srgbClr val="000000"/>
                </a:solidFill>
                <a:latin typeface="Roboto"/>
                <a:ea typeface="Roboto"/>
                <a:cs typeface="Roboto"/>
                <a:sym typeface="Roboto"/>
              </a:rPr>
              <a:t>Survey Link: </a:t>
            </a:r>
            <a:r>
              <a:rPr lang="en" sz="2133" kern="0">
                <a:solidFill>
                  <a:srgbClr val="000000"/>
                </a:solidFill>
                <a:latin typeface="Roboto"/>
                <a:ea typeface="Roboto"/>
                <a:cs typeface="Roboto"/>
                <a:sym typeface="Roboto"/>
              </a:rPr>
              <a:t>https://forms.gle/Wmt35XLFrgi8h8hj9</a:t>
            </a:r>
            <a:endParaRPr sz="2133" kern="0" dirty="0">
              <a:solidFill>
                <a:srgbClr val="000000"/>
              </a:solidFill>
              <a:latin typeface="Roboto"/>
              <a:ea typeface="Roboto"/>
              <a:cs typeface="Roboto"/>
              <a:sym typeface="Roboto"/>
            </a:endParaRPr>
          </a:p>
        </p:txBody>
      </p:sp>
      <p:pic>
        <p:nvPicPr>
          <p:cNvPr id="90" name="Google Shape;90;p17"/>
          <p:cNvPicPr preferRelativeResize="0"/>
          <p:nvPr/>
        </p:nvPicPr>
        <p:blipFill>
          <a:blip r:embed="rId3">
            <a:alphaModFix/>
          </a:blip>
          <a:stretch>
            <a:fillRect/>
          </a:stretch>
        </p:blipFill>
        <p:spPr>
          <a:xfrm>
            <a:off x="8768313" y="5958771"/>
            <a:ext cx="2814855" cy="787567"/>
          </a:xfrm>
          <a:prstGeom prst="rect">
            <a:avLst/>
          </a:prstGeom>
          <a:noFill/>
          <a:ln>
            <a:noFill/>
          </a:ln>
        </p:spPr>
      </p:pic>
      <p:pic>
        <p:nvPicPr>
          <p:cNvPr id="91" name="Google Shape;91;p17" title="qr-code (13).png"/>
          <p:cNvPicPr preferRelativeResize="0"/>
          <p:nvPr/>
        </p:nvPicPr>
        <p:blipFill rotWithShape="1">
          <a:blip r:embed="rId4">
            <a:alphaModFix/>
          </a:blip>
          <a:srcRect/>
          <a:stretch/>
        </p:blipFill>
        <p:spPr>
          <a:xfrm>
            <a:off x="7053318" y="282134"/>
            <a:ext cx="4268100" cy="42681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3393B-B1BE-C626-58FD-FA58A824398D}"/>
            </a:ext>
          </a:extLst>
        </p:cNvPr>
        <p:cNvGrpSpPr/>
        <p:nvPr/>
      </p:nvGrpSpPr>
      <p:grpSpPr>
        <a:xfrm>
          <a:off x="0" y="0"/>
          <a:ext cx="0" cy="0"/>
          <a:chOff x="0" y="0"/>
          <a:chExt cx="0" cy="0"/>
        </a:xfrm>
      </p:grpSpPr>
      <p:pic>
        <p:nvPicPr>
          <p:cNvPr id="2" name="Picture 1" descr="A black and white sign with white text&#10;&#10;Description automatically generated">
            <a:extLst>
              <a:ext uri="{FF2B5EF4-FFF2-40B4-BE49-F238E27FC236}">
                <a16:creationId xmlns:a16="http://schemas.microsoft.com/office/drawing/2014/main" id="{D7A95C1D-C551-47C0-7B7C-4E9462B6179A}"/>
              </a:ext>
            </a:extLst>
          </p:cNvPr>
          <p:cNvPicPr>
            <a:picLocks noChangeAspect="1"/>
          </p:cNvPicPr>
          <p:nvPr/>
        </p:nvPicPr>
        <p:blipFill>
          <a:blip r:embed="rId2"/>
          <a:stretch>
            <a:fillRect/>
          </a:stretch>
        </p:blipFill>
        <p:spPr>
          <a:xfrm>
            <a:off x="2302107" y="3108920"/>
            <a:ext cx="2287663" cy="564290"/>
          </a:xfrm>
          <a:prstGeom prst="rect">
            <a:avLst/>
          </a:prstGeom>
        </p:spPr>
      </p:pic>
      <p:pic>
        <p:nvPicPr>
          <p:cNvPr id="11" name="Picture 10" descr="A black and red sign with text&#10;&#10;Description automatically generated">
            <a:extLst>
              <a:ext uri="{FF2B5EF4-FFF2-40B4-BE49-F238E27FC236}">
                <a16:creationId xmlns:a16="http://schemas.microsoft.com/office/drawing/2014/main" id="{516C5466-F3B7-02BF-23F1-3A6CE38EF1B0}"/>
              </a:ext>
            </a:extLst>
          </p:cNvPr>
          <p:cNvPicPr>
            <a:picLocks noChangeAspect="1"/>
          </p:cNvPicPr>
          <p:nvPr/>
        </p:nvPicPr>
        <p:blipFill>
          <a:blip r:embed="rId3"/>
          <a:stretch>
            <a:fillRect/>
          </a:stretch>
        </p:blipFill>
        <p:spPr>
          <a:xfrm>
            <a:off x="853991" y="3108920"/>
            <a:ext cx="2287979" cy="640160"/>
          </a:xfrm>
          <a:prstGeom prst="rect">
            <a:avLst/>
          </a:prstGeom>
        </p:spPr>
      </p:pic>
      <p:cxnSp>
        <p:nvCxnSpPr>
          <p:cNvPr id="16" name="Straight Connector 15">
            <a:extLst>
              <a:ext uri="{FF2B5EF4-FFF2-40B4-BE49-F238E27FC236}">
                <a16:creationId xmlns:a16="http://schemas.microsoft.com/office/drawing/2014/main" id="{8C58B98F-5AAF-DD6C-5E61-511A314838AF}"/>
              </a:ext>
            </a:extLst>
          </p:cNvPr>
          <p:cNvCxnSpPr/>
          <p:nvPr/>
        </p:nvCxnSpPr>
        <p:spPr>
          <a:xfrm>
            <a:off x="3564343" y="1360098"/>
            <a:ext cx="0" cy="439332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20A0B733-9B45-50C5-948C-87D77FF9522B}"/>
              </a:ext>
            </a:extLst>
          </p:cNvPr>
          <p:cNvPicPr>
            <a:picLocks noChangeAspect="1"/>
          </p:cNvPicPr>
          <p:nvPr/>
        </p:nvPicPr>
        <p:blipFill>
          <a:blip r:embed="rId4"/>
          <a:stretch>
            <a:fillRect/>
          </a:stretch>
        </p:blipFill>
        <p:spPr>
          <a:xfrm>
            <a:off x="3931861" y="2386690"/>
            <a:ext cx="7406148" cy="2724779"/>
          </a:xfrm>
          <a:prstGeom prst="rect">
            <a:avLst/>
          </a:prstGeom>
        </p:spPr>
      </p:pic>
    </p:spTree>
    <p:extLst>
      <p:ext uri="{BB962C8B-B14F-4D97-AF65-F5344CB8AC3E}">
        <p14:creationId xmlns:p14="http://schemas.microsoft.com/office/powerpoint/2010/main" val="94286108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11B27F9-3567-EC8F-2768-D716A874A427}"/>
              </a:ext>
            </a:extLst>
          </p:cNvPr>
          <p:cNvSpPr/>
          <p:nvPr/>
        </p:nvSpPr>
        <p:spPr>
          <a:xfrm>
            <a:off x="-731519" y="-512064"/>
            <a:ext cx="14081760" cy="7790688"/>
          </a:xfrm>
          <a:prstGeom prst="rect">
            <a:avLst/>
          </a:prstGeom>
          <a:solidFill>
            <a:srgbClr val="0B4B7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Oval 8">
            <a:extLst>
              <a:ext uri="{FF2B5EF4-FFF2-40B4-BE49-F238E27FC236}">
                <a16:creationId xmlns:a16="http://schemas.microsoft.com/office/drawing/2014/main" id="{7A35B6CB-3492-5369-83D8-6333B5D8800C}"/>
              </a:ext>
            </a:extLst>
          </p:cNvPr>
          <p:cNvSpPr/>
          <p:nvPr/>
        </p:nvSpPr>
        <p:spPr>
          <a:xfrm>
            <a:off x="-10604179" y="-1837471"/>
            <a:ext cx="10441329" cy="10441329"/>
          </a:xfrm>
          <a:prstGeom prst="ellipse">
            <a:avLst/>
          </a:prstGeom>
          <a:solidFill>
            <a:srgbClr val="7D14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D1418"/>
              </a:solidFill>
              <a:effectLst/>
              <a:uLnTx/>
              <a:uFillTx/>
              <a:latin typeface="Arial"/>
              <a:ea typeface="+mn-ea"/>
              <a:cs typeface="+mn-cs"/>
            </a:endParaRPr>
          </a:p>
        </p:txBody>
      </p:sp>
      <p:sp>
        <p:nvSpPr>
          <p:cNvPr id="10" name="Oval 9">
            <a:extLst>
              <a:ext uri="{FF2B5EF4-FFF2-40B4-BE49-F238E27FC236}">
                <a16:creationId xmlns:a16="http://schemas.microsoft.com/office/drawing/2014/main" id="{C62C60BA-FD8C-D00F-180C-70F039D19480}"/>
              </a:ext>
            </a:extLst>
          </p:cNvPr>
          <p:cNvSpPr/>
          <p:nvPr/>
        </p:nvSpPr>
        <p:spPr>
          <a:xfrm>
            <a:off x="-13736453" y="-9432123"/>
            <a:ext cx="14081761" cy="25630632"/>
          </a:xfrm>
          <a:prstGeom prst="ellipse">
            <a:avLst/>
          </a:prstGeom>
          <a:noFill/>
          <a:ln w="6350000">
            <a:solidFill>
              <a:srgbClr val="0B4B7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E26B3EC0-9BE5-1559-CAA6-7B3D59A3E03A}"/>
              </a:ext>
            </a:extLst>
          </p:cNvPr>
          <p:cNvSpPr txBox="1"/>
          <p:nvPr/>
        </p:nvSpPr>
        <p:spPr>
          <a:xfrm>
            <a:off x="3185967" y="1535879"/>
            <a:ext cx="5820063" cy="2855205"/>
          </a:xfrm>
          <a:prstGeom prst="rect">
            <a:avLst/>
          </a:prstGeom>
          <a:noFill/>
        </p:spPr>
        <p:txBody>
          <a:bodyPr wrap="square" rtlCol="0" anchor="ctr" anchorCtr="0">
            <a:spAutoFit/>
          </a:bodyPr>
          <a:lstStyle/>
          <a:p>
            <a:pPr marL="342900" marR="0" lvl="0" indent="-342900" algn="l" defTabSz="457200" rtl="0" eaLnBrk="1" fontAlgn="auto" latinLnBrk="0" hangingPunct="1">
              <a:lnSpc>
                <a:spcPts val="308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Refer to the participant workbooks.</a:t>
            </a:r>
          </a:p>
          <a:p>
            <a:pPr marL="342900" marR="0" lvl="0" indent="-342900" algn="l" defTabSz="457200" rtl="0" eaLnBrk="1" fontAlgn="auto" latinLnBrk="0" hangingPunct="1">
              <a:lnSpc>
                <a:spcPts val="308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457200" rtl="0" eaLnBrk="1" fontAlgn="auto" latinLnBrk="0" hangingPunct="1">
              <a:lnSpc>
                <a:spcPts val="308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What will you share with your lodge?  Share notes at your tables.</a:t>
            </a:r>
          </a:p>
          <a:p>
            <a:pPr marL="342900" marR="0" lvl="0" indent="-342900" algn="l" defTabSz="457200" rtl="0" eaLnBrk="1" fontAlgn="auto" latinLnBrk="0" hangingPunct="1">
              <a:lnSpc>
                <a:spcPts val="308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342900" marR="0" lvl="0" indent="-342900" algn="l" defTabSz="457200" rtl="0" eaLnBrk="1" fontAlgn="auto" latinLnBrk="0" hangingPunct="1">
              <a:lnSpc>
                <a:spcPts val="308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Share your thoughts on the graffiti wall.</a:t>
            </a:r>
          </a:p>
        </p:txBody>
      </p:sp>
      <p:sp>
        <p:nvSpPr>
          <p:cNvPr id="17" name="TextBox 16">
            <a:extLst>
              <a:ext uri="{FF2B5EF4-FFF2-40B4-BE49-F238E27FC236}">
                <a16:creationId xmlns:a16="http://schemas.microsoft.com/office/drawing/2014/main" id="{6A5F9098-C701-6DD7-1EB1-C962C357FED7}"/>
              </a:ext>
            </a:extLst>
          </p:cNvPr>
          <p:cNvSpPr txBox="1"/>
          <p:nvPr/>
        </p:nvSpPr>
        <p:spPr>
          <a:xfrm>
            <a:off x="2479963" y="559291"/>
            <a:ext cx="7232074" cy="502702"/>
          </a:xfrm>
          <a:prstGeom prst="rect">
            <a:avLst/>
          </a:prstGeom>
          <a:noFill/>
        </p:spPr>
        <p:txBody>
          <a:bodyPr wrap="square" rtlCol="0">
            <a:spAutoFit/>
          </a:bodyPr>
          <a:lstStyle/>
          <a:p>
            <a:pPr marL="0" marR="0" lvl="0" indent="0" algn="ctr" defTabSz="457200" rtl="0" eaLnBrk="1" fontAlgn="auto" latinLnBrk="0" hangingPunct="1">
              <a:lnSpc>
                <a:spcPts val="32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Gotham" panose="02000504050000020004" pitchFamily="2" charset="0"/>
                <a:ea typeface="Open Sans" panose="020B0606030504020204" pitchFamily="34" charset="0"/>
                <a:cs typeface="Open Sans" panose="020B0606030504020204" pitchFamily="34" charset="0"/>
              </a:rPr>
              <a:t>Reflecting on the Sessions.</a:t>
            </a:r>
          </a:p>
        </p:txBody>
      </p:sp>
      <p:sp>
        <p:nvSpPr>
          <p:cNvPr id="21" name="Rectangle 20">
            <a:extLst>
              <a:ext uri="{FF2B5EF4-FFF2-40B4-BE49-F238E27FC236}">
                <a16:creationId xmlns:a16="http://schemas.microsoft.com/office/drawing/2014/main" id="{D71AB3F3-026A-4E74-AC8A-A10FDA83A9EA}"/>
              </a:ext>
            </a:extLst>
          </p:cNvPr>
          <p:cNvSpPr/>
          <p:nvPr/>
        </p:nvSpPr>
        <p:spPr>
          <a:xfrm>
            <a:off x="-731519" y="7467072"/>
            <a:ext cx="14081760" cy="84146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3622751F-765A-EA77-D371-3EC610AD2F5E}"/>
              </a:ext>
            </a:extLst>
          </p:cNvPr>
          <p:cNvPicPr>
            <a:picLocks noChangeAspect="1"/>
          </p:cNvPicPr>
          <p:nvPr/>
        </p:nvPicPr>
        <p:blipFill>
          <a:blip r:embed="rId3"/>
          <a:stretch>
            <a:fillRect/>
          </a:stretch>
        </p:blipFill>
        <p:spPr>
          <a:xfrm>
            <a:off x="3185967" y="4579532"/>
            <a:ext cx="5820064" cy="2141246"/>
          </a:xfrm>
          <a:prstGeom prst="rect">
            <a:avLst/>
          </a:prstGeom>
        </p:spPr>
      </p:pic>
    </p:spTree>
    <p:extLst>
      <p:ext uri="{BB962C8B-B14F-4D97-AF65-F5344CB8AC3E}">
        <p14:creationId xmlns:p14="http://schemas.microsoft.com/office/powerpoint/2010/main" val="34190668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id="{7CAD7554-D2BD-A21D-66F4-B3BEB603D6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143" y="1852732"/>
            <a:ext cx="5221625" cy="3152537"/>
          </a:xfrm>
          <a:prstGeom prst="rect">
            <a:avLst/>
          </a:prstGeom>
        </p:spPr>
      </p:pic>
      <p:sp>
        <p:nvSpPr>
          <p:cNvPr id="9" name="Content Placeholder 8">
            <a:extLst>
              <a:ext uri="{FF2B5EF4-FFF2-40B4-BE49-F238E27FC236}">
                <a16:creationId xmlns:a16="http://schemas.microsoft.com/office/drawing/2014/main" id="{2863600F-8ADE-39DE-C4F0-C29D96620983}"/>
              </a:ext>
            </a:extLst>
          </p:cNvPr>
          <p:cNvSpPr>
            <a:spLocks noGrp="1"/>
          </p:cNvSpPr>
          <p:nvPr>
            <p:ph idx="1"/>
          </p:nvPr>
        </p:nvSpPr>
        <p:spPr>
          <a:xfrm>
            <a:off x="6392583" y="2645922"/>
            <a:ext cx="4434721" cy="3710427"/>
          </a:xfrm>
        </p:spPr>
        <p:txBody>
          <a:bodyPr anchor="t">
            <a:normAutofit/>
          </a:bodyPr>
          <a:lstStyle/>
          <a:p>
            <a:pPr marL="0" indent="0">
              <a:buNone/>
            </a:pPr>
            <a:r>
              <a:rPr lang="en-US" sz="2000" dirty="0">
                <a:solidFill>
                  <a:schemeClr val="tx1">
                    <a:alpha val="80000"/>
                  </a:schemeClr>
                </a:solidFill>
              </a:rPr>
              <a:t>One of the great heroic stories of modern times… </a:t>
            </a:r>
          </a:p>
        </p:txBody>
      </p:sp>
      <p:cxnSp>
        <p:nvCxnSpPr>
          <p:cNvPr id="29" name="Straight Connector 2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0754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A person next to a book&#10;&#10;Description automatically generated">
            <a:extLst>
              <a:ext uri="{FF2B5EF4-FFF2-40B4-BE49-F238E27FC236}">
                <a16:creationId xmlns:a16="http://schemas.microsoft.com/office/drawing/2014/main" id="{4AE3C5BA-2630-B559-A4E3-F5C6ED0E7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8318" b="-1"/>
          <a:stretch/>
        </p:blipFill>
        <p:spPr bwMode="auto">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pSp>
        <p:nvGrpSpPr>
          <p:cNvPr id="2062" name="Group 2061">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2063" name="Freeform: Shape 2062">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2064" name="Group 2063">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2065" name="Group 2064">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2069" name="Freeform: Shape 2068">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70" name="Freeform: Shape 2069">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2066" name="Group 2065">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2067" name="Freeform: Shape 2066">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68" name="Freeform: Shape 2067">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grpSp>
    </p:spTree>
    <p:extLst>
      <p:ext uri="{BB962C8B-B14F-4D97-AF65-F5344CB8AC3E}">
        <p14:creationId xmlns:p14="http://schemas.microsoft.com/office/powerpoint/2010/main" val="1275524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Close up of white horse at night">
            <a:extLst>
              <a:ext uri="{FF2B5EF4-FFF2-40B4-BE49-F238E27FC236}">
                <a16:creationId xmlns:a16="http://schemas.microsoft.com/office/drawing/2014/main" id="{7306D33D-9E2B-EACF-F048-8CDC9E1B4E3A}"/>
              </a:ext>
            </a:extLst>
          </p:cNvPr>
          <p:cNvPicPr>
            <a:picLocks noChangeAspect="1"/>
          </p:cNvPicPr>
          <p:nvPr/>
        </p:nvPicPr>
        <p:blipFill>
          <a:blip r:embed="rId3"/>
          <a:srcRect t="8546" b="6868"/>
          <a:stretch/>
        </p:blipFill>
        <p:spPr>
          <a:xfrm>
            <a:off x="-3048" y="26404"/>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7234F7-AE57-C6A2-904F-EC4140A3A3F7}"/>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We’ve All Begun A Journey</a:t>
            </a:r>
          </a:p>
        </p:txBody>
      </p:sp>
    </p:spTree>
    <p:extLst>
      <p:ext uri="{BB962C8B-B14F-4D97-AF65-F5344CB8AC3E}">
        <p14:creationId xmlns:p14="http://schemas.microsoft.com/office/powerpoint/2010/main" val="109481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Earth from outer space">
            <a:extLst>
              <a:ext uri="{FF2B5EF4-FFF2-40B4-BE49-F238E27FC236}">
                <a16:creationId xmlns:a16="http://schemas.microsoft.com/office/drawing/2014/main" id="{4940E70F-709C-AA66-25C8-F61F86E70DB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20" y="9535"/>
            <a:ext cx="12191980" cy="6857990"/>
          </a:xfrm>
          <a:prstGeom prst="rect">
            <a:avLst/>
          </a:prstGeom>
        </p:spPr>
      </p:pic>
      <p:sp>
        <p:nvSpPr>
          <p:cNvPr id="22" name="Freeform 12">
            <a:extLst>
              <a:ext uri="{FF2B5EF4-FFF2-40B4-BE49-F238E27FC236}">
                <a16:creationId xmlns:a16="http://schemas.microsoft.com/office/drawing/2014/main" id="{522A94E1-AEBD-4286-BFF8-0711E4CD3E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622650" y="5181600"/>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40404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5D9AF0-5801-1E8D-0EA2-5F2A19F2B9D2}"/>
              </a:ext>
            </a:extLst>
          </p:cNvPr>
          <p:cNvSpPr>
            <a:spLocks noGrp="1"/>
          </p:cNvSpPr>
          <p:nvPr>
            <p:ph type="title"/>
          </p:nvPr>
        </p:nvSpPr>
        <p:spPr>
          <a:xfrm>
            <a:off x="1771650" y="5254391"/>
            <a:ext cx="8867012" cy="774934"/>
          </a:xfrm>
          <a:noFill/>
        </p:spPr>
        <p:txBody>
          <a:bodyPr vert="horz" lIns="91440" tIns="45720" rIns="91440" bIns="45720" rtlCol="0" anchor="ctr">
            <a:normAutofit/>
          </a:bodyPr>
          <a:lstStyle/>
          <a:p>
            <a:pPr algn="ctr"/>
            <a:r>
              <a:rPr lang="en-US" sz="4000" dirty="0">
                <a:solidFill>
                  <a:srgbClr val="FFFFFF"/>
                </a:solidFill>
              </a:rPr>
              <a:t>The Calling: The Known to the Unknown</a:t>
            </a:r>
          </a:p>
        </p:txBody>
      </p:sp>
    </p:spTree>
    <p:extLst>
      <p:ext uri="{BB962C8B-B14F-4D97-AF65-F5344CB8AC3E}">
        <p14:creationId xmlns:p14="http://schemas.microsoft.com/office/powerpoint/2010/main" val="690434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lant growing in the gaps of a path">
            <a:extLst>
              <a:ext uri="{FF2B5EF4-FFF2-40B4-BE49-F238E27FC236}">
                <a16:creationId xmlns:a16="http://schemas.microsoft.com/office/drawing/2014/main" id="{AB76D0E9-14D1-F1B3-528A-C1F0B4110E93}"/>
              </a:ext>
            </a:extLst>
          </p:cNvPr>
          <p:cNvPicPr>
            <a:picLocks noChangeAspect="1"/>
          </p:cNvPicPr>
          <p:nvPr/>
        </p:nvPicPr>
        <p:blipFill>
          <a:blip r:embed="rId3"/>
          <a:srcRect t="4925" b="9523"/>
          <a:stretch/>
        </p:blipFill>
        <p:spPr>
          <a:xfrm>
            <a:off x="20" y="-22"/>
            <a:ext cx="12191977" cy="6858022"/>
          </a:xfrm>
          <a:prstGeom prst="rect">
            <a:avLst/>
          </a:prstGeom>
        </p:spPr>
      </p:pic>
      <p:sp>
        <p:nvSpPr>
          <p:cNvPr id="23" name="Rectangle 22">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BEE426-2CAB-F765-E573-6EA2DDC66D30}"/>
              </a:ext>
            </a:extLst>
          </p:cNvPr>
          <p:cNvSpPr>
            <a:spLocks noGrp="1"/>
          </p:cNvSpPr>
          <p:nvPr>
            <p:ph type="title"/>
          </p:nvPr>
        </p:nvSpPr>
        <p:spPr>
          <a:xfrm>
            <a:off x="643466" y="643467"/>
            <a:ext cx="5452529" cy="3569242"/>
          </a:xfrm>
        </p:spPr>
        <p:txBody>
          <a:bodyPr vert="horz" lIns="91440" tIns="45720" rIns="91440" bIns="45720" rtlCol="0" anchor="t">
            <a:normAutofit/>
          </a:bodyPr>
          <a:lstStyle/>
          <a:p>
            <a:r>
              <a:rPr lang="en-US" sz="5200" dirty="0">
                <a:solidFill>
                  <a:srgbClr val="FFFFFF"/>
                </a:solidFill>
              </a:rPr>
              <a:t>The Return: Rebirth and Growth </a:t>
            </a:r>
          </a:p>
        </p:txBody>
      </p:sp>
      <p:sp>
        <p:nvSpPr>
          <p:cNvPr id="25" name="Rectangle 24">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94443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Content Placeholder 8" descr="Person wearing climbing gear standing on top of mountain">
            <a:extLst>
              <a:ext uri="{FF2B5EF4-FFF2-40B4-BE49-F238E27FC236}">
                <a16:creationId xmlns:a16="http://schemas.microsoft.com/office/drawing/2014/main" id="{561383AE-B1A9-FD41-217D-BC18B964E55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7836" t="9091" r="27241" b="1"/>
          <a:stretch/>
        </p:blipFill>
        <p:spPr>
          <a:xfrm>
            <a:off x="3523488" y="10"/>
            <a:ext cx="8668512" cy="6857990"/>
          </a:xfrm>
          <a:prstGeom prst="rect">
            <a:avLst/>
          </a:prstGeom>
        </p:spPr>
      </p:pic>
      <p:sp>
        <p:nvSpPr>
          <p:cNvPr id="24" name="Rectangle 2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0EB15D-D18F-A053-D474-378ED4F87764}"/>
              </a:ext>
            </a:extLst>
          </p:cNvPr>
          <p:cNvSpPr>
            <a:spLocks noGrp="1"/>
          </p:cNvSpPr>
          <p:nvPr>
            <p:ph type="title"/>
          </p:nvPr>
        </p:nvSpPr>
        <p:spPr>
          <a:xfrm>
            <a:off x="477981" y="1122363"/>
            <a:ext cx="4023360" cy="3204134"/>
          </a:xfrm>
        </p:spPr>
        <p:txBody>
          <a:bodyPr vert="horz" lIns="91440" tIns="45720" rIns="91440" bIns="45720" rtlCol="0" anchor="b">
            <a:normAutofit fontScale="90000"/>
          </a:bodyPr>
          <a:lstStyle/>
          <a:p>
            <a:r>
              <a:rPr lang="en-US" sz="4800" dirty="0">
                <a:solidFill>
                  <a:schemeClr val="bg1"/>
                </a:solidFill>
              </a:rPr>
              <a:t>The Journey: Life’s Challenges, Trials and a Transformation</a:t>
            </a:r>
          </a:p>
        </p:txBody>
      </p:sp>
      <p:sp>
        <p:nvSpPr>
          <p:cNvPr id="26" name="Rectangle 2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8" name="Rectangle 2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14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Hand holding bluury light">
            <a:extLst>
              <a:ext uri="{FF2B5EF4-FFF2-40B4-BE49-F238E27FC236}">
                <a16:creationId xmlns:a16="http://schemas.microsoft.com/office/drawing/2014/main" id="{C0482848-3655-5E55-6686-E30FEDCB935D}"/>
              </a:ext>
            </a:extLst>
          </p:cNvPr>
          <p:cNvPicPr>
            <a:picLocks noChangeAspect="1"/>
          </p:cNvPicPr>
          <p:nvPr/>
        </p:nvPicPr>
        <p:blipFill>
          <a:blip r:embed="rId3"/>
          <a:srcRect l="7338" t="23391" r="1753"/>
          <a:stretch/>
        </p:blipFill>
        <p:spPr>
          <a:xfrm>
            <a:off x="20" y="10"/>
            <a:ext cx="12191981" cy="6857990"/>
          </a:xfrm>
          <a:prstGeom prst="rect">
            <a:avLst/>
          </a:prstGeom>
        </p:spPr>
      </p:pic>
      <p:sp>
        <p:nvSpPr>
          <p:cNvPr id="30" name="Rectangle 2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58D8C3-50B2-D103-FD2A-72609DCA7F20}"/>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dirty="0">
                <a:solidFill>
                  <a:schemeClr val="bg1"/>
                </a:solidFill>
              </a:rPr>
              <a:t>Remember That Night? </a:t>
            </a:r>
          </a:p>
        </p:txBody>
      </p:sp>
      <p:sp>
        <p:nvSpPr>
          <p:cNvPr id="31" name="Rectangle: Rounded Corners 2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78751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3960</TotalTime>
  <Words>1828</Words>
  <Application>Microsoft Office PowerPoint</Application>
  <PresentationFormat>Widescreen</PresentationFormat>
  <Paragraphs>136</Paragraphs>
  <Slides>29</Slides>
  <Notes>26</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29</vt:i4>
      </vt:variant>
    </vt:vector>
  </HeadingPairs>
  <TitlesOfParts>
    <vt:vector size="40" baseType="lpstr">
      <vt:lpstr>Aptos</vt:lpstr>
      <vt:lpstr>Aptos Display</vt:lpstr>
      <vt:lpstr>Arial</vt:lpstr>
      <vt:lpstr>Calibri</vt:lpstr>
      <vt:lpstr>Gotham</vt:lpstr>
      <vt:lpstr>Lato</vt:lpstr>
      <vt:lpstr>Lato Light</vt:lpstr>
      <vt:lpstr>Open Sans</vt:lpstr>
      <vt:lpstr>Roboto</vt:lpstr>
      <vt:lpstr>Office Theme</vt:lpstr>
      <vt:lpstr>Simple Light</vt:lpstr>
      <vt:lpstr>PowerPoint Presentation</vt:lpstr>
      <vt:lpstr>The Masonic Hero’s Journey</vt:lpstr>
      <vt:lpstr>PowerPoint Presentation</vt:lpstr>
      <vt:lpstr>PowerPoint Presentation</vt:lpstr>
      <vt:lpstr>We’ve All Begun A Journey</vt:lpstr>
      <vt:lpstr>The Calling: The Known to the Unknown</vt:lpstr>
      <vt:lpstr>The Return: Rebirth and Growth </vt:lpstr>
      <vt:lpstr>The Journey: Life’s Challenges, Trials and a Transformation</vt:lpstr>
      <vt:lpstr>Remember That Night? </vt:lpstr>
      <vt:lpstr>PowerPoint Presentation</vt:lpstr>
      <vt:lpstr>PowerPoint Presentation</vt:lpstr>
      <vt:lpstr>Seeking Wisdom and Truth </vt:lpstr>
      <vt:lpstr>The Departure </vt:lpstr>
      <vt:lpstr>This is where Your Lodge’s Work  Begins…  </vt:lpstr>
      <vt:lpstr>The Initiation </vt:lpstr>
      <vt:lpstr>We Have a Team:  Our Candidates are not alone on this Journey… </vt:lpstr>
      <vt:lpstr>     “The Aid and Support of a Mentor.”   – The Candidate Coach </vt:lpstr>
      <vt:lpstr>Our Tools  and Our Wisdom… </vt:lpstr>
      <vt:lpstr>Light and Truth… </vt:lpstr>
      <vt:lpstr>ACTION:  Curating and Managing Your Candidate’s  Heroic Journeys? </vt:lpstr>
      <vt:lpstr>Remember… We Each Have Our Own Masonic Hero’s Journey</vt:lpstr>
      <vt:lpstr>How Will You Craft YOUR Masonic and Life Journey? </vt:lpstr>
      <vt:lpstr>The Return  </vt:lpstr>
      <vt:lpstr>     Sharing Light and Truth   To the Worshipful Master Elect:  Please Stand! </vt:lpstr>
      <vt:lpstr>And the Cycle Begins Once Again</vt:lpstr>
      <vt:lpstr>“Go into the World, My Brothers…” </vt:lpstr>
      <vt:lpstr> Your Opinion Matters  Freemasonry and the Hero’s Journey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Gregory Cherry</dc:creator>
  <cp:lastModifiedBy>Andrew Uehling</cp:lastModifiedBy>
  <cp:revision>120</cp:revision>
  <dcterms:created xsi:type="dcterms:W3CDTF">2024-11-08T17:07:41Z</dcterms:created>
  <dcterms:modified xsi:type="dcterms:W3CDTF">2025-04-09T23:44:45Z</dcterms:modified>
</cp:coreProperties>
</file>