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1084" r:id="rId2"/>
    <p:sldId id="308" r:id="rId3"/>
    <p:sldId id="297" r:id="rId4"/>
    <p:sldId id="298" r:id="rId5"/>
    <p:sldId id="1108" r:id="rId6"/>
    <p:sldId id="299" r:id="rId7"/>
    <p:sldId id="1083" r:id="rId8"/>
    <p:sldId id="322" r:id="rId9"/>
    <p:sldId id="1085" r:id="rId10"/>
    <p:sldId id="1086" r:id="rId11"/>
    <p:sldId id="1087" r:id="rId12"/>
    <p:sldId id="1088" r:id="rId13"/>
    <p:sldId id="1089" r:id="rId14"/>
    <p:sldId id="329" r:id="rId15"/>
    <p:sldId id="330" r:id="rId16"/>
    <p:sldId id="315" r:id="rId17"/>
    <p:sldId id="301" r:id="rId18"/>
    <p:sldId id="1090" r:id="rId19"/>
    <p:sldId id="302" r:id="rId20"/>
    <p:sldId id="317" r:id="rId21"/>
    <p:sldId id="332" r:id="rId22"/>
    <p:sldId id="333" r:id="rId23"/>
    <p:sldId id="1091" r:id="rId24"/>
    <p:sldId id="318" r:id="rId25"/>
    <p:sldId id="334" r:id="rId26"/>
    <p:sldId id="304" r:id="rId27"/>
    <p:sldId id="1092" r:id="rId28"/>
    <p:sldId id="1081" r:id="rId29"/>
    <p:sldId id="321" r:id="rId30"/>
    <p:sldId id="331" r:id="rId31"/>
    <p:sldId id="319" r:id="rId32"/>
    <p:sldId id="320" r:id="rId33"/>
    <p:sldId id="415" r:id="rId34"/>
    <p:sldId id="263" r:id="rId35"/>
    <p:sldId id="323" r:id="rId36"/>
    <p:sldId id="295" r:id="rId37"/>
    <p:sldId id="324" r:id="rId38"/>
    <p:sldId id="325" r:id="rId39"/>
    <p:sldId id="326" r:id="rId40"/>
    <p:sldId id="327" r:id="rId41"/>
    <p:sldId id="328" r:id="rId42"/>
    <p:sldId id="305" r:id="rId43"/>
    <p:sldId id="1082" r:id="rId44"/>
    <p:sldId id="287" r:id="rId45"/>
    <p:sldId id="1095" r:id="rId46"/>
    <p:sldId id="1096" r:id="rId47"/>
    <p:sldId id="1097" r:id="rId48"/>
    <p:sldId id="1093" r:id="rId49"/>
    <p:sldId id="1098" r:id="rId50"/>
    <p:sldId id="1099" r:id="rId51"/>
    <p:sldId id="1100" r:id="rId52"/>
    <p:sldId id="1101" r:id="rId53"/>
    <p:sldId id="1102" r:id="rId54"/>
    <p:sldId id="1103" r:id="rId55"/>
    <p:sldId id="1104" r:id="rId56"/>
    <p:sldId id="1105" r:id="rId57"/>
    <p:sldId id="1106" r:id="rId58"/>
    <p:sldId id="1107" r:id="rId59"/>
    <p:sldId id="1094" r:id="rId60"/>
    <p:sldId id="826" r:id="rId6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67" d="100"/>
          <a:sy n="67" d="100"/>
        </p:scale>
        <p:origin x="1188" y="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9DD63-9586-4B55-ADA6-7A0221A5063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BF72C2E-E18C-49D5-9170-9B49924CE0C7}">
      <dgm:prSet/>
      <dgm:spPr/>
      <dgm:t>
        <a:bodyPr/>
        <a:lstStyle/>
        <a:p>
          <a:r>
            <a:rPr lang="en-US" b="1" u="sng"/>
            <a:t>TIAA Kaspick Growth/Income Fund Mix</a:t>
          </a:r>
          <a:endParaRPr lang="en-US"/>
        </a:p>
      </dgm:t>
    </dgm:pt>
    <dgm:pt modelId="{E7C4088A-B88B-4238-A663-BD3F888B649B}" type="parTrans" cxnId="{78AC5625-6EB7-40D1-AD4D-64B2E3973FC3}">
      <dgm:prSet/>
      <dgm:spPr/>
      <dgm:t>
        <a:bodyPr/>
        <a:lstStyle/>
        <a:p>
          <a:endParaRPr lang="en-US"/>
        </a:p>
      </dgm:t>
    </dgm:pt>
    <dgm:pt modelId="{8DF9FD4A-9C2D-4053-8906-BD89A71D5676}" type="sibTrans" cxnId="{78AC5625-6EB7-40D1-AD4D-64B2E3973FC3}">
      <dgm:prSet/>
      <dgm:spPr/>
      <dgm:t>
        <a:bodyPr/>
        <a:lstStyle/>
        <a:p>
          <a:endParaRPr lang="en-US"/>
        </a:p>
      </dgm:t>
    </dgm:pt>
    <dgm:pt modelId="{F652F90F-2B47-48FA-9BA9-E5CA3A4F25A8}">
      <dgm:prSet/>
      <dgm:spPr/>
      <dgm:t>
        <a:bodyPr/>
        <a:lstStyle/>
        <a:p>
          <a:r>
            <a:rPr lang="en-US" dirty="0">
              <a:solidFill>
                <a:schemeClr val="bg1"/>
              </a:solidFill>
            </a:rPr>
            <a:t>Investment Mix as of 12/31/2024</a:t>
          </a:r>
        </a:p>
      </dgm:t>
    </dgm:pt>
    <dgm:pt modelId="{E465838E-BFA8-4035-851D-E2B9932E5968}" type="parTrans" cxnId="{41AF6659-A503-401D-A536-D66608710F98}">
      <dgm:prSet/>
      <dgm:spPr/>
      <dgm:t>
        <a:bodyPr/>
        <a:lstStyle/>
        <a:p>
          <a:endParaRPr lang="en-US"/>
        </a:p>
      </dgm:t>
    </dgm:pt>
    <dgm:pt modelId="{6F5E451D-0534-4E40-A246-AB50FC8DB14C}" type="sibTrans" cxnId="{41AF6659-A503-401D-A536-D66608710F98}">
      <dgm:prSet/>
      <dgm:spPr/>
      <dgm:t>
        <a:bodyPr/>
        <a:lstStyle/>
        <a:p>
          <a:endParaRPr lang="en-US"/>
        </a:p>
      </dgm:t>
    </dgm:pt>
    <dgm:pt modelId="{4F2DE168-B7E7-44BF-87FD-209C82BDDF2E}">
      <dgm:prSet/>
      <dgm:spPr/>
      <dgm:t>
        <a:bodyPr/>
        <a:lstStyle/>
        <a:p>
          <a:r>
            <a:rPr lang="en-US" dirty="0">
              <a:solidFill>
                <a:schemeClr val="bg1"/>
              </a:solidFill>
            </a:rPr>
            <a:t>Equities                                  56%</a:t>
          </a:r>
        </a:p>
      </dgm:t>
    </dgm:pt>
    <dgm:pt modelId="{DA28C3EC-38B7-4558-9D2A-9E422E24C846}" type="parTrans" cxnId="{623FAB7C-E5D9-4FFA-AEA9-5C3407FCD7A2}">
      <dgm:prSet/>
      <dgm:spPr/>
      <dgm:t>
        <a:bodyPr/>
        <a:lstStyle/>
        <a:p>
          <a:endParaRPr lang="en-US"/>
        </a:p>
      </dgm:t>
    </dgm:pt>
    <dgm:pt modelId="{C0B086C3-811A-4124-AAB2-81BFA39C7864}" type="sibTrans" cxnId="{623FAB7C-E5D9-4FFA-AEA9-5C3407FCD7A2}">
      <dgm:prSet/>
      <dgm:spPr/>
      <dgm:t>
        <a:bodyPr/>
        <a:lstStyle/>
        <a:p>
          <a:endParaRPr lang="en-US"/>
        </a:p>
      </dgm:t>
    </dgm:pt>
    <dgm:pt modelId="{0ABEEFED-0839-4506-B0AB-AF38EE96DA49}">
      <dgm:prSet/>
      <dgm:spPr/>
      <dgm:t>
        <a:bodyPr/>
        <a:lstStyle/>
        <a:p>
          <a:r>
            <a:rPr lang="en-US" dirty="0">
              <a:solidFill>
                <a:schemeClr val="bg1"/>
              </a:solidFill>
            </a:rPr>
            <a:t>Fixed Income                         43</a:t>
          </a:r>
          <a:r>
            <a:rPr lang="en-US" b="1" dirty="0">
              <a:solidFill>
                <a:schemeClr val="bg1"/>
              </a:solidFill>
            </a:rPr>
            <a:t>%</a:t>
          </a:r>
          <a:endParaRPr lang="en-US" dirty="0">
            <a:solidFill>
              <a:schemeClr val="bg1"/>
            </a:solidFill>
          </a:endParaRPr>
        </a:p>
      </dgm:t>
    </dgm:pt>
    <dgm:pt modelId="{2C632194-DF00-4C65-9274-0A7E49E567F7}" type="parTrans" cxnId="{D2D5AB98-C796-4D57-9B71-0F60178F452D}">
      <dgm:prSet/>
      <dgm:spPr/>
      <dgm:t>
        <a:bodyPr/>
        <a:lstStyle/>
        <a:p>
          <a:endParaRPr lang="en-US"/>
        </a:p>
      </dgm:t>
    </dgm:pt>
    <dgm:pt modelId="{53B9CDAB-EE93-4F12-B3F3-1D6FACAAC437}" type="sibTrans" cxnId="{D2D5AB98-C796-4D57-9B71-0F60178F452D}">
      <dgm:prSet/>
      <dgm:spPr/>
      <dgm:t>
        <a:bodyPr/>
        <a:lstStyle/>
        <a:p>
          <a:endParaRPr lang="en-US"/>
        </a:p>
      </dgm:t>
    </dgm:pt>
    <dgm:pt modelId="{DFE69D06-457C-4311-9EBD-7428AEAF6995}">
      <dgm:prSet/>
      <dgm:spPr/>
      <dgm:t>
        <a:bodyPr/>
        <a:lstStyle/>
        <a:p>
          <a:r>
            <a:rPr lang="en-US" dirty="0">
              <a:solidFill>
                <a:schemeClr val="bg1"/>
              </a:solidFill>
            </a:rPr>
            <a:t>Cash</a:t>
          </a:r>
          <a:r>
            <a:rPr lang="en-US" b="1" dirty="0">
              <a:solidFill>
                <a:schemeClr val="bg1"/>
              </a:solidFill>
            </a:rPr>
            <a:t>			             1</a:t>
          </a:r>
          <a:r>
            <a:rPr lang="en-US" dirty="0">
              <a:solidFill>
                <a:schemeClr val="bg1"/>
              </a:solidFill>
            </a:rPr>
            <a:t>%</a:t>
          </a:r>
        </a:p>
      </dgm:t>
    </dgm:pt>
    <dgm:pt modelId="{FC69AF07-6A1F-434E-87C1-098287DA8D38}" type="parTrans" cxnId="{B3EE2F43-F630-49B4-B7AB-601D714F20B2}">
      <dgm:prSet/>
      <dgm:spPr/>
      <dgm:t>
        <a:bodyPr/>
        <a:lstStyle/>
        <a:p>
          <a:endParaRPr lang="en-US"/>
        </a:p>
      </dgm:t>
    </dgm:pt>
    <dgm:pt modelId="{3361DDC5-8482-454E-A1A7-CF60C5518359}" type="sibTrans" cxnId="{B3EE2F43-F630-49B4-B7AB-601D714F20B2}">
      <dgm:prSet/>
      <dgm:spPr/>
      <dgm:t>
        <a:bodyPr/>
        <a:lstStyle/>
        <a:p>
          <a:endParaRPr lang="en-US"/>
        </a:p>
      </dgm:t>
    </dgm:pt>
    <dgm:pt modelId="{8FFFD102-96B6-4044-A5EA-D81028542A0A}" type="pres">
      <dgm:prSet presAssocID="{7DF9DD63-9586-4B55-ADA6-7A0221A50637}" presName="diagram" presStyleCnt="0">
        <dgm:presLayoutVars>
          <dgm:dir/>
          <dgm:resizeHandles val="exact"/>
        </dgm:presLayoutVars>
      </dgm:prSet>
      <dgm:spPr/>
    </dgm:pt>
    <dgm:pt modelId="{AB0C0524-C739-4E51-9FE8-52C42C09475E}" type="pres">
      <dgm:prSet presAssocID="{ABF72C2E-E18C-49D5-9170-9B49924CE0C7}" presName="node" presStyleLbl="node1" presStyleIdx="0" presStyleCnt="1">
        <dgm:presLayoutVars>
          <dgm:bulletEnabled val="1"/>
        </dgm:presLayoutVars>
      </dgm:prSet>
      <dgm:spPr/>
    </dgm:pt>
  </dgm:ptLst>
  <dgm:cxnLst>
    <dgm:cxn modelId="{B09EE319-8B4B-4930-966F-BB711DA51570}" type="presOf" srcId="{DFE69D06-457C-4311-9EBD-7428AEAF6995}" destId="{AB0C0524-C739-4E51-9FE8-52C42C09475E}" srcOrd="0" destOrd="4" presId="urn:microsoft.com/office/officeart/2005/8/layout/default"/>
    <dgm:cxn modelId="{78AC5625-6EB7-40D1-AD4D-64B2E3973FC3}" srcId="{7DF9DD63-9586-4B55-ADA6-7A0221A50637}" destId="{ABF72C2E-E18C-49D5-9170-9B49924CE0C7}" srcOrd="0" destOrd="0" parTransId="{E7C4088A-B88B-4238-A663-BD3F888B649B}" sibTransId="{8DF9FD4A-9C2D-4053-8906-BD89A71D5676}"/>
    <dgm:cxn modelId="{39A8BF41-FA91-4DBD-A09A-3E61C2C11848}" type="presOf" srcId="{4F2DE168-B7E7-44BF-87FD-209C82BDDF2E}" destId="{AB0C0524-C739-4E51-9FE8-52C42C09475E}" srcOrd="0" destOrd="2" presId="urn:microsoft.com/office/officeart/2005/8/layout/default"/>
    <dgm:cxn modelId="{B3EE2F43-F630-49B4-B7AB-601D714F20B2}" srcId="{F652F90F-2B47-48FA-9BA9-E5CA3A4F25A8}" destId="{DFE69D06-457C-4311-9EBD-7428AEAF6995}" srcOrd="2" destOrd="0" parTransId="{FC69AF07-6A1F-434E-87C1-098287DA8D38}" sibTransId="{3361DDC5-8482-454E-A1A7-CF60C5518359}"/>
    <dgm:cxn modelId="{6934A84D-4E6B-4BA2-BF64-47A5D753FAAA}" type="presOf" srcId="{7DF9DD63-9586-4B55-ADA6-7A0221A50637}" destId="{8FFFD102-96B6-4044-A5EA-D81028542A0A}" srcOrd="0" destOrd="0" presId="urn:microsoft.com/office/officeart/2005/8/layout/default"/>
    <dgm:cxn modelId="{23E50775-B22D-4B5A-B797-AEC21314669A}" type="presOf" srcId="{0ABEEFED-0839-4506-B0AB-AF38EE96DA49}" destId="{AB0C0524-C739-4E51-9FE8-52C42C09475E}" srcOrd="0" destOrd="3" presId="urn:microsoft.com/office/officeart/2005/8/layout/default"/>
    <dgm:cxn modelId="{41AF6659-A503-401D-A536-D66608710F98}" srcId="{ABF72C2E-E18C-49D5-9170-9B49924CE0C7}" destId="{F652F90F-2B47-48FA-9BA9-E5CA3A4F25A8}" srcOrd="0" destOrd="0" parTransId="{E465838E-BFA8-4035-851D-E2B9932E5968}" sibTransId="{6F5E451D-0534-4E40-A246-AB50FC8DB14C}"/>
    <dgm:cxn modelId="{623FAB7C-E5D9-4FFA-AEA9-5C3407FCD7A2}" srcId="{F652F90F-2B47-48FA-9BA9-E5CA3A4F25A8}" destId="{4F2DE168-B7E7-44BF-87FD-209C82BDDF2E}" srcOrd="0" destOrd="0" parTransId="{DA28C3EC-38B7-4558-9D2A-9E422E24C846}" sibTransId="{C0B086C3-811A-4124-AAB2-81BFA39C7864}"/>
    <dgm:cxn modelId="{D2D5AB98-C796-4D57-9B71-0F60178F452D}" srcId="{F652F90F-2B47-48FA-9BA9-E5CA3A4F25A8}" destId="{0ABEEFED-0839-4506-B0AB-AF38EE96DA49}" srcOrd="1" destOrd="0" parTransId="{2C632194-DF00-4C65-9274-0A7E49E567F7}" sibTransId="{53B9CDAB-EE93-4F12-B3F3-1D6FACAAC437}"/>
    <dgm:cxn modelId="{2116C49A-8E7E-4049-BC02-842409BB1851}" type="presOf" srcId="{F652F90F-2B47-48FA-9BA9-E5CA3A4F25A8}" destId="{AB0C0524-C739-4E51-9FE8-52C42C09475E}" srcOrd="0" destOrd="1" presId="urn:microsoft.com/office/officeart/2005/8/layout/default"/>
    <dgm:cxn modelId="{47999FBE-9B5F-44D2-9F11-CAD07D435075}" type="presOf" srcId="{ABF72C2E-E18C-49D5-9170-9B49924CE0C7}" destId="{AB0C0524-C739-4E51-9FE8-52C42C09475E}" srcOrd="0" destOrd="0" presId="urn:microsoft.com/office/officeart/2005/8/layout/default"/>
    <dgm:cxn modelId="{2379120B-F1E2-4883-886B-FE502ED191B0}" type="presParOf" srcId="{8FFFD102-96B6-4044-A5EA-D81028542A0A}" destId="{AB0C0524-C739-4E51-9FE8-52C42C09475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2D6E06-D67C-4E3F-8F6D-6F5FAB30EBBF}"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1B48884B-A147-44EF-8882-526F8CB4AC7C}">
      <dgm:prSet/>
      <dgm:spPr/>
      <dgm:t>
        <a:bodyPr/>
        <a:lstStyle/>
        <a:p>
          <a:pPr>
            <a:lnSpc>
              <a:spcPct val="100000"/>
            </a:lnSpc>
          </a:pPr>
          <a:r>
            <a:rPr lang="en-US"/>
            <a:t>Questions</a:t>
          </a:r>
        </a:p>
      </dgm:t>
    </dgm:pt>
    <dgm:pt modelId="{ED154F42-E454-4B05-AEDC-8335C9FB005D}" type="parTrans" cxnId="{94319CC2-D295-4B72-B4FE-71B3E71526F7}">
      <dgm:prSet/>
      <dgm:spPr/>
      <dgm:t>
        <a:bodyPr/>
        <a:lstStyle/>
        <a:p>
          <a:endParaRPr lang="en-US"/>
        </a:p>
      </dgm:t>
    </dgm:pt>
    <dgm:pt modelId="{4BD7BB80-BF2A-45A4-B48A-3B2BED13DE0C}" type="sibTrans" cxnId="{94319CC2-D295-4B72-B4FE-71B3E71526F7}">
      <dgm:prSet/>
      <dgm:spPr/>
      <dgm:t>
        <a:bodyPr/>
        <a:lstStyle/>
        <a:p>
          <a:endParaRPr lang="en-US"/>
        </a:p>
      </dgm:t>
    </dgm:pt>
    <dgm:pt modelId="{B7197E97-9277-43B2-8F7D-2B1F1ED718B4}">
      <dgm:prSet/>
      <dgm:spPr/>
      <dgm:t>
        <a:bodyPr/>
        <a:lstStyle/>
        <a:p>
          <a:pPr>
            <a:lnSpc>
              <a:spcPct val="100000"/>
            </a:lnSpc>
          </a:pPr>
          <a:r>
            <a:rPr lang="en-US"/>
            <a:t>Answers</a:t>
          </a:r>
        </a:p>
      </dgm:t>
    </dgm:pt>
    <dgm:pt modelId="{54C17284-0393-46CC-AB21-3C146E072435}" type="parTrans" cxnId="{C3799FF3-DDB8-4748-9257-CDB063D05760}">
      <dgm:prSet/>
      <dgm:spPr/>
      <dgm:t>
        <a:bodyPr/>
        <a:lstStyle/>
        <a:p>
          <a:endParaRPr lang="en-US"/>
        </a:p>
      </dgm:t>
    </dgm:pt>
    <dgm:pt modelId="{40A2ABA4-DE4A-4F5F-B59D-20A47C9D8F85}" type="sibTrans" cxnId="{C3799FF3-DDB8-4748-9257-CDB063D05760}">
      <dgm:prSet/>
      <dgm:spPr/>
      <dgm:t>
        <a:bodyPr/>
        <a:lstStyle/>
        <a:p>
          <a:endParaRPr lang="en-US"/>
        </a:p>
      </dgm:t>
    </dgm:pt>
    <dgm:pt modelId="{35778494-72C8-4068-BB6A-CE56D043F838}" type="pres">
      <dgm:prSet presAssocID="{A62D6E06-D67C-4E3F-8F6D-6F5FAB30EBBF}" presName="root" presStyleCnt="0">
        <dgm:presLayoutVars>
          <dgm:dir/>
          <dgm:resizeHandles val="exact"/>
        </dgm:presLayoutVars>
      </dgm:prSet>
      <dgm:spPr/>
    </dgm:pt>
    <dgm:pt modelId="{50D0027A-B3A2-4CBD-A147-4DF9DA2CFEE6}" type="pres">
      <dgm:prSet presAssocID="{1B48884B-A147-44EF-8882-526F8CB4AC7C}" presName="compNode" presStyleCnt="0"/>
      <dgm:spPr/>
    </dgm:pt>
    <dgm:pt modelId="{5BAAFC8E-5DB3-4B75-8FC8-57669FEA525A}" type="pres">
      <dgm:prSet presAssocID="{1B48884B-A147-44EF-8882-526F8CB4AC7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549C2CAD-61E8-4375-ABF1-6A9B03816EC7}" type="pres">
      <dgm:prSet presAssocID="{1B48884B-A147-44EF-8882-526F8CB4AC7C}" presName="spaceRect" presStyleCnt="0"/>
      <dgm:spPr/>
    </dgm:pt>
    <dgm:pt modelId="{9DC3E210-2AAD-45C9-9F03-C72790EA444A}" type="pres">
      <dgm:prSet presAssocID="{1B48884B-A147-44EF-8882-526F8CB4AC7C}" presName="textRect" presStyleLbl="revTx" presStyleIdx="0" presStyleCnt="2">
        <dgm:presLayoutVars>
          <dgm:chMax val="1"/>
          <dgm:chPref val="1"/>
        </dgm:presLayoutVars>
      </dgm:prSet>
      <dgm:spPr/>
    </dgm:pt>
    <dgm:pt modelId="{050337AD-0E0B-490D-9CC1-7FA6A9613EFD}" type="pres">
      <dgm:prSet presAssocID="{4BD7BB80-BF2A-45A4-B48A-3B2BED13DE0C}" presName="sibTrans" presStyleCnt="0"/>
      <dgm:spPr/>
    </dgm:pt>
    <dgm:pt modelId="{2BBBD834-1956-4B00-B41E-EEAB0647F93B}" type="pres">
      <dgm:prSet presAssocID="{B7197E97-9277-43B2-8F7D-2B1F1ED718B4}" presName="compNode" presStyleCnt="0"/>
      <dgm:spPr/>
    </dgm:pt>
    <dgm:pt modelId="{BC165780-6E86-45F2-AC6A-49D031B533D7}" type="pres">
      <dgm:prSet presAssocID="{B7197E97-9277-43B2-8F7D-2B1F1ED718B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F20A59BE-E3CD-4A83-9FCF-E5ABA982F5AF}" type="pres">
      <dgm:prSet presAssocID="{B7197E97-9277-43B2-8F7D-2B1F1ED718B4}" presName="spaceRect" presStyleCnt="0"/>
      <dgm:spPr/>
    </dgm:pt>
    <dgm:pt modelId="{0A3160D6-2A13-47BF-BFA4-379E5AE541D9}" type="pres">
      <dgm:prSet presAssocID="{B7197E97-9277-43B2-8F7D-2B1F1ED718B4}" presName="textRect" presStyleLbl="revTx" presStyleIdx="1" presStyleCnt="2">
        <dgm:presLayoutVars>
          <dgm:chMax val="1"/>
          <dgm:chPref val="1"/>
        </dgm:presLayoutVars>
      </dgm:prSet>
      <dgm:spPr/>
    </dgm:pt>
  </dgm:ptLst>
  <dgm:cxnLst>
    <dgm:cxn modelId="{753AA284-58DA-4E86-9286-DC331715C9AD}" type="presOf" srcId="{A62D6E06-D67C-4E3F-8F6D-6F5FAB30EBBF}" destId="{35778494-72C8-4068-BB6A-CE56D043F838}" srcOrd="0" destOrd="0" presId="urn:microsoft.com/office/officeart/2018/2/layout/IconLabelList"/>
    <dgm:cxn modelId="{99CB8391-0D1D-46C3-94C4-8BFEB2D45B28}" type="presOf" srcId="{1B48884B-A147-44EF-8882-526F8CB4AC7C}" destId="{9DC3E210-2AAD-45C9-9F03-C72790EA444A}" srcOrd="0" destOrd="0" presId="urn:microsoft.com/office/officeart/2018/2/layout/IconLabelList"/>
    <dgm:cxn modelId="{48AC1C9B-575E-4880-9702-8E730944F124}" type="presOf" srcId="{B7197E97-9277-43B2-8F7D-2B1F1ED718B4}" destId="{0A3160D6-2A13-47BF-BFA4-379E5AE541D9}" srcOrd="0" destOrd="0" presId="urn:microsoft.com/office/officeart/2018/2/layout/IconLabelList"/>
    <dgm:cxn modelId="{94319CC2-D295-4B72-B4FE-71B3E71526F7}" srcId="{A62D6E06-D67C-4E3F-8F6D-6F5FAB30EBBF}" destId="{1B48884B-A147-44EF-8882-526F8CB4AC7C}" srcOrd="0" destOrd="0" parTransId="{ED154F42-E454-4B05-AEDC-8335C9FB005D}" sibTransId="{4BD7BB80-BF2A-45A4-B48A-3B2BED13DE0C}"/>
    <dgm:cxn modelId="{C3799FF3-DDB8-4748-9257-CDB063D05760}" srcId="{A62D6E06-D67C-4E3F-8F6D-6F5FAB30EBBF}" destId="{B7197E97-9277-43B2-8F7D-2B1F1ED718B4}" srcOrd="1" destOrd="0" parTransId="{54C17284-0393-46CC-AB21-3C146E072435}" sibTransId="{40A2ABA4-DE4A-4F5F-B59D-20A47C9D8F85}"/>
    <dgm:cxn modelId="{DC4F7C93-1AF6-4C55-9123-DEB4E0DDF936}" type="presParOf" srcId="{35778494-72C8-4068-BB6A-CE56D043F838}" destId="{50D0027A-B3A2-4CBD-A147-4DF9DA2CFEE6}" srcOrd="0" destOrd="0" presId="urn:microsoft.com/office/officeart/2018/2/layout/IconLabelList"/>
    <dgm:cxn modelId="{D644C736-34E3-4155-AA1D-14FC1C2F2C85}" type="presParOf" srcId="{50D0027A-B3A2-4CBD-A147-4DF9DA2CFEE6}" destId="{5BAAFC8E-5DB3-4B75-8FC8-57669FEA525A}" srcOrd="0" destOrd="0" presId="urn:microsoft.com/office/officeart/2018/2/layout/IconLabelList"/>
    <dgm:cxn modelId="{83B33E70-2C4D-4B5A-A740-606AF7F3C445}" type="presParOf" srcId="{50D0027A-B3A2-4CBD-A147-4DF9DA2CFEE6}" destId="{549C2CAD-61E8-4375-ABF1-6A9B03816EC7}" srcOrd="1" destOrd="0" presId="urn:microsoft.com/office/officeart/2018/2/layout/IconLabelList"/>
    <dgm:cxn modelId="{0241D5BB-6B24-4C38-90F2-DA669AD4B5A2}" type="presParOf" srcId="{50D0027A-B3A2-4CBD-A147-4DF9DA2CFEE6}" destId="{9DC3E210-2AAD-45C9-9F03-C72790EA444A}" srcOrd="2" destOrd="0" presId="urn:microsoft.com/office/officeart/2018/2/layout/IconLabelList"/>
    <dgm:cxn modelId="{B9EBEA56-A717-4CF7-ABF4-5F995D4AC324}" type="presParOf" srcId="{35778494-72C8-4068-BB6A-CE56D043F838}" destId="{050337AD-0E0B-490D-9CC1-7FA6A9613EFD}" srcOrd="1" destOrd="0" presId="urn:microsoft.com/office/officeart/2018/2/layout/IconLabelList"/>
    <dgm:cxn modelId="{54AAC0DC-3E3F-436B-B4E7-A17693096E61}" type="presParOf" srcId="{35778494-72C8-4068-BB6A-CE56D043F838}" destId="{2BBBD834-1956-4B00-B41E-EEAB0647F93B}" srcOrd="2" destOrd="0" presId="urn:microsoft.com/office/officeart/2018/2/layout/IconLabelList"/>
    <dgm:cxn modelId="{358CE6E2-21ED-45A9-A5C0-A6E8BACE8849}" type="presParOf" srcId="{2BBBD834-1956-4B00-B41E-EEAB0647F93B}" destId="{BC165780-6E86-45F2-AC6A-49D031B533D7}" srcOrd="0" destOrd="0" presId="urn:microsoft.com/office/officeart/2018/2/layout/IconLabelList"/>
    <dgm:cxn modelId="{189B3CAA-4D08-4FDA-8BA7-0357C2EE9D51}" type="presParOf" srcId="{2BBBD834-1956-4B00-B41E-EEAB0647F93B}" destId="{F20A59BE-E3CD-4A83-9FCF-E5ABA982F5AF}" srcOrd="1" destOrd="0" presId="urn:microsoft.com/office/officeart/2018/2/layout/IconLabelList"/>
    <dgm:cxn modelId="{C13CB7EC-C2B0-4C89-8759-D6F6ADAC1D19}" type="presParOf" srcId="{2BBBD834-1956-4B00-B41E-EEAB0647F93B}" destId="{0A3160D6-2A13-47BF-BFA4-379E5AE541D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C0524-C739-4E51-9FE8-52C42C09475E}">
      <dsp:nvSpPr>
        <dsp:cNvPr id="0" name=""/>
        <dsp:cNvSpPr/>
      </dsp:nvSpPr>
      <dsp:spPr>
        <a:xfrm>
          <a:off x="345578" y="1448"/>
          <a:ext cx="7538442" cy="452306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1" u="sng" kern="1200"/>
            <a:t>TIAA Kaspick Growth/Income Fund Mix</a:t>
          </a:r>
          <a:endParaRPr lang="en-US" sz="4800" kern="1200"/>
        </a:p>
        <a:p>
          <a:pPr marL="285750" lvl="1" indent="-285750" algn="l" defTabSz="1644650">
            <a:lnSpc>
              <a:spcPct val="90000"/>
            </a:lnSpc>
            <a:spcBef>
              <a:spcPct val="0"/>
            </a:spcBef>
            <a:spcAft>
              <a:spcPct val="15000"/>
            </a:spcAft>
            <a:buChar char="•"/>
          </a:pPr>
          <a:r>
            <a:rPr lang="en-US" sz="3700" kern="1200" dirty="0">
              <a:solidFill>
                <a:schemeClr val="bg1"/>
              </a:solidFill>
            </a:rPr>
            <a:t>Investment Mix as of 12/31/2024</a:t>
          </a:r>
        </a:p>
        <a:p>
          <a:pPr marL="571500" lvl="2" indent="-285750" algn="l" defTabSz="1644650">
            <a:lnSpc>
              <a:spcPct val="90000"/>
            </a:lnSpc>
            <a:spcBef>
              <a:spcPct val="0"/>
            </a:spcBef>
            <a:spcAft>
              <a:spcPct val="15000"/>
            </a:spcAft>
            <a:buChar char="•"/>
          </a:pPr>
          <a:r>
            <a:rPr lang="en-US" sz="3700" kern="1200" dirty="0">
              <a:solidFill>
                <a:schemeClr val="bg1"/>
              </a:solidFill>
            </a:rPr>
            <a:t>Equities                                  56%</a:t>
          </a:r>
        </a:p>
        <a:p>
          <a:pPr marL="571500" lvl="2" indent="-285750" algn="l" defTabSz="1644650">
            <a:lnSpc>
              <a:spcPct val="90000"/>
            </a:lnSpc>
            <a:spcBef>
              <a:spcPct val="0"/>
            </a:spcBef>
            <a:spcAft>
              <a:spcPct val="15000"/>
            </a:spcAft>
            <a:buChar char="•"/>
          </a:pPr>
          <a:r>
            <a:rPr lang="en-US" sz="3700" kern="1200" dirty="0">
              <a:solidFill>
                <a:schemeClr val="bg1"/>
              </a:solidFill>
            </a:rPr>
            <a:t>Fixed Income                         43</a:t>
          </a:r>
          <a:r>
            <a:rPr lang="en-US" sz="3700" b="1" kern="1200" dirty="0">
              <a:solidFill>
                <a:schemeClr val="bg1"/>
              </a:solidFill>
            </a:rPr>
            <a:t>%</a:t>
          </a:r>
          <a:endParaRPr lang="en-US" sz="3700" kern="1200" dirty="0">
            <a:solidFill>
              <a:schemeClr val="bg1"/>
            </a:solidFill>
          </a:endParaRPr>
        </a:p>
        <a:p>
          <a:pPr marL="571500" lvl="2" indent="-285750" algn="l" defTabSz="1644650">
            <a:lnSpc>
              <a:spcPct val="90000"/>
            </a:lnSpc>
            <a:spcBef>
              <a:spcPct val="0"/>
            </a:spcBef>
            <a:spcAft>
              <a:spcPct val="15000"/>
            </a:spcAft>
            <a:buChar char="•"/>
          </a:pPr>
          <a:r>
            <a:rPr lang="en-US" sz="3700" kern="1200" dirty="0">
              <a:solidFill>
                <a:schemeClr val="bg1"/>
              </a:solidFill>
            </a:rPr>
            <a:t>Cash</a:t>
          </a:r>
          <a:r>
            <a:rPr lang="en-US" sz="3700" b="1" kern="1200" dirty="0">
              <a:solidFill>
                <a:schemeClr val="bg1"/>
              </a:solidFill>
            </a:rPr>
            <a:t>			             1</a:t>
          </a:r>
          <a:r>
            <a:rPr lang="en-US" sz="3700" kern="1200" dirty="0">
              <a:solidFill>
                <a:schemeClr val="bg1"/>
              </a:solidFill>
            </a:rPr>
            <a:t>%</a:t>
          </a:r>
        </a:p>
      </dsp:txBody>
      <dsp:txXfrm>
        <a:off x="345578" y="1448"/>
        <a:ext cx="7538442" cy="4523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AFC8E-5DB3-4B75-8FC8-57669FEA525A}">
      <dsp:nvSpPr>
        <dsp:cNvPr id="0" name=""/>
        <dsp:cNvSpPr/>
      </dsp:nvSpPr>
      <dsp:spPr>
        <a:xfrm>
          <a:off x="1052690" y="841797"/>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C3E210-2AAD-45C9-9F03-C72790EA444A}">
      <dsp:nvSpPr>
        <dsp:cNvPr id="0" name=""/>
        <dsp:cNvSpPr/>
      </dsp:nvSpPr>
      <dsp:spPr>
        <a:xfrm>
          <a:off x="16284" y="2964165"/>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100000"/>
            </a:lnSpc>
            <a:spcBef>
              <a:spcPct val="0"/>
            </a:spcBef>
            <a:spcAft>
              <a:spcPct val="35000"/>
            </a:spcAft>
            <a:buNone/>
          </a:pPr>
          <a:r>
            <a:rPr lang="en-US" sz="5000" kern="1200"/>
            <a:t>Questions</a:t>
          </a:r>
        </a:p>
      </dsp:txBody>
      <dsp:txXfrm>
        <a:off x="16284" y="2964165"/>
        <a:ext cx="3768750" cy="720000"/>
      </dsp:txXfrm>
    </dsp:sp>
    <dsp:sp modelId="{BC165780-6E86-45F2-AC6A-49D031B533D7}">
      <dsp:nvSpPr>
        <dsp:cNvPr id="0" name=""/>
        <dsp:cNvSpPr/>
      </dsp:nvSpPr>
      <dsp:spPr>
        <a:xfrm>
          <a:off x="5480971" y="841797"/>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3160D6-2A13-47BF-BFA4-379E5AE541D9}">
      <dsp:nvSpPr>
        <dsp:cNvPr id="0" name=""/>
        <dsp:cNvSpPr/>
      </dsp:nvSpPr>
      <dsp:spPr>
        <a:xfrm>
          <a:off x="4444565" y="2964165"/>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100000"/>
            </a:lnSpc>
            <a:spcBef>
              <a:spcPct val="0"/>
            </a:spcBef>
            <a:spcAft>
              <a:spcPct val="35000"/>
            </a:spcAft>
            <a:buNone/>
          </a:pPr>
          <a:r>
            <a:rPr lang="en-US" sz="5000" kern="1200"/>
            <a:t>Answers</a:t>
          </a:r>
        </a:p>
      </dsp:txBody>
      <dsp:txXfrm>
        <a:off x="4444565" y="2964165"/>
        <a:ext cx="3768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062758CE-E7F1-4543-81AA-1D8BF086B063}" type="datetimeFigureOut">
              <a:rPr lang="en-US" smtClean="0"/>
              <a:t>4/3/2025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CC780BA2-E899-462B-8ADE-D7AC531F4652}" type="slidenum">
              <a:rPr lang="en-US" smtClean="0"/>
              <a:t>‹#›</a:t>
            </a:fld>
            <a:endParaRPr lang="en-US" dirty="0"/>
          </a:p>
        </p:txBody>
      </p:sp>
    </p:spTree>
    <p:extLst>
      <p:ext uri="{BB962C8B-B14F-4D97-AF65-F5344CB8AC3E}">
        <p14:creationId xmlns:p14="http://schemas.microsoft.com/office/powerpoint/2010/main" val="350443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8</a:t>
            </a:fld>
            <a:endParaRPr lang="en-US"/>
          </a:p>
        </p:txBody>
      </p:sp>
    </p:spTree>
    <p:extLst>
      <p:ext uri="{BB962C8B-B14F-4D97-AF65-F5344CB8AC3E}">
        <p14:creationId xmlns:p14="http://schemas.microsoft.com/office/powerpoint/2010/main" val="3523120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18</a:t>
            </a:fld>
            <a:endParaRPr lang="en-US"/>
          </a:p>
        </p:txBody>
      </p:sp>
    </p:spTree>
    <p:extLst>
      <p:ext uri="{BB962C8B-B14F-4D97-AF65-F5344CB8AC3E}">
        <p14:creationId xmlns:p14="http://schemas.microsoft.com/office/powerpoint/2010/main" val="352806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20</a:t>
            </a:fld>
            <a:endParaRPr lang="en-US"/>
          </a:p>
        </p:txBody>
      </p:sp>
    </p:spTree>
    <p:extLst>
      <p:ext uri="{BB962C8B-B14F-4D97-AF65-F5344CB8AC3E}">
        <p14:creationId xmlns:p14="http://schemas.microsoft.com/office/powerpoint/2010/main" val="452858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21</a:t>
            </a:fld>
            <a:endParaRPr lang="en-US"/>
          </a:p>
        </p:txBody>
      </p:sp>
    </p:spTree>
    <p:extLst>
      <p:ext uri="{BB962C8B-B14F-4D97-AF65-F5344CB8AC3E}">
        <p14:creationId xmlns:p14="http://schemas.microsoft.com/office/powerpoint/2010/main" val="28571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22</a:t>
            </a:fld>
            <a:endParaRPr lang="en-US"/>
          </a:p>
        </p:txBody>
      </p:sp>
    </p:spTree>
    <p:extLst>
      <p:ext uri="{BB962C8B-B14F-4D97-AF65-F5344CB8AC3E}">
        <p14:creationId xmlns:p14="http://schemas.microsoft.com/office/powerpoint/2010/main" val="3614756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23</a:t>
            </a:fld>
            <a:endParaRPr lang="en-US"/>
          </a:p>
        </p:txBody>
      </p:sp>
    </p:spTree>
    <p:extLst>
      <p:ext uri="{BB962C8B-B14F-4D97-AF65-F5344CB8AC3E}">
        <p14:creationId xmlns:p14="http://schemas.microsoft.com/office/powerpoint/2010/main" val="187464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24</a:t>
            </a:fld>
            <a:endParaRPr lang="en-US"/>
          </a:p>
        </p:txBody>
      </p:sp>
    </p:spTree>
    <p:extLst>
      <p:ext uri="{BB962C8B-B14F-4D97-AF65-F5344CB8AC3E}">
        <p14:creationId xmlns:p14="http://schemas.microsoft.com/office/powerpoint/2010/main" val="257759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25</a:t>
            </a:fld>
            <a:endParaRPr lang="en-US"/>
          </a:p>
        </p:txBody>
      </p:sp>
    </p:spTree>
    <p:extLst>
      <p:ext uri="{BB962C8B-B14F-4D97-AF65-F5344CB8AC3E}">
        <p14:creationId xmlns:p14="http://schemas.microsoft.com/office/powerpoint/2010/main" val="415036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A4EBBFCE-C890-4024-903E-BFA6834156C5}" type="slidenum">
              <a:rPr lang="en-US" smtClean="0"/>
              <a:pPr>
                <a:defRPr/>
              </a:pPr>
              <a:t>29</a:t>
            </a:fld>
            <a:endParaRPr lang="en-US"/>
          </a:p>
        </p:txBody>
      </p:sp>
    </p:spTree>
    <p:extLst>
      <p:ext uri="{BB962C8B-B14F-4D97-AF65-F5344CB8AC3E}">
        <p14:creationId xmlns:p14="http://schemas.microsoft.com/office/powerpoint/2010/main" val="2552493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00CE9-DF1D-405E-898A-38E8FA4E144A}" type="slidenum">
              <a:rPr lang="en-US" smtClean="0"/>
              <a:t>30</a:t>
            </a:fld>
            <a:endParaRPr lang="en-US" dirty="0"/>
          </a:p>
        </p:txBody>
      </p:sp>
    </p:spTree>
    <p:extLst>
      <p:ext uri="{BB962C8B-B14F-4D97-AF65-F5344CB8AC3E}">
        <p14:creationId xmlns:p14="http://schemas.microsoft.com/office/powerpoint/2010/main" val="8179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A4EBBFCE-C890-4024-903E-BFA6834156C5}" type="slidenum">
              <a:rPr lang="en-US" smtClean="0"/>
              <a:pPr>
                <a:defRPr/>
              </a:pPr>
              <a:t>32</a:t>
            </a:fld>
            <a:endParaRPr lang="en-US"/>
          </a:p>
        </p:txBody>
      </p:sp>
    </p:spTree>
    <p:extLst>
      <p:ext uri="{BB962C8B-B14F-4D97-AF65-F5344CB8AC3E}">
        <p14:creationId xmlns:p14="http://schemas.microsoft.com/office/powerpoint/2010/main" val="32612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9</a:t>
            </a:fld>
            <a:endParaRPr lang="en-US"/>
          </a:p>
        </p:txBody>
      </p:sp>
    </p:spTree>
    <p:extLst>
      <p:ext uri="{BB962C8B-B14F-4D97-AF65-F5344CB8AC3E}">
        <p14:creationId xmlns:p14="http://schemas.microsoft.com/office/powerpoint/2010/main" val="2394644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A4EBBFCE-C890-4024-903E-BFA6834156C5}" type="slidenum">
              <a:rPr lang="en-US" smtClean="0"/>
              <a:pPr>
                <a:defRPr/>
              </a:pPr>
              <a:t>33</a:t>
            </a:fld>
            <a:endParaRPr lang="en-US"/>
          </a:p>
        </p:txBody>
      </p:sp>
    </p:spTree>
    <p:extLst>
      <p:ext uri="{BB962C8B-B14F-4D97-AF65-F5344CB8AC3E}">
        <p14:creationId xmlns:p14="http://schemas.microsoft.com/office/powerpoint/2010/main" val="1794098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00CE9-DF1D-405E-898A-38E8FA4E144A}" type="slidenum">
              <a:rPr lang="en-US" smtClean="0"/>
              <a:t>34</a:t>
            </a:fld>
            <a:endParaRPr lang="en-US"/>
          </a:p>
        </p:txBody>
      </p:sp>
    </p:spTree>
    <p:extLst>
      <p:ext uri="{BB962C8B-B14F-4D97-AF65-F5344CB8AC3E}">
        <p14:creationId xmlns:p14="http://schemas.microsoft.com/office/powerpoint/2010/main" val="860467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00CE9-DF1D-405E-898A-38E8FA4E144A}" type="slidenum">
              <a:rPr lang="en-US" smtClean="0"/>
              <a:t>35</a:t>
            </a:fld>
            <a:endParaRPr lang="en-US"/>
          </a:p>
        </p:txBody>
      </p:sp>
    </p:spTree>
    <p:extLst>
      <p:ext uri="{BB962C8B-B14F-4D97-AF65-F5344CB8AC3E}">
        <p14:creationId xmlns:p14="http://schemas.microsoft.com/office/powerpoint/2010/main" val="1134773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00CE9-DF1D-405E-898A-38E8FA4E144A}" type="slidenum">
              <a:rPr lang="en-US" smtClean="0"/>
              <a:t>36</a:t>
            </a:fld>
            <a:endParaRPr lang="en-US"/>
          </a:p>
        </p:txBody>
      </p:sp>
    </p:spTree>
    <p:extLst>
      <p:ext uri="{BB962C8B-B14F-4D97-AF65-F5344CB8AC3E}">
        <p14:creationId xmlns:p14="http://schemas.microsoft.com/office/powerpoint/2010/main" val="235951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00CE9-DF1D-405E-898A-38E8FA4E144A}" type="slidenum">
              <a:rPr lang="en-US" smtClean="0"/>
              <a:t>37</a:t>
            </a:fld>
            <a:endParaRPr lang="en-US"/>
          </a:p>
        </p:txBody>
      </p:sp>
    </p:spTree>
    <p:extLst>
      <p:ext uri="{BB962C8B-B14F-4D97-AF65-F5344CB8AC3E}">
        <p14:creationId xmlns:p14="http://schemas.microsoft.com/office/powerpoint/2010/main" val="2316385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00CE9-DF1D-405E-898A-38E8FA4E144A}" type="slidenum">
              <a:rPr lang="en-US" smtClean="0"/>
              <a:t>38</a:t>
            </a:fld>
            <a:endParaRPr lang="en-US"/>
          </a:p>
        </p:txBody>
      </p:sp>
    </p:spTree>
    <p:extLst>
      <p:ext uri="{BB962C8B-B14F-4D97-AF65-F5344CB8AC3E}">
        <p14:creationId xmlns:p14="http://schemas.microsoft.com/office/powerpoint/2010/main" val="846925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00CE9-DF1D-405E-898A-38E8FA4E144A}" type="slidenum">
              <a:rPr lang="en-US" smtClean="0"/>
              <a:t>39</a:t>
            </a:fld>
            <a:endParaRPr lang="en-US"/>
          </a:p>
        </p:txBody>
      </p:sp>
    </p:spTree>
    <p:extLst>
      <p:ext uri="{BB962C8B-B14F-4D97-AF65-F5344CB8AC3E}">
        <p14:creationId xmlns:p14="http://schemas.microsoft.com/office/powerpoint/2010/main" val="2779448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00CE9-DF1D-405E-898A-38E8FA4E144A}" type="slidenum">
              <a:rPr lang="en-US" smtClean="0"/>
              <a:t>40</a:t>
            </a:fld>
            <a:endParaRPr lang="en-US"/>
          </a:p>
        </p:txBody>
      </p:sp>
    </p:spTree>
    <p:extLst>
      <p:ext uri="{BB962C8B-B14F-4D97-AF65-F5344CB8AC3E}">
        <p14:creationId xmlns:p14="http://schemas.microsoft.com/office/powerpoint/2010/main" val="4009744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00CE9-DF1D-405E-898A-38E8FA4E144A}" type="slidenum">
              <a:rPr lang="en-US" smtClean="0"/>
              <a:t>41</a:t>
            </a:fld>
            <a:endParaRPr lang="en-US"/>
          </a:p>
        </p:txBody>
      </p:sp>
    </p:spTree>
    <p:extLst>
      <p:ext uri="{BB962C8B-B14F-4D97-AF65-F5344CB8AC3E}">
        <p14:creationId xmlns:p14="http://schemas.microsoft.com/office/powerpoint/2010/main" val="3798175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A6103E87-44A1-45B1-99B7-0C5E63FA795B}" type="slidenum">
              <a:rPr lang="en-US">
                <a:solidFill>
                  <a:prstClr val="black"/>
                </a:solidFill>
                <a:latin typeface="Calibri"/>
              </a:rPr>
              <a:pPr defTabSz="483306">
                <a:defRPr/>
              </a:pPr>
              <a:t>44</a:t>
            </a:fld>
            <a:endParaRPr lang="en-US">
              <a:solidFill>
                <a:prstClr val="black"/>
              </a:solidFill>
              <a:latin typeface="Calibri"/>
            </a:endParaRPr>
          </a:p>
        </p:txBody>
      </p:sp>
    </p:spTree>
    <p:extLst>
      <p:ext uri="{BB962C8B-B14F-4D97-AF65-F5344CB8AC3E}">
        <p14:creationId xmlns:p14="http://schemas.microsoft.com/office/powerpoint/2010/main" val="385247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10</a:t>
            </a:fld>
            <a:endParaRPr lang="en-US"/>
          </a:p>
        </p:txBody>
      </p:sp>
    </p:spTree>
    <p:extLst>
      <p:ext uri="{BB962C8B-B14F-4D97-AF65-F5344CB8AC3E}">
        <p14:creationId xmlns:p14="http://schemas.microsoft.com/office/powerpoint/2010/main" val="2515049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At this time Jordan and I are happy to answer questions. </a:t>
            </a:r>
          </a:p>
        </p:txBody>
      </p:sp>
      <p:sp>
        <p:nvSpPr>
          <p:cNvPr id="4" name="Slide Number Placeholder 3"/>
          <p:cNvSpPr>
            <a:spLocks noGrp="1"/>
          </p:cNvSpPr>
          <p:nvPr>
            <p:ph type="sldNum" sz="quarter" idx="5"/>
          </p:nvPr>
        </p:nvSpPr>
        <p:spPr/>
        <p:txBody>
          <a:bodyPr/>
          <a:lstStyle/>
          <a:p>
            <a:fld id="{A6103E87-44A1-45B1-99B7-0C5E63FA795B}" type="slidenum">
              <a:rPr lang="en-US" smtClean="0"/>
              <a:pPr/>
              <a:t>60</a:t>
            </a:fld>
            <a:endParaRPr lang="en-US"/>
          </a:p>
        </p:txBody>
      </p:sp>
    </p:spTree>
    <p:extLst>
      <p:ext uri="{BB962C8B-B14F-4D97-AF65-F5344CB8AC3E}">
        <p14:creationId xmlns:p14="http://schemas.microsoft.com/office/powerpoint/2010/main" val="418458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11</a:t>
            </a:fld>
            <a:endParaRPr lang="en-US"/>
          </a:p>
        </p:txBody>
      </p:sp>
    </p:spTree>
    <p:extLst>
      <p:ext uri="{BB962C8B-B14F-4D97-AF65-F5344CB8AC3E}">
        <p14:creationId xmlns:p14="http://schemas.microsoft.com/office/powerpoint/2010/main" val="414449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12</a:t>
            </a:fld>
            <a:endParaRPr lang="en-US"/>
          </a:p>
        </p:txBody>
      </p:sp>
    </p:spTree>
    <p:extLst>
      <p:ext uri="{BB962C8B-B14F-4D97-AF65-F5344CB8AC3E}">
        <p14:creationId xmlns:p14="http://schemas.microsoft.com/office/powerpoint/2010/main" val="365616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13</a:t>
            </a:fld>
            <a:endParaRPr lang="en-US"/>
          </a:p>
        </p:txBody>
      </p:sp>
    </p:spTree>
    <p:extLst>
      <p:ext uri="{BB962C8B-B14F-4D97-AF65-F5344CB8AC3E}">
        <p14:creationId xmlns:p14="http://schemas.microsoft.com/office/powerpoint/2010/main" val="257347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14</a:t>
            </a:fld>
            <a:endParaRPr lang="en-US"/>
          </a:p>
        </p:txBody>
      </p:sp>
    </p:spTree>
    <p:extLst>
      <p:ext uri="{BB962C8B-B14F-4D97-AF65-F5344CB8AC3E}">
        <p14:creationId xmlns:p14="http://schemas.microsoft.com/office/powerpoint/2010/main" val="108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15</a:t>
            </a:fld>
            <a:endParaRPr lang="en-US"/>
          </a:p>
        </p:txBody>
      </p:sp>
    </p:spTree>
    <p:extLst>
      <p:ext uri="{BB962C8B-B14F-4D97-AF65-F5344CB8AC3E}">
        <p14:creationId xmlns:p14="http://schemas.microsoft.com/office/powerpoint/2010/main" val="45404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9CD0-732F-4B9C-8823-6E96F5072406}" type="slidenum">
              <a:rPr lang="en-US" smtClean="0"/>
              <a:t>16</a:t>
            </a:fld>
            <a:endParaRPr lang="en-US"/>
          </a:p>
        </p:txBody>
      </p:sp>
    </p:spTree>
    <p:extLst>
      <p:ext uri="{BB962C8B-B14F-4D97-AF65-F5344CB8AC3E}">
        <p14:creationId xmlns:p14="http://schemas.microsoft.com/office/powerpoint/2010/main" val="820944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09930"/>
            <a:ext cx="7772400" cy="2024140"/>
          </a:xfrm>
        </p:spPr>
        <p:txBody>
          <a:bodyPr/>
          <a:lstStyle>
            <a:lvl1pPr>
              <a:defRPr baseline="0">
                <a:solidFill>
                  <a:schemeClr val="tx2"/>
                </a:solidFill>
              </a:defRPr>
            </a:lvl1pPr>
          </a:lstStyle>
          <a:p>
            <a:r>
              <a:rPr lang="en-US" dirty="0"/>
              <a:t>Click to add presentation title</a:t>
            </a:r>
          </a:p>
        </p:txBody>
      </p:sp>
      <p:sp>
        <p:nvSpPr>
          <p:cNvPr id="3" name="Subtitle 2"/>
          <p:cNvSpPr>
            <a:spLocks noGrp="1"/>
          </p:cNvSpPr>
          <p:nvPr>
            <p:ph type="subTitle" idx="1" hasCustomPrompt="1"/>
          </p:nvPr>
        </p:nvSpPr>
        <p:spPr>
          <a:xfrm>
            <a:off x="685800" y="4008512"/>
            <a:ext cx="7772400" cy="861875"/>
          </a:xfrm>
        </p:spPr>
        <p:txBody>
          <a:bodyPr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 name</a:t>
            </a:r>
          </a:p>
        </p:txBody>
      </p:sp>
      <p:sp>
        <p:nvSpPr>
          <p:cNvPr id="11" name="Text Placeholder 10"/>
          <p:cNvSpPr>
            <a:spLocks noGrp="1"/>
          </p:cNvSpPr>
          <p:nvPr>
            <p:ph type="body" sz="quarter" idx="10" hasCustomPrompt="1"/>
          </p:nvPr>
        </p:nvSpPr>
        <p:spPr>
          <a:xfrm>
            <a:off x="997443" y="5555247"/>
            <a:ext cx="3952875" cy="913816"/>
          </a:xfrm>
        </p:spPr>
        <p:txBody>
          <a:bodyPr anchor="ctr" anchorCtr="1">
            <a:normAutofit/>
          </a:bodyPr>
          <a:lstStyle>
            <a:lvl1pPr marL="0" indent="0" algn="ctr">
              <a:buNone/>
              <a:defRPr sz="1800" baseline="0"/>
            </a:lvl1pPr>
          </a:lstStyle>
          <a:p>
            <a:pPr lvl="0"/>
            <a:r>
              <a:rPr lang="en-US" dirty="0"/>
              <a:t>Click to add event name (ex. 2016 Secretary &amp; Treasurer Retreat)</a:t>
            </a:r>
          </a:p>
        </p:txBody>
      </p:sp>
    </p:spTree>
    <p:extLst>
      <p:ext uri="{BB962C8B-B14F-4D97-AF65-F5344CB8AC3E}">
        <p14:creationId xmlns:p14="http://schemas.microsoft.com/office/powerpoint/2010/main" val="21856601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Masons_logo-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5746" y="6126163"/>
            <a:ext cx="1741054" cy="464089"/>
          </a:xfrm>
          <a:prstGeom prst="rect">
            <a:avLst/>
          </a:prstGeom>
        </p:spPr>
      </p:pic>
    </p:spTree>
    <p:extLst>
      <p:ext uri="{BB962C8B-B14F-4D97-AF65-F5344CB8AC3E}">
        <p14:creationId xmlns:p14="http://schemas.microsoft.com/office/powerpoint/2010/main" val="55659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Masons_logo-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5746" y="6126163"/>
            <a:ext cx="1741054" cy="46408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49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Masons_logo-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3876" y="6114293"/>
            <a:ext cx="1741054" cy="46408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87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Masons_logo-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5746" y="6126163"/>
            <a:ext cx="1741054" cy="464089"/>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5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Masons_logo-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5746" y="6126163"/>
            <a:ext cx="1741054" cy="464089"/>
          </a:xfrm>
          <a:prstGeom prst="rect">
            <a:avLst/>
          </a:prstGeom>
        </p:spPr>
      </p:pic>
    </p:spTree>
    <p:extLst>
      <p:ext uri="{BB962C8B-B14F-4D97-AF65-F5344CB8AC3E}">
        <p14:creationId xmlns:p14="http://schemas.microsoft.com/office/powerpoint/2010/main" val="225439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Masons_logo-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5746" y="6126163"/>
            <a:ext cx="1741054" cy="46408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437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Masons_logo-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5746" y="6126163"/>
            <a:ext cx="1741054" cy="46408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202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2665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carolhunter@freemason.org" TargetMode="External"/><Relationship Id="rId2" Type="http://schemas.openxmlformats.org/officeDocument/2006/relationships/hyperlink" Target="mailto:charlescross@freemason.org" TargetMode="External"/><Relationship Id="rId1" Type="http://schemas.openxmlformats.org/officeDocument/2006/relationships/slideLayout" Target="../slideLayouts/slideLayout3.xml"/><Relationship Id="rId4" Type="http://schemas.openxmlformats.org/officeDocument/2006/relationships/hyperlink" Target="mailto:lpham@freemason.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332" y="2512954"/>
            <a:ext cx="8696668" cy="1321115"/>
          </a:xfrm>
        </p:spPr>
        <p:txBody>
          <a:bodyPr>
            <a:normAutofit fontScale="90000"/>
          </a:bodyPr>
          <a:lstStyle/>
          <a:p>
            <a:r>
              <a:rPr lang="en-US" b="1" dirty="0"/>
              <a:t>Strategic Budgeting and Financial Stability:</a:t>
            </a:r>
            <a:br>
              <a:rPr lang="en-US" b="1" dirty="0"/>
            </a:br>
            <a:r>
              <a:rPr lang="en-US" sz="3100" dirty="0"/>
              <a:t> Lodge and Hall Budgets, </a:t>
            </a:r>
            <a:br>
              <a:rPr lang="en-US" sz="3100" dirty="0"/>
            </a:br>
            <a:r>
              <a:rPr lang="en-US" sz="3100" dirty="0"/>
              <a:t>Income and Expenses, and Lodge Investments</a:t>
            </a:r>
            <a:br>
              <a:rPr lang="en-US" b="1" dirty="0"/>
            </a:br>
            <a:br>
              <a:rPr lang="en-US" dirty="0"/>
            </a:br>
            <a:endParaRPr lang="en-US" sz="4000" dirty="0">
              <a:solidFill>
                <a:schemeClr val="accent3">
                  <a:lumMod val="50000"/>
                </a:schemeClr>
              </a:solidFill>
            </a:endParaRPr>
          </a:p>
        </p:txBody>
      </p:sp>
      <p:sp>
        <p:nvSpPr>
          <p:cNvPr id="4" name="Text Placeholder 3"/>
          <p:cNvSpPr>
            <a:spLocks noGrp="1"/>
          </p:cNvSpPr>
          <p:nvPr>
            <p:ph type="body" sz="quarter" idx="10"/>
          </p:nvPr>
        </p:nvSpPr>
        <p:spPr>
          <a:xfrm>
            <a:off x="997443" y="5555247"/>
            <a:ext cx="4062237" cy="913816"/>
          </a:xfrm>
        </p:spPr>
        <p:txBody>
          <a:bodyPr>
            <a:normAutofit/>
          </a:bodyPr>
          <a:lstStyle/>
          <a:p>
            <a:r>
              <a:rPr lang="en-US" dirty="0"/>
              <a:t>2025 Leadership Retreats</a:t>
            </a:r>
          </a:p>
        </p:txBody>
      </p:sp>
      <p:sp>
        <p:nvSpPr>
          <p:cNvPr id="6" name="Subtitle 5">
            <a:extLst>
              <a:ext uri="{FF2B5EF4-FFF2-40B4-BE49-F238E27FC236}">
                <a16:creationId xmlns:a16="http://schemas.microsoft.com/office/drawing/2014/main" id="{F75E46CE-20FB-A748-B942-1172B0D7D468}"/>
              </a:ext>
            </a:extLst>
          </p:cNvPr>
          <p:cNvSpPr>
            <a:spLocks noGrp="1"/>
          </p:cNvSpPr>
          <p:nvPr>
            <p:ph type="subTitle" idx="1"/>
          </p:nvPr>
        </p:nvSpPr>
        <p:spPr>
          <a:xfrm>
            <a:off x="685800" y="4008512"/>
            <a:ext cx="7772400" cy="1004242"/>
          </a:xfrm>
        </p:spPr>
        <p:txBody>
          <a:bodyPr>
            <a:normAutofit fontScale="92500" lnSpcReduction="10000"/>
          </a:bodyPr>
          <a:lstStyle/>
          <a:p>
            <a:r>
              <a:rPr lang="en-US" dirty="0"/>
              <a:t>Charles Cross</a:t>
            </a:r>
            <a:br>
              <a:rPr lang="en-US" dirty="0"/>
            </a:br>
            <a:r>
              <a:rPr lang="en-US" dirty="0"/>
              <a:t>Grand Treasurer</a:t>
            </a:r>
          </a:p>
        </p:txBody>
      </p:sp>
    </p:spTree>
    <p:extLst>
      <p:ext uri="{BB962C8B-B14F-4D97-AF65-F5344CB8AC3E}">
        <p14:creationId xmlns:p14="http://schemas.microsoft.com/office/powerpoint/2010/main" val="3615430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99604"/>
            <a:ext cx="8229600" cy="889476"/>
          </a:xfrm>
        </p:spPr>
        <p:txBody>
          <a:bodyPr>
            <a:normAutofit/>
          </a:bodyPr>
          <a:lstStyle/>
          <a:p>
            <a:pPr eaLnBrk="1" hangingPunct="1"/>
            <a:r>
              <a:rPr lang="en-US" dirty="0">
                <a:solidFill>
                  <a:srgbClr val="7D1418"/>
                </a:solidFill>
              </a:rPr>
              <a:t>Lodge Income Sources</a:t>
            </a:r>
            <a:endParaRPr lang="en-US" sz="3600" dirty="0">
              <a:solidFill>
                <a:srgbClr val="7D1418"/>
              </a:solidFill>
            </a:endParaRPr>
          </a:p>
        </p:txBody>
      </p:sp>
      <p:sp>
        <p:nvSpPr>
          <p:cNvPr id="14339" name="Content Placeholder 2"/>
          <p:cNvSpPr>
            <a:spLocks noGrp="1"/>
          </p:cNvSpPr>
          <p:nvPr>
            <p:ph idx="1"/>
          </p:nvPr>
        </p:nvSpPr>
        <p:spPr>
          <a:xfrm>
            <a:off x="0" y="1098410"/>
            <a:ext cx="9144000" cy="5759590"/>
          </a:xfrm>
        </p:spPr>
        <p:txBody>
          <a:bodyPr>
            <a:noAutofit/>
          </a:bodyPr>
          <a:lstStyle/>
          <a:p>
            <a:pPr marL="0" indent="0" algn="ctr">
              <a:buNone/>
              <a:defRPr/>
            </a:pPr>
            <a:r>
              <a:rPr lang="en-US" dirty="0"/>
              <a:t>Investment Distribution</a:t>
            </a:r>
          </a:p>
          <a:p>
            <a:pPr marL="731520" lvl="2" indent="-342900">
              <a:buClr>
                <a:schemeClr val="accent3"/>
              </a:buClr>
              <a:buFont typeface="Wingdings 2"/>
              <a:buChar char=""/>
              <a:defRPr/>
            </a:pPr>
            <a:r>
              <a:rPr lang="en-US" sz="1950" dirty="0"/>
              <a:t>From General investment to support operating expenses of the lodge</a:t>
            </a:r>
          </a:p>
          <a:p>
            <a:pPr marL="731520" lvl="2" indent="-342900">
              <a:buClr>
                <a:schemeClr val="accent3"/>
              </a:buClr>
              <a:buFont typeface="Wingdings 2"/>
              <a:buChar char=""/>
              <a:defRPr/>
            </a:pPr>
            <a:r>
              <a:rPr lang="en-US" sz="1950" dirty="0"/>
              <a:t>From scholarship fund to support lodge scholarship </a:t>
            </a:r>
          </a:p>
          <a:p>
            <a:pPr marL="731520" lvl="2" indent="-342900">
              <a:buClr>
                <a:schemeClr val="accent3"/>
              </a:buClr>
              <a:buFont typeface="Wingdings 2"/>
              <a:buChar char=""/>
              <a:defRPr/>
            </a:pPr>
            <a:r>
              <a:rPr lang="en-US" sz="1950" dirty="0"/>
              <a:t>From building fund to support hall association operating and capital expenditures</a:t>
            </a:r>
          </a:p>
          <a:p>
            <a:pPr marL="731520" lvl="2" indent="-342900">
              <a:buClr>
                <a:schemeClr val="accent3"/>
              </a:buClr>
              <a:buFont typeface="Wingdings 2"/>
              <a:buChar char=""/>
              <a:defRPr/>
            </a:pPr>
            <a:r>
              <a:rPr lang="en-US" sz="1950" dirty="0"/>
              <a:t>From life membership – maximum allowable withdrawal during the calendar year is 4% of the average value of investment except</a:t>
            </a:r>
          </a:p>
          <a:p>
            <a:pPr marL="1188720" lvl="3" indent="-342900">
              <a:buClr>
                <a:schemeClr val="accent3"/>
              </a:buClr>
              <a:buFont typeface="Wingdings" panose="05000000000000000000" pitchFamily="2" charset="2"/>
              <a:buChar char="§"/>
              <a:defRPr/>
            </a:pPr>
            <a:r>
              <a:rPr lang="en-US" dirty="0"/>
              <a:t>If the fund exists for less than three complete calendar years, but for at least one complete calendar year – 4% of the averaged together</a:t>
            </a:r>
          </a:p>
          <a:p>
            <a:pPr marL="1188720" lvl="3" indent="-342900">
              <a:buClr>
                <a:schemeClr val="accent3"/>
              </a:buClr>
              <a:buFont typeface="Wingdings" panose="05000000000000000000" pitchFamily="2" charset="2"/>
              <a:buChar char="§"/>
              <a:defRPr/>
            </a:pPr>
            <a:r>
              <a:rPr lang="en-US" dirty="0"/>
              <a:t>If the fund was created in the prior calendar year – 4% of the value on December 31 prior year calendar</a:t>
            </a:r>
          </a:p>
          <a:p>
            <a:pPr marL="1188720" lvl="3" indent="-342900">
              <a:buClr>
                <a:schemeClr val="accent3"/>
              </a:buClr>
              <a:buFont typeface="Wingdings" panose="05000000000000000000" pitchFamily="2" charset="2"/>
              <a:buChar char="§"/>
              <a:defRPr/>
            </a:pPr>
            <a:r>
              <a:rPr lang="en-US" dirty="0"/>
              <a:t>If the fund was created during the current calendar year – no withdrawal is allowed</a:t>
            </a:r>
          </a:p>
          <a:p>
            <a:pPr marL="1188720" lvl="3" indent="-342900">
              <a:buClr>
                <a:schemeClr val="accent3"/>
              </a:buClr>
              <a:buFont typeface="Wingdings" panose="05000000000000000000" pitchFamily="2" charset="2"/>
              <a:buChar char="§"/>
              <a:defRPr/>
            </a:pPr>
            <a:endParaRPr lang="en-US" sz="1550" dirty="0"/>
          </a:p>
          <a:p>
            <a:pPr marL="628650" lvl="1" indent="-342900">
              <a:lnSpc>
                <a:spcPct val="200000"/>
              </a:lnSpc>
              <a:buClr>
                <a:schemeClr val="accent3"/>
              </a:buClr>
              <a:buFont typeface="Wingdings 2"/>
              <a:buChar char=""/>
              <a:defRPr/>
            </a:pPr>
            <a:endParaRPr lang="en-US" sz="2350" dirty="0"/>
          </a:p>
        </p:txBody>
      </p:sp>
    </p:spTree>
    <p:extLst>
      <p:ext uri="{BB962C8B-B14F-4D97-AF65-F5344CB8AC3E}">
        <p14:creationId xmlns:p14="http://schemas.microsoft.com/office/powerpoint/2010/main" val="3593647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99604"/>
            <a:ext cx="8229600" cy="889476"/>
          </a:xfrm>
        </p:spPr>
        <p:txBody>
          <a:bodyPr>
            <a:normAutofit/>
          </a:bodyPr>
          <a:lstStyle/>
          <a:p>
            <a:pPr eaLnBrk="1" hangingPunct="1"/>
            <a:r>
              <a:rPr lang="en-US" dirty="0">
                <a:solidFill>
                  <a:srgbClr val="7D1418"/>
                </a:solidFill>
              </a:rPr>
              <a:t>Lodge Income Sources</a:t>
            </a:r>
            <a:endParaRPr lang="en-US" sz="3600" dirty="0">
              <a:solidFill>
                <a:srgbClr val="7D1418"/>
              </a:solidFill>
            </a:endParaRPr>
          </a:p>
        </p:txBody>
      </p:sp>
      <p:sp>
        <p:nvSpPr>
          <p:cNvPr id="14339" name="Content Placeholder 2"/>
          <p:cNvSpPr>
            <a:spLocks noGrp="1"/>
          </p:cNvSpPr>
          <p:nvPr>
            <p:ph idx="1"/>
          </p:nvPr>
        </p:nvSpPr>
        <p:spPr>
          <a:xfrm>
            <a:off x="457200" y="1098410"/>
            <a:ext cx="8229600" cy="4855058"/>
          </a:xfrm>
        </p:spPr>
        <p:txBody>
          <a:bodyPr>
            <a:noAutofit/>
          </a:bodyPr>
          <a:lstStyle/>
          <a:p>
            <a:pPr marL="0" indent="0" algn="ctr">
              <a:buNone/>
              <a:defRPr/>
            </a:pPr>
            <a:r>
              <a:rPr lang="en-US" dirty="0"/>
              <a:t>Other Sources</a:t>
            </a:r>
          </a:p>
          <a:p>
            <a:pPr marL="731520" lvl="2" indent="-342900">
              <a:buClr>
                <a:schemeClr val="accent3"/>
              </a:buClr>
              <a:buFont typeface="Wingdings 2"/>
              <a:buChar char=""/>
              <a:defRPr/>
            </a:pPr>
            <a:r>
              <a:rPr lang="en-US" dirty="0"/>
              <a:t>Gifts/Contributions and Bequests - A Lodge may accept contributions, gifts, bequests and other financial assistance from its own Masons at any time and from other persons and entities.  </a:t>
            </a:r>
          </a:p>
          <a:p>
            <a:pPr marL="731520" lvl="2" indent="-342900">
              <a:buClr>
                <a:schemeClr val="accent3"/>
              </a:buClr>
              <a:buFont typeface="Wingdings 2"/>
              <a:buChar char=""/>
              <a:defRPr/>
            </a:pPr>
            <a:endParaRPr lang="en-US" dirty="0"/>
          </a:p>
          <a:p>
            <a:pPr marL="731520" lvl="2" indent="-342900">
              <a:buClr>
                <a:schemeClr val="accent3"/>
              </a:buClr>
              <a:buFont typeface="Wingdings 2"/>
              <a:buChar char=""/>
              <a:defRPr/>
            </a:pPr>
            <a:r>
              <a:rPr lang="en-US" dirty="0"/>
              <a:t>Contributions to the lodge, a 501c 10 organization, is not tax deductible unless such contributions are to be used exclusively for religious, charitable, scientific, literary, or educational purposes, or for the prevention of cruelty to children or animals</a:t>
            </a:r>
          </a:p>
          <a:p>
            <a:pPr marL="731520" lvl="2" indent="-342900">
              <a:buClr>
                <a:schemeClr val="accent3"/>
              </a:buClr>
              <a:buFont typeface="Wingdings 2"/>
              <a:buChar char=""/>
              <a:defRPr/>
            </a:pPr>
            <a:endParaRPr lang="en-US" sz="2000" dirty="0"/>
          </a:p>
          <a:p>
            <a:pPr marL="1188720" lvl="3" indent="-342900">
              <a:buClr>
                <a:schemeClr val="accent3"/>
              </a:buClr>
              <a:buFont typeface="Wingdings" panose="05000000000000000000" pitchFamily="2" charset="2"/>
              <a:buChar char="§"/>
              <a:defRPr/>
            </a:pPr>
            <a:endParaRPr lang="en-US" sz="1550" dirty="0"/>
          </a:p>
          <a:p>
            <a:pPr marL="628650" lvl="1" indent="-342900">
              <a:lnSpc>
                <a:spcPct val="200000"/>
              </a:lnSpc>
              <a:buClr>
                <a:schemeClr val="accent3"/>
              </a:buClr>
              <a:buFont typeface="Wingdings 2"/>
              <a:buChar char=""/>
              <a:defRPr/>
            </a:pPr>
            <a:endParaRPr lang="en-US" sz="2350" dirty="0"/>
          </a:p>
        </p:txBody>
      </p:sp>
    </p:spTree>
    <p:extLst>
      <p:ext uri="{BB962C8B-B14F-4D97-AF65-F5344CB8AC3E}">
        <p14:creationId xmlns:p14="http://schemas.microsoft.com/office/powerpoint/2010/main" val="302415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99604"/>
            <a:ext cx="8229600" cy="889476"/>
          </a:xfrm>
        </p:spPr>
        <p:txBody>
          <a:bodyPr>
            <a:normAutofit/>
          </a:bodyPr>
          <a:lstStyle/>
          <a:p>
            <a:pPr eaLnBrk="1" hangingPunct="1"/>
            <a:r>
              <a:rPr lang="en-US" dirty="0">
                <a:solidFill>
                  <a:srgbClr val="7D1418"/>
                </a:solidFill>
              </a:rPr>
              <a:t>Lodge Income Sources</a:t>
            </a:r>
            <a:endParaRPr lang="en-US" sz="3600" dirty="0">
              <a:solidFill>
                <a:srgbClr val="7D1418"/>
              </a:solidFill>
            </a:endParaRPr>
          </a:p>
        </p:txBody>
      </p:sp>
      <p:sp>
        <p:nvSpPr>
          <p:cNvPr id="14339" name="Content Placeholder 2"/>
          <p:cNvSpPr>
            <a:spLocks noGrp="1"/>
          </p:cNvSpPr>
          <p:nvPr>
            <p:ph idx="1"/>
          </p:nvPr>
        </p:nvSpPr>
        <p:spPr>
          <a:xfrm>
            <a:off x="457200" y="1098410"/>
            <a:ext cx="8229600" cy="4525963"/>
          </a:xfrm>
        </p:spPr>
        <p:txBody>
          <a:bodyPr>
            <a:noAutofit/>
          </a:bodyPr>
          <a:lstStyle/>
          <a:p>
            <a:pPr marL="0" indent="0" algn="ctr">
              <a:buNone/>
              <a:defRPr/>
            </a:pPr>
            <a:r>
              <a:rPr lang="en-US" dirty="0"/>
              <a:t>Other Sources Continuation</a:t>
            </a:r>
          </a:p>
          <a:p>
            <a:pPr marL="731520" lvl="2" indent="-342900">
              <a:buClr>
                <a:schemeClr val="accent3"/>
              </a:buClr>
              <a:buFont typeface="Wingdings 2"/>
              <a:buChar char=""/>
              <a:defRPr/>
            </a:pPr>
            <a:r>
              <a:rPr lang="en-US" sz="2800" dirty="0"/>
              <a:t>Transfer from the Hall Association</a:t>
            </a:r>
          </a:p>
          <a:p>
            <a:pPr marL="1188720" lvl="3" indent="-342900">
              <a:buClr>
                <a:schemeClr val="accent3"/>
              </a:buClr>
              <a:buFont typeface="Wingdings" panose="05000000000000000000" pitchFamily="2" charset="2"/>
              <a:buChar char="Ø"/>
              <a:defRPr/>
            </a:pPr>
            <a:r>
              <a:rPr lang="en-US" dirty="0"/>
              <a:t>This is the income distribution from the Hall Association.  The Hall is a 501c 2 organization organizes exclusively for holding title to property, collecting income and turning over the entire amount of income, less expenses to the lodge.</a:t>
            </a:r>
          </a:p>
          <a:p>
            <a:pPr marL="1188720" lvl="3" indent="-342900">
              <a:buClr>
                <a:schemeClr val="accent3"/>
              </a:buClr>
              <a:buFont typeface="Wingdings" panose="05000000000000000000" pitchFamily="2" charset="2"/>
              <a:buChar char="Ø"/>
              <a:defRPr/>
            </a:pPr>
            <a:r>
              <a:rPr lang="en-US" dirty="0"/>
              <a:t>Distribution to the lodge should be no less than annually</a:t>
            </a:r>
          </a:p>
          <a:p>
            <a:pPr marL="1188720" lvl="3" indent="-342900">
              <a:buClr>
                <a:schemeClr val="accent3"/>
              </a:buClr>
              <a:buFont typeface="Wingdings" panose="05000000000000000000" pitchFamily="2" charset="2"/>
              <a:buChar char="Ø"/>
              <a:defRPr/>
            </a:pPr>
            <a:r>
              <a:rPr lang="en-US" dirty="0"/>
              <a:t>Hall can establish reasonable reserves for operation, future repairs and improvements provided the amount is determined and approved by the Lodge. If plans change or the funds are no longer needed for the planned purposes, the excess funds should be remitted promptly to the Lodge.</a:t>
            </a:r>
          </a:p>
          <a:p>
            <a:pPr marL="731520" lvl="2" indent="-342900">
              <a:buClr>
                <a:schemeClr val="accent3"/>
              </a:buClr>
              <a:buFont typeface="Wingdings 2"/>
              <a:buChar char=""/>
              <a:defRPr/>
            </a:pPr>
            <a:endParaRPr lang="en-US" sz="1550" dirty="0"/>
          </a:p>
          <a:p>
            <a:pPr marL="628650" lvl="1" indent="-342900">
              <a:lnSpc>
                <a:spcPct val="200000"/>
              </a:lnSpc>
              <a:buClr>
                <a:schemeClr val="accent3"/>
              </a:buClr>
              <a:buFont typeface="Wingdings 2"/>
              <a:buChar char=""/>
              <a:defRPr/>
            </a:pPr>
            <a:endParaRPr lang="en-US" sz="2350" dirty="0"/>
          </a:p>
        </p:txBody>
      </p:sp>
    </p:spTree>
    <p:extLst>
      <p:ext uri="{BB962C8B-B14F-4D97-AF65-F5344CB8AC3E}">
        <p14:creationId xmlns:p14="http://schemas.microsoft.com/office/powerpoint/2010/main" val="2041477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99604"/>
            <a:ext cx="8229600" cy="889476"/>
          </a:xfrm>
        </p:spPr>
        <p:txBody>
          <a:bodyPr>
            <a:normAutofit/>
          </a:bodyPr>
          <a:lstStyle/>
          <a:p>
            <a:pPr eaLnBrk="1" hangingPunct="1"/>
            <a:r>
              <a:rPr lang="en-US" dirty="0">
                <a:solidFill>
                  <a:srgbClr val="7D1418"/>
                </a:solidFill>
              </a:rPr>
              <a:t>Lodge Income Sources</a:t>
            </a:r>
            <a:endParaRPr lang="en-US" sz="3600" dirty="0">
              <a:solidFill>
                <a:srgbClr val="7D1418"/>
              </a:solidFill>
            </a:endParaRPr>
          </a:p>
        </p:txBody>
      </p:sp>
      <p:sp>
        <p:nvSpPr>
          <p:cNvPr id="14339" name="Content Placeholder 2"/>
          <p:cNvSpPr>
            <a:spLocks noGrp="1"/>
          </p:cNvSpPr>
          <p:nvPr>
            <p:ph idx="1"/>
          </p:nvPr>
        </p:nvSpPr>
        <p:spPr>
          <a:xfrm>
            <a:off x="457200" y="1098410"/>
            <a:ext cx="8229600" cy="4525963"/>
          </a:xfrm>
        </p:spPr>
        <p:txBody>
          <a:bodyPr>
            <a:noAutofit/>
          </a:bodyPr>
          <a:lstStyle/>
          <a:p>
            <a:pPr marL="0" indent="0" algn="ctr">
              <a:buNone/>
              <a:defRPr/>
            </a:pPr>
            <a:r>
              <a:rPr lang="en-US" dirty="0"/>
              <a:t>Other Sources Continuation</a:t>
            </a:r>
          </a:p>
          <a:p>
            <a:pPr marL="731520" lvl="2" indent="-342900">
              <a:buClr>
                <a:schemeClr val="accent3"/>
              </a:buClr>
              <a:buFont typeface="Wingdings 2"/>
              <a:buChar char=""/>
              <a:defRPr/>
            </a:pPr>
            <a:r>
              <a:rPr lang="en-US" sz="2800" dirty="0"/>
              <a:t>Other Revenue</a:t>
            </a:r>
          </a:p>
          <a:p>
            <a:pPr marL="1188720" lvl="3" indent="-342900">
              <a:buClr>
                <a:schemeClr val="accent3"/>
              </a:buClr>
              <a:buFont typeface="Wingdings 2"/>
              <a:buChar char=""/>
              <a:defRPr/>
            </a:pPr>
            <a:r>
              <a:rPr lang="en-US" sz="2400" dirty="0"/>
              <a:t>Fundraising – crab feed, golf tournament, pancake breakfast, sweetheart brunch, </a:t>
            </a:r>
            <a:r>
              <a:rPr lang="en-US" sz="2400" dirty="0" err="1"/>
              <a:t>etc</a:t>
            </a:r>
            <a:endParaRPr lang="en-US" sz="2400" dirty="0"/>
          </a:p>
          <a:p>
            <a:pPr marL="1188720" lvl="3" indent="-342900">
              <a:buClr>
                <a:schemeClr val="accent3"/>
              </a:buClr>
              <a:buFont typeface="Wingdings 2"/>
              <a:buChar char=""/>
              <a:defRPr/>
            </a:pPr>
            <a:endParaRPr lang="en-US" sz="2400" dirty="0"/>
          </a:p>
          <a:p>
            <a:pPr marL="628650" lvl="1" indent="-342900">
              <a:lnSpc>
                <a:spcPct val="200000"/>
              </a:lnSpc>
              <a:buClr>
                <a:schemeClr val="accent3"/>
              </a:buClr>
              <a:buFont typeface="Wingdings 2"/>
              <a:buChar char=""/>
              <a:defRPr/>
            </a:pPr>
            <a:endParaRPr lang="en-US" sz="2350" dirty="0"/>
          </a:p>
        </p:txBody>
      </p:sp>
    </p:spTree>
    <p:extLst>
      <p:ext uri="{BB962C8B-B14F-4D97-AF65-F5344CB8AC3E}">
        <p14:creationId xmlns:p14="http://schemas.microsoft.com/office/powerpoint/2010/main" val="346954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66354"/>
            <a:ext cx="8229600" cy="1143000"/>
          </a:xfrm>
        </p:spPr>
        <p:txBody>
          <a:bodyPr>
            <a:normAutofit/>
          </a:bodyPr>
          <a:lstStyle/>
          <a:p>
            <a:pPr eaLnBrk="1" hangingPunct="1"/>
            <a:r>
              <a:rPr lang="en-US" dirty="0">
                <a:solidFill>
                  <a:srgbClr val="7D1418"/>
                </a:solidFill>
              </a:rPr>
              <a:t>Lodge Expenditures</a:t>
            </a:r>
            <a:endParaRPr lang="en-US" sz="3600" dirty="0">
              <a:solidFill>
                <a:srgbClr val="7D1418"/>
              </a:solidFill>
            </a:endParaRPr>
          </a:p>
        </p:txBody>
      </p:sp>
      <p:sp>
        <p:nvSpPr>
          <p:cNvPr id="14339" name="Content Placeholder 2"/>
          <p:cNvSpPr>
            <a:spLocks noGrp="1"/>
          </p:cNvSpPr>
          <p:nvPr>
            <p:ph idx="1"/>
          </p:nvPr>
        </p:nvSpPr>
        <p:spPr>
          <a:xfrm>
            <a:off x="457200" y="1294352"/>
            <a:ext cx="8229600" cy="4525963"/>
          </a:xfrm>
        </p:spPr>
        <p:txBody>
          <a:bodyPr>
            <a:noAutofit/>
          </a:bodyPr>
          <a:lstStyle/>
          <a:p>
            <a:pPr marL="0" indent="0">
              <a:buNone/>
              <a:defRPr/>
            </a:pPr>
            <a:r>
              <a:rPr lang="en-US" dirty="0"/>
              <a:t>Lodge funds shall </a:t>
            </a:r>
            <a:r>
              <a:rPr lang="en-US" u="sng" dirty="0">
                <a:solidFill>
                  <a:srgbClr val="FF0000"/>
                </a:solidFill>
              </a:rPr>
              <a:t>not</a:t>
            </a:r>
            <a:r>
              <a:rPr lang="en-US" dirty="0"/>
              <a:t> be used/expended without the express consent of the Lodge, even though included in a Lodge budget, except for the following –</a:t>
            </a:r>
          </a:p>
          <a:p>
            <a:pPr lvl="1"/>
            <a:r>
              <a:rPr lang="en-US" sz="2400" b="0" i="0" u="none" strike="noStrike" baseline="0" dirty="0">
                <a:solidFill>
                  <a:srgbClr val="000000"/>
                </a:solidFill>
                <a:latin typeface="Times New Roman" panose="02020603050405020304" pitchFamily="18" charset="0"/>
              </a:rPr>
              <a:t>Dispensed by the Charity Committee</a:t>
            </a:r>
          </a:p>
          <a:p>
            <a:pPr lvl="1"/>
            <a:r>
              <a:rPr lang="en-US" sz="2400" b="0" i="0" u="none" strike="noStrike" baseline="0" dirty="0">
                <a:solidFill>
                  <a:srgbClr val="000000"/>
                </a:solidFill>
                <a:latin typeface="Times New Roman" panose="02020603050405020304" pitchFamily="18" charset="0"/>
              </a:rPr>
              <a:t>Due/payable to Grand Lodge e.g. per capita</a:t>
            </a:r>
          </a:p>
          <a:p>
            <a:pPr lvl="1"/>
            <a:r>
              <a:rPr lang="en-US" sz="2400" b="0" i="0" u="none" strike="noStrike" baseline="0" dirty="0">
                <a:solidFill>
                  <a:srgbClr val="000000"/>
                </a:solidFill>
                <a:latin typeface="Times New Roman" panose="02020603050405020304" pitchFamily="18" charset="0"/>
              </a:rPr>
              <a:t>To pay the taxes or other charges of local, State or Federal governmental agencies</a:t>
            </a:r>
            <a:r>
              <a:rPr lang="en-US" sz="2400" dirty="0">
                <a:solidFill>
                  <a:srgbClr val="000000"/>
                </a:solidFill>
                <a:latin typeface="Times New Roman" panose="02020603050405020304" pitchFamily="18" charset="0"/>
              </a:rPr>
              <a:t>, or</a:t>
            </a:r>
            <a:r>
              <a:rPr lang="en-US" sz="2400" b="0" i="0" u="none" strike="noStrike" baseline="0" dirty="0">
                <a:solidFill>
                  <a:srgbClr val="000000"/>
                </a:solidFill>
                <a:latin typeface="Times New Roman" panose="02020603050405020304" pitchFamily="18" charset="0"/>
              </a:rPr>
              <a:t> </a:t>
            </a:r>
          </a:p>
          <a:p>
            <a:pPr lvl="1"/>
            <a:r>
              <a:rPr lang="en-US" sz="2400" b="0" i="0" u="none" strike="noStrike" baseline="0" dirty="0">
                <a:solidFill>
                  <a:srgbClr val="000000"/>
                </a:solidFill>
                <a:latin typeface="Times New Roman" panose="02020603050405020304" pitchFamily="18" charset="0"/>
              </a:rPr>
              <a:t>Return of dues under section 809.350 of the CMC</a:t>
            </a:r>
            <a:endParaRPr lang="en-US" sz="2400" dirty="0"/>
          </a:p>
        </p:txBody>
      </p:sp>
    </p:spTree>
    <p:extLst>
      <p:ext uri="{BB962C8B-B14F-4D97-AF65-F5344CB8AC3E}">
        <p14:creationId xmlns:p14="http://schemas.microsoft.com/office/powerpoint/2010/main" val="308180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66354"/>
            <a:ext cx="8229600" cy="1143000"/>
          </a:xfrm>
        </p:spPr>
        <p:txBody>
          <a:bodyPr>
            <a:normAutofit/>
          </a:bodyPr>
          <a:lstStyle/>
          <a:p>
            <a:pPr eaLnBrk="1" hangingPunct="1"/>
            <a:r>
              <a:rPr lang="en-US" dirty="0">
                <a:solidFill>
                  <a:srgbClr val="7D1418"/>
                </a:solidFill>
              </a:rPr>
              <a:t>Lodge Expenditures</a:t>
            </a:r>
            <a:endParaRPr lang="en-US" sz="3600" dirty="0">
              <a:solidFill>
                <a:srgbClr val="7D1418"/>
              </a:solidFill>
            </a:endParaRPr>
          </a:p>
        </p:txBody>
      </p:sp>
      <p:sp>
        <p:nvSpPr>
          <p:cNvPr id="14339" name="Content Placeholder 2"/>
          <p:cNvSpPr>
            <a:spLocks noGrp="1"/>
          </p:cNvSpPr>
          <p:nvPr>
            <p:ph idx="1"/>
          </p:nvPr>
        </p:nvSpPr>
        <p:spPr>
          <a:xfrm>
            <a:off x="457200" y="1294352"/>
            <a:ext cx="8229600" cy="4525963"/>
          </a:xfrm>
        </p:spPr>
        <p:txBody>
          <a:bodyPr>
            <a:noAutofit/>
          </a:bodyPr>
          <a:lstStyle/>
          <a:p>
            <a:pPr marL="0" indent="0" algn="ctr">
              <a:buNone/>
            </a:pPr>
            <a:r>
              <a:rPr lang="en-US" sz="2100" b="1" i="0" u="none" strike="noStrike" baseline="0" dirty="0">
                <a:solidFill>
                  <a:srgbClr val="000000"/>
                </a:solidFill>
                <a:latin typeface="Times New Roman" panose="02020603050405020304" pitchFamily="18" charset="0"/>
              </a:rPr>
              <a:t>PROHIBITED EXPENDITURES (CMC 809.530)</a:t>
            </a:r>
            <a:endParaRPr lang="en-US" sz="2100" b="0" i="0" u="none" strike="noStrike" baseline="0" dirty="0">
              <a:solidFill>
                <a:srgbClr val="000000"/>
              </a:solidFill>
              <a:latin typeface="Times New Roman" panose="02020603050405020304" pitchFamily="18" charset="0"/>
            </a:endParaRPr>
          </a:p>
          <a:p>
            <a:pPr marL="0" indent="0">
              <a:buNone/>
            </a:pPr>
            <a:r>
              <a:rPr lang="en-US" sz="2100" b="0" i="0" u="none" strike="noStrike" baseline="0" dirty="0">
                <a:solidFill>
                  <a:srgbClr val="000000"/>
                </a:solidFill>
              </a:rPr>
              <a:t>A lodge may not: </a:t>
            </a:r>
          </a:p>
          <a:p>
            <a:pPr lvl="1"/>
            <a:r>
              <a:rPr lang="en-US" sz="2100" b="0" i="0" u="none" strike="noStrike" baseline="0" dirty="0">
                <a:solidFill>
                  <a:srgbClr val="000000"/>
                </a:solidFill>
              </a:rPr>
              <a:t>Use/expend lodge funds for alcoholic beverages; </a:t>
            </a:r>
          </a:p>
          <a:p>
            <a:pPr lvl="1"/>
            <a:r>
              <a:rPr lang="en-US" sz="2100" b="0" i="0" u="none" strike="noStrike" baseline="0" dirty="0">
                <a:solidFill>
                  <a:srgbClr val="000000"/>
                </a:solidFill>
              </a:rPr>
              <a:t>Divide its monies, property or other assets with its members, even those withdrawing to form a new lodge or with the new lodge thus formed; </a:t>
            </a:r>
          </a:p>
          <a:p>
            <a:pPr lvl="1"/>
            <a:r>
              <a:rPr lang="en-US" sz="2100" b="0" i="0" u="none" strike="noStrike" baseline="0" dirty="0">
                <a:solidFill>
                  <a:srgbClr val="000000"/>
                </a:solidFill>
              </a:rPr>
              <a:t>Divide its funds with an existing lodge by way of a contribution; </a:t>
            </a:r>
          </a:p>
          <a:p>
            <a:pPr lvl="1"/>
            <a:r>
              <a:rPr lang="en-US" sz="2100" b="0" i="0" u="none" strike="noStrike" baseline="0" dirty="0">
                <a:solidFill>
                  <a:srgbClr val="000000"/>
                </a:solidFill>
              </a:rPr>
              <a:t>Invest lodge funds in its life membership fund, other than to purchase a life membership for its retiring master; or </a:t>
            </a:r>
          </a:p>
          <a:p>
            <a:pPr lvl="1"/>
            <a:r>
              <a:rPr lang="en-US" sz="2100" b="0" i="0" u="none" strike="noStrike" baseline="0" dirty="0">
                <a:solidFill>
                  <a:srgbClr val="000000"/>
                </a:solidFill>
              </a:rPr>
              <a:t>Use any of its funds to subsidize, directly or indirectly, any organizations except Masonic Youth Orders or as otherwise provided in the CMC. </a:t>
            </a:r>
            <a:endParaRPr lang="en-US" sz="2100" dirty="0"/>
          </a:p>
        </p:txBody>
      </p:sp>
    </p:spTree>
    <p:extLst>
      <p:ext uri="{BB962C8B-B14F-4D97-AF65-F5344CB8AC3E}">
        <p14:creationId xmlns:p14="http://schemas.microsoft.com/office/powerpoint/2010/main" val="859334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66354"/>
            <a:ext cx="8229600" cy="1143000"/>
          </a:xfrm>
        </p:spPr>
        <p:txBody>
          <a:bodyPr>
            <a:normAutofit/>
          </a:bodyPr>
          <a:lstStyle/>
          <a:p>
            <a:pPr eaLnBrk="1" hangingPunct="1"/>
            <a:r>
              <a:rPr lang="en-US" dirty="0">
                <a:solidFill>
                  <a:srgbClr val="7D1418"/>
                </a:solidFill>
              </a:rPr>
              <a:t>Lodge Expenses</a:t>
            </a:r>
            <a:endParaRPr lang="en-US" sz="3600" dirty="0">
              <a:solidFill>
                <a:srgbClr val="7D1418"/>
              </a:solidFill>
            </a:endParaRPr>
          </a:p>
        </p:txBody>
      </p:sp>
      <p:sp>
        <p:nvSpPr>
          <p:cNvPr id="14339" name="Content Placeholder 2"/>
          <p:cNvSpPr>
            <a:spLocks noGrp="1"/>
          </p:cNvSpPr>
          <p:nvPr>
            <p:ph idx="1"/>
          </p:nvPr>
        </p:nvSpPr>
        <p:spPr>
          <a:xfrm>
            <a:off x="457200" y="1294352"/>
            <a:ext cx="8229600" cy="4525963"/>
          </a:xfrm>
        </p:spPr>
        <p:txBody>
          <a:bodyPr>
            <a:noAutofit/>
          </a:bodyPr>
          <a:lstStyle/>
          <a:p>
            <a:pPr marL="0" indent="0" algn="ctr">
              <a:buNone/>
              <a:defRPr/>
            </a:pPr>
            <a:r>
              <a:rPr lang="en-US" dirty="0"/>
              <a:t>Four Expense Categories:</a:t>
            </a:r>
          </a:p>
          <a:p>
            <a:pPr marL="728663" lvl="1" indent="-385763">
              <a:buFont typeface="+mj-lt"/>
              <a:buAutoNum type="arabicPeriod"/>
              <a:defRPr/>
            </a:pPr>
            <a:endParaRPr lang="en-US" sz="2400" dirty="0"/>
          </a:p>
          <a:p>
            <a:pPr marL="728663" lvl="1" indent="-385763">
              <a:buFont typeface="+mj-lt"/>
              <a:buAutoNum type="arabicPeriod"/>
              <a:defRPr/>
            </a:pPr>
            <a:r>
              <a:rPr lang="en-US" sz="2400" dirty="0"/>
              <a:t>Required and necessary expenditures (CMC 809.540) </a:t>
            </a:r>
          </a:p>
          <a:p>
            <a:pPr marL="728663" lvl="1" indent="-385763">
              <a:buFont typeface="+mj-lt"/>
              <a:buAutoNum type="arabicPeriod"/>
              <a:defRPr/>
            </a:pPr>
            <a:endParaRPr lang="en-US" sz="2400" dirty="0"/>
          </a:p>
          <a:p>
            <a:pPr marL="728663" lvl="1" indent="-385763">
              <a:buFont typeface="+mj-lt"/>
              <a:buAutoNum type="arabicPeriod"/>
              <a:defRPr/>
            </a:pPr>
            <a:r>
              <a:rPr lang="en-US" sz="2400" dirty="0"/>
              <a:t>Discretionary expenditures (CMC 809.550) </a:t>
            </a:r>
          </a:p>
          <a:p>
            <a:pPr marL="728663" lvl="1" indent="-385763">
              <a:buFont typeface="+mj-lt"/>
              <a:buAutoNum type="arabicPeriod"/>
              <a:defRPr/>
            </a:pPr>
            <a:endParaRPr lang="en-US" sz="2400" dirty="0"/>
          </a:p>
          <a:p>
            <a:pPr marL="728663" lvl="1" indent="-385763">
              <a:buFont typeface="+mj-lt"/>
              <a:buAutoNum type="arabicPeriod"/>
              <a:defRPr/>
            </a:pPr>
            <a:r>
              <a:rPr lang="en-US" sz="2400" dirty="0"/>
              <a:t>Social and fraternal expenditures (CMC 809.560)</a:t>
            </a:r>
          </a:p>
          <a:p>
            <a:pPr marL="728663" lvl="1" indent="-385763">
              <a:buFont typeface="+mj-lt"/>
              <a:buAutoNum type="arabicPeriod"/>
              <a:defRPr/>
            </a:pPr>
            <a:endParaRPr lang="en-US" sz="2400" dirty="0"/>
          </a:p>
          <a:p>
            <a:pPr marL="728663" lvl="1" indent="-385763">
              <a:buFont typeface="+mj-lt"/>
              <a:buAutoNum type="arabicPeriod"/>
              <a:defRPr/>
            </a:pPr>
            <a:r>
              <a:rPr lang="en-US" sz="2400" dirty="0"/>
              <a:t>Budget reserve for contingency</a:t>
            </a:r>
          </a:p>
        </p:txBody>
      </p:sp>
    </p:spTree>
    <p:extLst>
      <p:ext uri="{BB962C8B-B14F-4D97-AF65-F5344CB8AC3E}">
        <p14:creationId xmlns:p14="http://schemas.microsoft.com/office/powerpoint/2010/main" val="195336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72719"/>
            <a:ext cx="8458200" cy="1250727"/>
          </a:xfrm>
        </p:spPr>
        <p:txBody>
          <a:bodyPr>
            <a:normAutofit/>
          </a:bodyPr>
          <a:lstStyle/>
          <a:p>
            <a:pPr eaLnBrk="1" hangingPunct="1"/>
            <a:r>
              <a:rPr lang="en-US" sz="3600" dirty="0"/>
              <a:t>Lodge Required &amp; Necessary Expenditures</a:t>
            </a:r>
            <a:endParaRPr lang="en-US" sz="3600" dirty="0">
              <a:solidFill>
                <a:schemeClr val="bg1">
                  <a:lumMod val="50000"/>
                </a:schemeClr>
              </a:solidFill>
            </a:endParaRPr>
          </a:p>
        </p:txBody>
      </p:sp>
      <p:sp>
        <p:nvSpPr>
          <p:cNvPr id="18435" name="Content Placeholder 2"/>
          <p:cNvSpPr>
            <a:spLocks noGrp="1"/>
          </p:cNvSpPr>
          <p:nvPr>
            <p:ph idx="1"/>
          </p:nvPr>
        </p:nvSpPr>
        <p:spPr>
          <a:xfrm>
            <a:off x="457200" y="1423445"/>
            <a:ext cx="8458200" cy="5050833"/>
          </a:xfrm>
        </p:spPr>
        <p:txBody>
          <a:bodyPr>
            <a:normAutofit fontScale="70000" lnSpcReduction="20000"/>
          </a:bodyPr>
          <a:lstStyle/>
          <a:p>
            <a:pPr marL="0" indent="0" eaLnBrk="1" hangingPunct="1">
              <a:buNone/>
            </a:pPr>
            <a:r>
              <a:rPr lang="en-US" sz="3100" dirty="0"/>
              <a:t>2026 Per Capita Fees/Degree Fees/Out of State Affiliations</a:t>
            </a:r>
          </a:p>
          <a:p>
            <a:r>
              <a:rPr lang="en-US" b="1" dirty="0"/>
              <a:t>2026 Per Capita $68.50 (Billed in August 2025 For Grand Lodge 2026 Fiscal Year)</a:t>
            </a:r>
          </a:p>
          <a:p>
            <a:pPr lvl="2"/>
            <a:r>
              <a:rPr lang="en-US" sz="2100" dirty="0"/>
              <a:t>Includes $1 Per Capita Assessment to George Washington Masonic National Memorial</a:t>
            </a:r>
          </a:p>
          <a:p>
            <a:r>
              <a:rPr lang="en-US" b="1" dirty="0"/>
              <a:t>Out of State (Only) Affiliation Application Fees </a:t>
            </a:r>
          </a:p>
          <a:p>
            <a:pPr lvl="2" eaLnBrk="1" hangingPunct="1"/>
            <a:r>
              <a:rPr lang="en-US" dirty="0"/>
              <a:t>$30 Application Fee due to Grand Lodge</a:t>
            </a:r>
          </a:p>
          <a:p>
            <a:pPr lvl="2"/>
            <a:r>
              <a:rPr lang="en-US" dirty="0">
                <a:highlight>
                  <a:srgbClr val="C0C0C0"/>
                </a:highlight>
              </a:rPr>
              <a:t>$45 background check (Effective July 2025)</a:t>
            </a:r>
          </a:p>
          <a:p>
            <a:pPr lvl="2"/>
            <a:r>
              <a:rPr lang="en-US" dirty="0"/>
              <a:t>$25 Fee to Masonic Homes</a:t>
            </a:r>
          </a:p>
          <a:p>
            <a:r>
              <a:rPr lang="en-US" b="1" dirty="0"/>
              <a:t>Degree (Application) Fees</a:t>
            </a:r>
          </a:p>
          <a:p>
            <a:pPr lvl="2" eaLnBrk="1" hangingPunct="1"/>
            <a:r>
              <a:rPr lang="en-US" dirty="0"/>
              <a:t>$30 Application Fee due to Grand Lodge</a:t>
            </a:r>
          </a:p>
          <a:p>
            <a:pPr lvl="2"/>
            <a:r>
              <a:rPr lang="en-US" dirty="0">
                <a:highlight>
                  <a:srgbClr val="C0C0C0"/>
                </a:highlight>
              </a:rPr>
              <a:t>$45 background check (Effective July 2025)</a:t>
            </a:r>
          </a:p>
          <a:p>
            <a:pPr lvl="2" eaLnBrk="1" hangingPunct="1"/>
            <a:r>
              <a:rPr lang="en-US" dirty="0"/>
              <a:t>$25 Fee to Masonic Homes</a:t>
            </a:r>
          </a:p>
          <a:p>
            <a:pPr lvl="2" eaLnBrk="1" hangingPunct="1"/>
            <a:r>
              <a:rPr lang="en-US" dirty="0"/>
              <a:t>$15 Fee to George Washington Masonic National Memorial </a:t>
            </a:r>
          </a:p>
          <a:p>
            <a:pPr lvl="2"/>
            <a:r>
              <a:rPr lang="en-US" dirty="0"/>
              <a:t>$9 Fee to CA Masonic Memorial Temple</a:t>
            </a:r>
          </a:p>
          <a:p>
            <a:pPr eaLnBrk="1" hangingPunct="1"/>
            <a:r>
              <a:rPr lang="en-US" sz="3100" dirty="0"/>
              <a:t>Relief to Master Masons, widows or orphans (estimate)</a:t>
            </a:r>
          </a:p>
          <a:p>
            <a:pPr eaLnBrk="1" hangingPunct="1"/>
            <a:r>
              <a:rPr lang="en-US" sz="3100" dirty="0"/>
              <a:t>Assistance with Funeral and Burial Expenses of a member</a:t>
            </a:r>
          </a:p>
        </p:txBody>
      </p:sp>
      <p:sp>
        <p:nvSpPr>
          <p:cNvPr id="18438" name="Text Box 7"/>
          <p:cNvSpPr txBox="1">
            <a:spLocks noChangeArrowheads="1"/>
          </p:cNvSpPr>
          <p:nvPr/>
        </p:nvSpPr>
        <p:spPr bwMode="auto">
          <a:xfrm>
            <a:off x="2286000" y="6096000"/>
            <a:ext cx="586722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a:p>
            <a:pPr algn="r" eaLnBrk="1" hangingPunct="1"/>
            <a:r>
              <a:rPr lang="en-US" sz="1400" dirty="0">
                <a:solidFill>
                  <a:schemeClr val="tx2"/>
                </a:solidFill>
                <a:latin typeface="CG Omega" pitchFamily="34" charset="0"/>
              </a:rPr>
              <a:t> </a:t>
            </a:r>
          </a:p>
        </p:txBody>
      </p:sp>
    </p:spTree>
    <p:extLst>
      <p:ext uri="{BB962C8B-B14F-4D97-AF65-F5344CB8AC3E}">
        <p14:creationId xmlns:p14="http://schemas.microsoft.com/office/powerpoint/2010/main" val="68358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normAutofit/>
          </a:bodyPr>
          <a:lstStyle/>
          <a:p>
            <a:pPr eaLnBrk="1" hangingPunct="1"/>
            <a:r>
              <a:rPr lang="en-US" dirty="0">
                <a:solidFill>
                  <a:srgbClr val="7D1418"/>
                </a:solidFill>
              </a:rPr>
              <a:t>Lodge Expenses</a:t>
            </a:r>
            <a:endParaRPr lang="en-US" sz="3600" dirty="0">
              <a:solidFill>
                <a:srgbClr val="7D1418"/>
              </a:solidFill>
            </a:endParaRPr>
          </a:p>
        </p:txBody>
      </p:sp>
      <p:sp>
        <p:nvSpPr>
          <p:cNvPr id="14339" name="Content Placeholder 2"/>
          <p:cNvSpPr>
            <a:spLocks noGrp="1"/>
          </p:cNvSpPr>
          <p:nvPr>
            <p:ph idx="1"/>
          </p:nvPr>
        </p:nvSpPr>
        <p:spPr>
          <a:xfrm>
            <a:off x="111832" y="1020400"/>
            <a:ext cx="8933491" cy="5130420"/>
          </a:xfrm>
        </p:spPr>
        <p:txBody>
          <a:bodyPr>
            <a:noAutofit/>
          </a:bodyPr>
          <a:lstStyle/>
          <a:p>
            <a:pPr marL="0" indent="0" algn="ctr">
              <a:buNone/>
              <a:defRPr/>
            </a:pPr>
            <a:r>
              <a:rPr lang="en-US" sz="2400" dirty="0"/>
              <a:t>Required and Necessary Expenditures (Continued)</a:t>
            </a:r>
          </a:p>
          <a:p>
            <a:pPr eaLnBrk="1" hangingPunct="1"/>
            <a:endParaRPr lang="en-US" sz="1800" dirty="0"/>
          </a:p>
          <a:p>
            <a:pPr eaLnBrk="1" hangingPunct="1"/>
            <a:r>
              <a:rPr lang="en-US" sz="2000" dirty="0"/>
              <a:t>Relief to master masons, widows or orphans – CMC 812.010 - It is the duty of every Lodge to aid and assist every needy Master Mason of that Lodge, wherever he may reside, and every needy Master Mason of another Lodge in this or any other Jurisdiction who resides within the vicinity of that Lodge. This duty extends to the needy widow and dependent orphans of a Master Mason of that Lodge and the needy widow and dependent orphans of a Master Mason of another Lodge in this or any other Jurisdiction who reside within the vicinity of that Lodge. A Lodge’s duty of relief is limited only by its own circumstances and ability</a:t>
            </a:r>
          </a:p>
          <a:p>
            <a:pPr eaLnBrk="1" hangingPunct="1"/>
            <a:r>
              <a:rPr lang="en-US" sz="2000" dirty="0"/>
              <a:t>Taxes and Other Government Charges – e.g. tax filing fee, application fee among others</a:t>
            </a:r>
          </a:p>
          <a:p>
            <a:pPr eaLnBrk="1" hangingPunct="1"/>
            <a:r>
              <a:rPr lang="en-US" sz="2000" dirty="0"/>
              <a:t>Assistance with funeral and burial expenses of a member</a:t>
            </a:r>
          </a:p>
        </p:txBody>
      </p:sp>
    </p:spTree>
    <p:extLst>
      <p:ext uri="{BB962C8B-B14F-4D97-AF65-F5344CB8AC3E}">
        <p14:creationId xmlns:p14="http://schemas.microsoft.com/office/powerpoint/2010/main" val="2724222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28650" y="290558"/>
            <a:ext cx="8058150" cy="922946"/>
          </a:xfrm>
        </p:spPr>
        <p:txBody>
          <a:bodyPr>
            <a:normAutofit/>
          </a:bodyPr>
          <a:lstStyle/>
          <a:p>
            <a:pPr eaLnBrk="1" hangingPunct="1"/>
            <a:r>
              <a:rPr lang="en-US" sz="4000" dirty="0"/>
              <a:t>Lodge Expenses</a:t>
            </a:r>
            <a:endParaRPr lang="en-US" sz="4000" dirty="0">
              <a:solidFill>
                <a:schemeClr val="bg1">
                  <a:lumMod val="50000"/>
                </a:schemeClr>
              </a:solidFill>
            </a:endParaRPr>
          </a:p>
        </p:txBody>
      </p:sp>
      <p:sp>
        <p:nvSpPr>
          <p:cNvPr id="19459" name="Content Placeholder 2"/>
          <p:cNvSpPr>
            <a:spLocks noGrp="1"/>
          </p:cNvSpPr>
          <p:nvPr>
            <p:ph idx="1"/>
          </p:nvPr>
        </p:nvSpPr>
        <p:spPr>
          <a:xfrm>
            <a:off x="628650" y="1298962"/>
            <a:ext cx="8362950" cy="4797050"/>
          </a:xfrm>
        </p:spPr>
        <p:txBody>
          <a:bodyPr>
            <a:normAutofit fontScale="92500" lnSpcReduction="10000"/>
          </a:bodyPr>
          <a:lstStyle/>
          <a:p>
            <a:pPr marL="1371600" lvl="3" indent="0">
              <a:buNone/>
            </a:pPr>
            <a:r>
              <a:rPr lang="en-US" sz="2400" dirty="0"/>
              <a:t>Discretionary Expenses (Continued)</a:t>
            </a:r>
          </a:p>
          <a:p>
            <a:pPr eaLnBrk="1" hangingPunct="1"/>
            <a:r>
              <a:rPr lang="en-US" sz="2400" dirty="0"/>
              <a:t>Employment</a:t>
            </a:r>
          </a:p>
          <a:p>
            <a:pPr lvl="1" eaLnBrk="1" hangingPunct="1"/>
            <a:r>
              <a:rPr lang="en-US" sz="2400" dirty="0"/>
              <a:t>Lodge Employees</a:t>
            </a:r>
          </a:p>
          <a:p>
            <a:pPr lvl="2" eaLnBrk="1" hangingPunct="1"/>
            <a:r>
              <a:rPr lang="en-US" dirty="0"/>
              <a:t>Secretary</a:t>
            </a:r>
          </a:p>
          <a:p>
            <a:pPr lvl="2" eaLnBrk="1" hangingPunct="1"/>
            <a:r>
              <a:rPr lang="en-US" dirty="0"/>
              <a:t>Assistant Secretary</a:t>
            </a:r>
          </a:p>
          <a:p>
            <a:pPr lvl="2" eaLnBrk="1" hangingPunct="1"/>
            <a:r>
              <a:rPr lang="en-US" dirty="0"/>
              <a:t>Treasurer</a:t>
            </a:r>
          </a:p>
          <a:p>
            <a:pPr lvl="2" eaLnBrk="1" hangingPunct="1"/>
            <a:r>
              <a:rPr lang="en-US" dirty="0" err="1"/>
              <a:t>Tiler</a:t>
            </a:r>
            <a:endParaRPr lang="en-US" dirty="0"/>
          </a:p>
          <a:p>
            <a:pPr lvl="2" eaLnBrk="1" hangingPunct="1"/>
            <a:r>
              <a:rPr lang="en-US" dirty="0"/>
              <a:t>Organist</a:t>
            </a:r>
          </a:p>
          <a:p>
            <a:pPr lvl="1" eaLnBrk="1" hangingPunct="1"/>
            <a:r>
              <a:rPr lang="en-US" sz="2400" dirty="0"/>
              <a:t>Employment Taxes - Mandatory</a:t>
            </a:r>
          </a:p>
          <a:p>
            <a:pPr lvl="2" eaLnBrk="1" hangingPunct="1"/>
            <a:r>
              <a:rPr lang="en-US" dirty="0"/>
              <a:t>FICA 7.65% (Medicare 1.45% &amp; Soc. Sec. 6.2%)</a:t>
            </a:r>
          </a:p>
          <a:p>
            <a:pPr eaLnBrk="1" hangingPunct="1"/>
            <a:r>
              <a:rPr lang="en-US" sz="2400" dirty="0"/>
              <a:t>Lodge Programs </a:t>
            </a:r>
          </a:p>
          <a:p>
            <a:pPr eaLnBrk="1" hangingPunct="1"/>
            <a:r>
              <a:rPr lang="en-US" sz="2400" dirty="0"/>
              <a:t>Communication and Operations</a:t>
            </a:r>
          </a:p>
        </p:txBody>
      </p:sp>
      <p:sp>
        <p:nvSpPr>
          <p:cNvPr id="19462" name="Text Box 7"/>
          <p:cNvSpPr txBox="1">
            <a:spLocks noChangeArrowheads="1"/>
          </p:cNvSpPr>
          <p:nvPr/>
        </p:nvSpPr>
        <p:spPr bwMode="auto">
          <a:xfrm>
            <a:off x="2286000" y="6096011"/>
            <a:ext cx="5867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p:txBody>
      </p:sp>
    </p:spTree>
    <p:extLst>
      <p:ext uri="{BB962C8B-B14F-4D97-AF65-F5344CB8AC3E}">
        <p14:creationId xmlns:p14="http://schemas.microsoft.com/office/powerpoint/2010/main" val="39883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9BEE-E700-4E2E-9582-1D347A8F3C7C}"/>
              </a:ext>
            </a:extLst>
          </p:cNvPr>
          <p:cNvSpPr>
            <a:spLocks noGrp="1"/>
          </p:cNvSpPr>
          <p:nvPr>
            <p:ph type="title"/>
          </p:nvPr>
        </p:nvSpPr>
        <p:spPr/>
        <p:txBody>
          <a:bodyPr/>
          <a:lstStyle/>
          <a:p>
            <a:r>
              <a:rPr lang="en-US" dirty="0"/>
              <a:t>Agenda &amp; Take Aways</a:t>
            </a:r>
          </a:p>
        </p:txBody>
      </p:sp>
      <p:sp>
        <p:nvSpPr>
          <p:cNvPr id="3" name="Content Placeholder 2">
            <a:extLst>
              <a:ext uri="{FF2B5EF4-FFF2-40B4-BE49-F238E27FC236}">
                <a16:creationId xmlns:a16="http://schemas.microsoft.com/office/drawing/2014/main" id="{7865B9FC-9E85-418A-94C6-CE2654ACEA51}"/>
              </a:ext>
            </a:extLst>
          </p:cNvPr>
          <p:cNvSpPr>
            <a:spLocks noGrp="1"/>
          </p:cNvSpPr>
          <p:nvPr>
            <p:ph idx="1"/>
          </p:nvPr>
        </p:nvSpPr>
        <p:spPr/>
        <p:txBody>
          <a:bodyPr>
            <a:normAutofit/>
          </a:bodyPr>
          <a:lstStyle/>
          <a:p>
            <a:pPr marL="0" indent="0">
              <a:buNone/>
            </a:pPr>
            <a:r>
              <a:rPr lang="en-US" b="1" dirty="0"/>
              <a:t>Lodge/Hall Budget</a:t>
            </a:r>
          </a:p>
          <a:p>
            <a:r>
              <a:rPr lang="en-US" dirty="0"/>
              <a:t>Understand the lodge/hall budget timeline</a:t>
            </a:r>
          </a:p>
          <a:p>
            <a:r>
              <a:rPr lang="en-US" dirty="0"/>
              <a:t>Understand the lodge/hall sources of income and expenses</a:t>
            </a:r>
          </a:p>
          <a:p>
            <a:r>
              <a:rPr lang="en-US" dirty="0"/>
              <a:t>Understand how your lodge/hall prepare its budget</a:t>
            </a:r>
          </a:p>
          <a:p>
            <a:r>
              <a:rPr lang="en-US" dirty="0"/>
              <a:t>Understand customs/needs of the lodge/hall</a:t>
            </a:r>
          </a:p>
          <a:p>
            <a:endParaRPr lang="en-US" dirty="0"/>
          </a:p>
        </p:txBody>
      </p:sp>
    </p:spTree>
    <p:extLst>
      <p:ext uri="{BB962C8B-B14F-4D97-AF65-F5344CB8AC3E}">
        <p14:creationId xmlns:p14="http://schemas.microsoft.com/office/powerpoint/2010/main" val="2355157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66354"/>
            <a:ext cx="8229600" cy="1143000"/>
          </a:xfrm>
        </p:spPr>
        <p:txBody>
          <a:bodyPr>
            <a:normAutofit/>
          </a:bodyPr>
          <a:lstStyle/>
          <a:p>
            <a:pPr eaLnBrk="1" hangingPunct="1"/>
            <a:r>
              <a:rPr lang="en-US" dirty="0">
                <a:solidFill>
                  <a:srgbClr val="7D1418"/>
                </a:solidFill>
              </a:rPr>
              <a:t>Lodge Expenses</a:t>
            </a:r>
            <a:endParaRPr lang="en-US" sz="3600" dirty="0">
              <a:solidFill>
                <a:srgbClr val="7D1418"/>
              </a:solidFill>
            </a:endParaRPr>
          </a:p>
        </p:txBody>
      </p:sp>
      <p:sp>
        <p:nvSpPr>
          <p:cNvPr id="14339" name="Content Placeholder 2"/>
          <p:cNvSpPr>
            <a:spLocks noGrp="1"/>
          </p:cNvSpPr>
          <p:nvPr>
            <p:ph idx="1"/>
          </p:nvPr>
        </p:nvSpPr>
        <p:spPr>
          <a:xfrm>
            <a:off x="457200" y="1163723"/>
            <a:ext cx="8294914" cy="4929167"/>
          </a:xfrm>
        </p:spPr>
        <p:txBody>
          <a:bodyPr>
            <a:noAutofit/>
          </a:bodyPr>
          <a:lstStyle/>
          <a:p>
            <a:pPr marL="0" indent="0" algn="ctr">
              <a:buNone/>
              <a:defRPr/>
            </a:pPr>
            <a:r>
              <a:rPr lang="en-US" sz="2000" dirty="0"/>
              <a:t>Discretionary Expenses (Continued)</a:t>
            </a:r>
          </a:p>
          <a:p>
            <a:pPr eaLnBrk="1" hangingPunct="1"/>
            <a:r>
              <a:rPr lang="en-US" sz="2400" dirty="0"/>
              <a:t>Employment</a:t>
            </a:r>
          </a:p>
          <a:p>
            <a:pPr lvl="1" eaLnBrk="1" hangingPunct="1"/>
            <a:r>
              <a:rPr lang="en-US" sz="2000" dirty="0"/>
              <a:t>The following officers are considered Lodge employees, subject to withholding taxes, if compensated</a:t>
            </a:r>
          </a:p>
          <a:p>
            <a:pPr lvl="2"/>
            <a:r>
              <a:rPr lang="en-US" sz="2000" dirty="0"/>
              <a:t>Secretary</a:t>
            </a:r>
          </a:p>
          <a:p>
            <a:pPr lvl="2" eaLnBrk="1" hangingPunct="1"/>
            <a:r>
              <a:rPr lang="en-US" sz="2000" dirty="0"/>
              <a:t>Assistant secretary</a:t>
            </a:r>
          </a:p>
          <a:p>
            <a:pPr lvl="2" eaLnBrk="1" hangingPunct="1"/>
            <a:r>
              <a:rPr lang="en-US" sz="2000" dirty="0"/>
              <a:t>Treasurer</a:t>
            </a:r>
          </a:p>
          <a:p>
            <a:pPr lvl="2" eaLnBrk="1" hangingPunct="1"/>
            <a:r>
              <a:rPr lang="en-US" sz="2000" dirty="0"/>
              <a:t>Tiler</a:t>
            </a:r>
          </a:p>
          <a:p>
            <a:pPr lvl="2" eaLnBrk="1" hangingPunct="1"/>
            <a:r>
              <a:rPr lang="en-US" sz="2000" dirty="0"/>
              <a:t>Organist</a:t>
            </a:r>
          </a:p>
        </p:txBody>
      </p:sp>
    </p:spTree>
    <p:extLst>
      <p:ext uri="{BB962C8B-B14F-4D97-AF65-F5344CB8AC3E}">
        <p14:creationId xmlns:p14="http://schemas.microsoft.com/office/powerpoint/2010/main" val="1151700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1143000"/>
          </a:xfrm>
        </p:spPr>
        <p:txBody>
          <a:bodyPr anchor="ctr">
            <a:normAutofit/>
          </a:bodyPr>
          <a:lstStyle/>
          <a:p>
            <a:pPr eaLnBrk="1" hangingPunct="1"/>
            <a:r>
              <a:rPr lang="en-US" dirty="0"/>
              <a:t>Lodge Expenses</a:t>
            </a:r>
          </a:p>
        </p:txBody>
      </p:sp>
      <p:sp>
        <p:nvSpPr>
          <p:cNvPr id="14339" name="Content Placeholder 2"/>
          <p:cNvSpPr>
            <a:spLocks noGrp="1"/>
          </p:cNvSpPr>
          <p:nvPr>
            <p:ph sz="half" idx="1"/>
          </p:nvPr>
        </p:nvSpPr>
        <p:spPr>
          <a:xfrm>
            <a:off x="0" y="1166018"/>
            <a:ext cx="9069572" cy="4525963"/>
          </a:xfrm>
        </p:spPr>
        <p:txBody>
          <a:bodyPr>
            <a:normAutofit/>
          </a:bodyPr>
          <a:lstStyle/>
          <a:p>
            <a:pPr marL="0" indent="0" algn="ctr">
              <a:lnSpc>
                <a:spcPct val="90000"/>
              </a:lnSpc>
              <a:buNone/>
              <a:defRPr/>
            </a:pPr>
            <a:r>
              <a:rPr lang="en-US" sz="2000" dirty="0"/>
              <a:t>Discretionary Expenses (Continued)</a:t>
            </a:r>
          </a:p>
          <a:p>
            <a:pPr marL="0" indent="0" eaLnBrk="1" hangingPunct="1">
              <a:lnSpc>
                <a:spcPct val="90000"/>
              </a:lnSpc>
              <a:buNone/>
            </a:pPr>
            <a:r>
              <a:rPr lang="en-US" sz="2000" dirty="0"/>
              <a:t>Employment continuation</a:t>
            </a:r>
          </a:p>
          <a:p>
            <a:pPr lvl="1">
              <a:lnSpc>
                <a:spcPct val="90000"/>
              </a:lnSpc>
            </a:pPr>
            <a:r>
              <a:rPr lang="en-US" sz="2000" dirty="0">
                <a:effectLst/>
              </a:rPr>
              <a:t>Corporate officers are statutory employees for unemployment insurance, employment training tax and state disability insurance purposes according to California Unemployment Insurance Code 621(c)(1</a:t>
            </a:r>
          </a:p>
          <a:p>
            <a:pPr lvl="1">
              <a:lnSpc>
                <a:spcPct val="90000"/>
              </a:lnSpc>
            </a:pPr>
            <a:endParaRPr lang="en-US" sz="2000" dirty="0">
              <a:effectLst/>
            </a:endParaRPr>
          </a:p>
          <a:p>
            <a:pPr lvl="1">
              <a:lnSpc>
                <a:spcPct val="90000"/>
              </a:lnSpc>
            </a:pPr>
            <a:r>
              <a:rPr lang="en-US" sz="2000" dirty="0">
                <a:effectLst/>
              </a:rPr>
              <a:t>Per California Labor Code AB 5 - Individual paid for services is classified as “employee” unless the following conditions are met: </a:t>
            </a:r>
          </a:p>
          <a:p>
            <a:pPr lvl="2" indent="-342900">
              <a:lnSpc>
                <a:spcPct val="90000"/>
              </a:lnSpc>
              <a:spcBef>
                <a:spcPts val="0"/>
              </a:spcBef>
              <a:buFont typeface="+mj-lt"/>
              <a:buAutoNum type="alphaUcPeriod"/>
            </a:pPr>
            <a:r>
              <a:rPr lang="en-US" dirty="0">
                <a:effectLst/>
              </a:rPr>
              <a:t>The person is free from the control and direction of the hiring entity in connection with the performance of the work, </a:t>
            </a:r>
          </a:p>
          <a:p>
            <a:pPr lvl="2" indent="-342900">
              <a:lnSpc>
                <a:spcPct val="90000"/>
              </a:lnSpc>
              <a:spcBef>
                <a:spcPts val="0"/>
              </a:spcBef>
              <a:buFont typeface="+mj-lt"/>
              <a:buAutoNum type="alphaUcPeriod"/>
            </a:pPr>
            <a:r>
              <a:rPr lang="en-US" dirty="0">
                <a:effectLst/>
              </a:rPr>
              <a:t>The person performs work that is outside the usual course of the hiring entity’s business.</a:t>
            </a:r>
          </a:p>
          <a:p>
            <a:pPr lvl="2" indent="-342900">
              <a:lnSpc>
                <a:spcPct val="90000"/>
              </a:lnSpc>
              <a:spcBef>
                <a:spcPts val="0"/>
              </a:spcBef>
              <a:buFont typeface="+mj-lt"/>
              <a:buAutoNum type="alphaUcPeriod"/>
            </a:pPr>
            <a:r>
              <a:rPr lang="en-US" dirty="0">
                <a:effectLst/>
              </a:rPr>
              <a:t>The person is customarily engaged in an independently established trade, occupation, or business of the same nature as that involved in the work performed.</a:t>
            </a:r>
          </a:p>
          <a:p>
            <a:pPr lvl="1">
              <a:lnSpc>
                <a:spcPct val="90000"/>
              </a:lnSpc>
            </a:pPr>
            <a:endParaRPr lang="en-US" sz="1300" dirty="0"/>
          </a:p>
        </p:txBody>
      </p:sp>
    </p:spTree>
    <p:extLst>
      <p:ext uri="{BB962C8B-B14F-4D97-AF65-F5344CB8AC3E}">
        <p14:creationId xmlns:p14="http://schemas.microsoft.com/office/powerpoint/2010/main" val="2188148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98542"/>
            <a:ext cx="8229600" cy="787499"/>
          </a:xfrm>
        </p:spPr>
        <p:txBody>
          <a:bodyPr anchor="ctr">
            <a:normAutofit/>
          </a:bodyPr>
          <a:lstStyle/>
          <a:p>
            <a:pPr eaLnBrk="1" hangingPunct="1"/>
            <a:r>
              <a:rPr lang="en-US" dirty="0"/>
              <a:t>Lodge Expenses</a:t>
            </a:r>
          </a:p>
        </p:txBody>
      </p:sp>
      <p:sp>
        <p:nvSpPr>
          <p:cNvPr id="10" name="Flowchart: Decision 9">
            <a:extLst>
              <a:ext uri="{FF2B5EF4-FFF2-40B4-BE49-F238E27FC236}">
                <a16:creationId xmlns:a16="http://schemas.microsoft.com/office/drawing/2014/main" id="{3E05D804-6B5F-F69E-5F77-EEB57F455249}"/>
              </a:ext>
            </a:extLst>
          </p:cNvPr>
          <p:cNvSpPr/>
          <p:nvPr/>
        </p:nvSpPr>
        <p:spPr>
          <a:xfrm>
            <a:off x="2158034" y="2777082"/>
            <a:ext cx="782707" cy="414796"/>
          </a:xfrm>
          <a:prstGeom prst="flowChartDecision">
            <a:avLst/>
          </a:prstGeom>
          <a:gradFill>
            <a:gsLst>
              <a:gs pos="99000">
                <a:schemeClr val="accent2">
                  <a:lumMod val="10000"/>
                  <a:lumOff val="9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Yes</a:t>
            </a:r>
          </a:p>
        </p:txBody>
      </p:sp>
      <p:sp>
        <p:nvSpPr>
          <p:cNvPr id="14" name="TextBox 13">
            <a:extLst>
              <a:ext uri="{FF2B5EF4-FFF2-40B4-BE49-F238E27FC236}">
                <a16:creationId xmlns:a16="http://schemas.microsoft.com/office/drawing/2014/main" id="{1689DB3A-5220-D313-89B7-15BA27EC66F7}"/>
              </a:ext>
            </a:extLst>
          </p:cNvPr>
          <p:cNvSpPr txBox="1"/>
          <p:nvPr/>
        </p:nvSpPr>
        <p:spPr>
          <a:xfrm>
            <a:off x="1013790" y="890299"/>
            <a:ext cx="7265505" cy="590931"/>
          </a:xfrm>
          <a:prstGeom prst="rect">
            <a:avLst/>
          </a:prstGeom>
          <a:noFill/>
        </p:spPr>
        <p:txBody>
          <a:bodyPr wrap="square">
            <a:spAutoFit/>
          </a:bodyPr>
          <a:lstStyle/>
          <a:p>
            <a:pPr algn="ctr" eaLnBrk="1" hangingPunct="1">
              <a:lnSpc>
                <a:spcPct val="90000"/>
              </a:lnSpc>
            </a:pPr>
            <a:r>
              <a:rPr lang="en-US" sz="1800" dirty="0"/>
              <a:t>Employment continuation</a:t>
            </a:r>
            <a:r>
              <a:rPr lang="en-US" dirty="0"/>
              <a:t>  - </a:t>
            </a:r>
            <a:r>
              <a:rPr lang="en-US" sz="1800" dirty="0"/>
              <a:t>Employee vs Independent contractor – California ABC Test</a:t>
            </a:r>
          </a:p>
        </p:txBody>
      </p:sp>
      <p:sp>
        <p:nvSpPr>
          <p:cNvPr id="27" name="Flowchart: Process 26">
            <a:extLst>
              <a:ext uri="{FF2B5EF4-FFF2-40B4-BE49-F238E27FC236}">
                <a16:creationId xmlns:a16="http://schemas.microsoft.com/office/drawing/2014/main" id="{9E69992F-285A-39CC-08F0-26621674CDCA}"/>
              </a:ext>
            </a:extLst>
          </p:cNvPr>
          <p:cNvSpPr/>
          <p:nvPr/>
        </p:nvSpPr>
        <p:spPr>
          <a:xfrm>
            <a:off x="1507438" y="1564623"/>
            <a:ext cx="2083893" cy="883264"/>
          </a:xfrm>
          <a:prstGeom prst="flowChartProcess">
            <a:avLst/>
          </a:prstGeom>
          <a:gradFill>
            <a:gsLst>
              <a:gs pos="100000">
                <a:schemeClr val="accent2">
                  <a:lumMod val="10000"/>
                  <a:lumOff val="9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Is the worker </a:t>
            </a:r>
            <a:r>
              <a:rPr lang="en-US" sz="1050" dirty="0">
                <a:solidFill>
                  <a:schemeClr val="tx1"/>
                </a:solidFill>
                <a:effectLst/>
              </a:rPr>
              <a:t>free from the control and direction of the entity in connection with the performance of the work?</a:t>
            </a:r>
          </a:p>
        </p:txBody>
      </p:sp>
      <p:sp>
        <p:nvSpPr>
          <p:cNvPr id="28" name="Flowchart: Process 27">
            <a:extLst>
              <a:ext uri="{FF2B5EF4-FFF2-40B4-BE49-F238E27FC236}">
                <a16:creationId xmlns:a16="http://schemas.microsoft.com/office/drawing/2014/main" id="{DAA0BE3A-7846-BA0C-3B64-BBBB6196CA24}"/>
              </a:ext>
            </a:extLst>
          </p:cNvPr>
          <p:cNvSpPr/>
          <p:nvPr/>
        </p:nvSpPr>
        <p:spPr>
          <a:xfrm>
            <a:off x="1516135" y="3421815"/>
            <a:ext cx="2083893" cy="692330"/>
          </a:xfrm>
          <a:prstGeom prst="flowChartProcess">
            <a:avLst/>
          </a:prstGeom>
          <a:gradFill>
            <a:gsLst>
              <a:gs pos="100000">
                <a:schemeClr val="accent2">
                  <a:lumMod val="10000"/>
                  <a:lumOff val="9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Does the worker perform work outside the entity’s usual course of business</a:t>
            </a:r>
          </a:p>
          <a:p>
            <a:pPr algn="ctr"/>
            <a:endParaRPr lang="en-US" sz="1050" dirty="0">
              <a:solidFill>
                <a:schemeClr val="tx1"/>
              </a:solidFill>
            </a:endParaRPr>
          </a:p>
        </p:txBody>
      </p:sp>
      <p:sp>
        <p:nvSpPr>
          <p:cNvPr id="40" name="Flowchart: Process 39">
            <a:extLst>
              <a:ext uri="{FF2B5EF4-FFF2-40B4-BE49-F238E27FC236}">
                <a16:creationId xmlns:a16="http://schemas.microsoft.com/office/drawing/2014/main" id="{091B3AC7-6319-3667-F501-FBE196E036DA}"/>
              </a:ext>
            </a:extLst>
          </p:cNvPr>
          <p:cNvSpPr/>
          <p:nvPr/>
        </p:nvSpPr>
        <p:spPr>
          <a:xfrm>
            <a:off x="1516139" y="5042507"/>
            <a:ext cx="2083893" cy="692330"/>
          </a:xfrm>
          <a:prstGeom prst="flowChartProcess">
            <a:avLst/>
          </a:prstGeom>
          <a:gradFill>
            <a:gsLst>
              <a:gs pos="100000">
                <a:schemeClr val="accent2">
                  <a:lumMod val="10000"/>
                  <a:lumOff val="9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Does the worker perform work outside the entity’s usual course of business</a:t>
            </a:r>
          </a:p>
          <a:p>
            <a:pPr algn="ctr"/>
            <a:endParaRPr lang="en-US" sz="1050" dirty="0">
              <a:solidFill>
                <a:schemeClr val="tx1"/>
              </a:solidFill>
            </a:endParaRPr>
          </a:p>
        </p:txBody>
      </p:sp>
      <p:sp>
        <p:nvSpPr>
          <p:cNvPr id="41" name="Flowchart: Decision 40">
            <a:extLst>
              <a:ext uri="{FF2B5EF4-FFF2-40B4-BE49-F238E27FC236}">
                <a16:creationId xmlns:a16="http://schemas.microsoft.com/office/drawing/2014/main" id="{0EE8386D-2029-699D-180B-6A8B0052877B}"/>
              </a:ext>
            </a:extLst>
          </p:cNvPr>
          <p:cNvSpPr/>
          <p:nvPr/>
        </p:nvSpPr>
        <p:spPr>
          <a:xfrm>
            <a:off x="2175431" y="4370928"/>
            <a:ext cx="782707" cy="414796"/>
          </a:xfrm>
          <a:prstGeom prst="flowChartDecision">
            <a:avLst/>
          </a:prstGeom>
          <a:gradFill>
            <a:gsLst>
              <a:gs pos="99000">
                <a:schemeClr val="accent2">
                  <a:lumMod val="10000"/>
                  <a:lumOff val="9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Yes</a:t>
            </a:r>
          </a:p>
        </p:txBody>
      </p:sp>
      <p:sp>
        <p:nvSpPr>
          <p:cNvPr id="44" name="Flowchart: Decision 43">
            <a:extLst>
              <a:ext uri="{FF2B5EF4-FFF2-40B4-BE49-F238E27FC236}">
                <a16:creationId xmlns:a16="http://schemas.microsoft.com/office/drawing/2014/main" id="{F3293B41-0DC6-4D4F-5D71-F5721C00C4BF}"/>
              </a:ext>
            </a:extLst>
          </p:cNvPr>
          <p:cNvSpPr/>
          <p:nvPr/>
        </p:nvSpPr>
        <p:spPr>
          <a:xfrm>
            <a:off x="4049780" y="1802595"/>
            <a:ext cx="782707" cy="414796"/>
          </a:xfrm>
          <a:prstGeom prst="flowChartDecision">
            <a:avLst/>
          </a:prstGeom>
          <a:gradFill>
            <a:gsLst>
              <a:gs pos="99000">
                <a:schemeClr val="accent1">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NO</a:t>
            </a:r>
          </a:p>
        </p:txBody>
      </p:sp>
      <p:cxnSp>
        <p:nvCxnSpPr>
          <p:cNvPr id="46" name="Straight Connector 45">
            <a:extLst>
              <a:ext uri="{FF2B5EF4-FFF2-40B4-BE49-F238E27FC236}">
                <a16:creationId xmlns:a16="http://schemas.microsoft.com/office/drawing/2014/main" id="{12494DB3-8831-FAE8-AC04-B01E15F948F8}"/>
              </a:ext>
            </a:extLst>
          </p:cNvPr>
          <p:cNvCxnSpPr>
            <a:stCxn id="27" idx="2"/>
          </p:cNvCxnSpPr>
          <p:nvPr/>
        </p:nvCxnSpPr>
        <p:spPr>
          <a:xfrm>
            <a:off x="2549385" y="2447887"/>
            <a:ext cx="17395" cy="312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E19706F-296C-99BE-C540-9F86C14F5AC7}"/>
              </a:ext>
            </a:extLst>
          </p:cNvPr>
          <p:cNvCxnSpPr>
            <a:stCxn id="10" idx="2"/>
            <a:endCxn id="28" idx="0"/>
          </p:cNvCxnSpPr>
          <p:nvPr/>
        </p:nvCxnSpPr>
        <p:spPr>
          <a:xfrm>
            <a:off x="2549388" y="3191878"/>
            <a:ext cx="8694" cy="22993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774BE34D-04AE-E933-04E6-F33E6FF3AA67}"/>
              </a:ext>
            </a:extLst>
          </p:cNvPr>
          <p:cNvCxnSpPr>
            <a:stCxn id="28" idx="2"/>
            <a:endCxn id="41" idx="0"/>
          </p:cNvCxnSpPr>
          <p:nvPr/>
        </p:nvCxnSpPr>
        <p:spPr>
          <a:xfrm>
            <a:off x="2558082" y="4114145"/>
            <a:ext cx="8703" cy="256783"/>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97E9B04-0566-AF53-C30A-84371B443377}"/>
              </a:ext>
            </a:extLst>
          </p:cNvPr>
          <p:cNvCxnSpPr>
            <a:stCxn id="41" idx="2"/>
            <a:endCxn id="40" idx="0"/>
          </p:cNvCxnSpPr>
          <p:nvPr/>
        </p:nvCxnSpPr>
        <p:spPr>
          <a:xfrm flipH="1">
            <a:off x="2558086" y="4785724"/>
            <a:ext cx="8699" cy="256783"/>
          </a:xfrm>
          <a:prstGeom prst="line">
            <a:avLst/>
          </a:prstGeom>
        </p:spPr>
        <p:style>
          <a:lnRef idx="2">
            <a:schemeClr val="accent1"/>
          </a:lnRef>
          <a:fillRef idx="0">
            <a:schemeClr val="accent1"/>
          </a:fillRef>
          <a:effectRef idx="1">
            <a:schemeClr val="accent1"/>
          </a:effectRef>
          <a:fontRef idx="minor">
            <a:schemeClr val="tx1"/>
          </a:fontRef>
        </p:style>
      </p:cxnSp>
      <p:sp>
        <p:nvSpPr>
          <p:cNvPr id="58" name="Flowchart: Process 57">
            <a:extLst>
              <a:ext uri="{FF2B5EF4-FFF2-40B4-BE49-F238E27FC236}">
                <a16:creationId xmlns:a16="http://schemas.microsoft.com/office/drawing/2014/main" id="{0696FE6C-C9A1-75F8-317F-1E3004221572}"/>
              </a:ext>
            </a:extLst>
          </p:cNvPr>
          <p:cNvSpPr/>
          <p:nvPr/>
        </p:nvSpPr>
        <p:spPr>
          <a:xfrm>
            <a:off x="3899873" y="5967701"/>
            <a:ext cx="2083893" cy="692330"/>
          </a:xfrm>
          <a:prstGeom prst="flowChartProcess">
            <a:avLst/>
          </a:prstGeom>
          <a:gradFill>
            <a:gsLst>
              <a:gs pos="100000">
                <a:schemeClr val="accent2">
                  <a:lumMod val="10000"/>
                  <a:lumOff val="9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Independent Contractor</a:t>
            </a:r>
          </a:p>
          <a:p>
            <a:pPr algn="ctr"/>
            <a:endParaRPr lang="en-US" sz="1050" dirty="0">
              <a:solidFill>
                <a:schemeClr val="tx1"/>
              </a:solidFill>
            </a:endParaRPr>
          </a:p>
        </p:txBody>
      </p:sp>
      <p:sp>
        <p:nvSpPr>
          <p:cNvPr id="59" name="Flowchart: Decision 58">
            <a:extLst>
              <a:ext uri="{FF2B5EF4-FFF2-40B4-BE49-F238E27FC236}">
                <a16:creationId xmlns:a16="http://schemas.microsoft.com/office/drawing/2014/main" id="{C08317A3-8DE7-AAD7-2C3D-00247035B8CD}"/>
              </a:ext>
            </a:extLst>
          </p:cNvPr>
          <p:cNvSpPr/>
          <p:nvPr/>
        </p:nvSpPr>
        <p:spPr>
          <a:xfrm>
            <a:off x="2175431" y="6106468"/>
            <a:ext cx="782707" cy="414796"/>
          </a:xfrm>
          <a:prstGeom prst="flowChartDecision">
            <a:avLst/>
          </a:prstGeom>
          <a:gradFill>
            <a:gsLst>
              <a:gs pos="99000">
                <a:schemeClr val="accent2">
                  <a:lumMod val="10000"/>
                  <a:lumOff val="9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Yes</a:t>
            </a:r>
          </a:p>
        </p:txBody>
      </p:sp>
      <p:cxnSp>
        <p:nvCxnSpPr>
          <p:cNvPr id="61" name="Straight Connector 60">
            <a:extLst>
              <a:ext uri="{FF2B5EF4-FFF2-40B4-BE49-F238E27FC236}">
                <a16:creationId xmlns:a16="http://schemas.microsoft.com/office/drawing/2014/main" id="{778F5E78-4446-817F-5EEE-7708ACB48BBA}"/>
              </a:ext>
            </a:extLst>
          </p:cNvPr>
          <p:cNvCxnSpPr>
            <a:stCxn id="40" idx="2"/>
            <a:endCxn id="59" idx="0"/>
          </p:cNvCxnSpPr>
          <p:nvPr/>
        </p:nvCxnSpPr>
        <p:spPr>
          <a:xfrm>
            <a:off x="2558086" y="5734837"/>
            <a:ext cx="8699" cy="37163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3A476C7-63A6-F7FD-D65D-02B83432B0D7}"/>
              </a:ext>
            </a:extLst>
          </p:cNvPr>
          <p:cNvCxnSpPr>
            <a:stCxn id="59" idx="3"/>
            <a:endCxn id="58" idx="1"/>
          </p:cNvCxnSpPr>
          <p:nvPr/>
        </p:nvCxnSpPr>
        <p:spPr>
          <a:xfrm>
            <a:off x="2958138" y="6313866"/>
            <a:ext cx="941735" cy="0"/>
          </a:xfrm>
          <a:prstGeom prst="line">
            <a:avLst/>
          </a:prstGeom>
        </p:spPr>
        <p:style>
          <a:lnRef idx="2">
            <a:schemeClr val="accent1"/>
          </a:lnRef>
          <a:fillRef idx="0">
            <a:schemeClr val="accent1"/>
          </a:fillRef>
          <a:effectRef idx="1">
            <a:schemeClr val="accent1"/>
          </a:effectRef>
          <a:fontRef idx="minor">
            <a:schemeClr val="tx1"/>
          </a:fontRef>
        </p:style>
      </p:cxnSp>
      <p:sp>
        <p:nvSpPr>
          <p:cNvPr id="14336" name="Flowchart: Process 14335">
            <a:extLst>
              <a:ext uri="{FF2B5EF4-FFF2-40B4-BE49-F238E27FC236}">
                <a16:creationId xmlns:a16="http://schemas.microsoft.com/office/drawing/2014/main" id="{55A12DE4-C1D6-55EE-A0D2-B4DCE15694BD}"/>
              </a:ext>
            </a:extLst>
          </p:cNvPr>
          <p:cNvSpPr/>
          <p:nvPr/>
        </p:nvSpPr>
        <p:spPr>
          <a:xfrm>
            <a:off x="5410206" y="1647336"/>
            <a:ext cx="2083893" cy="692330"/>
          </a:xfrm>
          <a:prstGeom prst="flowChartProcess">
            <a:avLst/>
          </a:prstGeom>
          <a:gradFill>
            <a:gsLst>
              <a:gs pos="100000">
                <a:schemeClr val="accent2">
                  <a:lumMod val="10000"/>
                  <a:lumOff val="9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EMPLOYEE</a:t>
            </a:r>
          </a:p>
          <a:p>
            <a:pPr algn="ctr"/>
            <a:endParaRPr lang="en-US" sz="1050" dirty="0">
              <a:solidFill>
                <a:schemeClr val="tx1"/>
              </a:solidFill>
            </a:endParaRPr>
          </a:p>
        </p:txBody>
      </p:sp>
      <p:sp>
        <p:nvSpPr>
          <p:cNvPr id="14337" name="Flowchart: Decision 14336">
            <a:extLst>
              <a:ext uri="{FF2B5EF4-FFF2-40B4-BE49-F238E27FC236}">
                <a16:creationId xmlns:a16="http://schemas.microsoft.com/office/drawing/2014/main" id="{7A5AC7ED-26A2-F6AF-D44B-3EBDD7226922}"/>
              </a:ext>
            </a:extLst>
          </p:cNvPr>
          <p:cNvSpPr/>
          <p:nvPr/>
        </p:nvSpPr>
        <p:spPr>
          <a:xfrm>
            <a:off x="4049781" y="3560582"/>
            <a:ext cx="782707" cy="414796"/>
          </a:xfrm>
          <a:prstGeom prst="flowChartDecision">
            <a:avLst/>
          </a:prstGeom>
          <a:gradFill>
            <a:gsLst>
              <a:gs pos="99000">
                <a:schemeClr val="accent1">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NO</a:t>
            </a:r>
          </a:p>
        </p:txBody>
      </p:sp>
      <p:sp>
        <p:nvSpPr>
          <p:cNvPr id="14340" name="Flowchart: Decision 14339">
            <a:extLst>
              <a:ext uri="{FF2B5EF4-FFF2-40B4-BE49-F238E27FC236}">
                <a16:creationId xmlns:a16="http://schemas.microsoft.com/office/drawing/2014/main" id="{C4FC9727-88ED-3F6F-9472-A0190919BF0E}"/>
              </a:ext>
            </a:extLst>
          </p:cNvPr>
          <p:cNvSpPr/>
          <p:nvPr/>
        </p:nvSpPr>
        <p:spPr>
          <a:xfrm>
            <a:off x="3963228" y="5165114"/>
            <a:ext cx="782707" cy="414796"/>
          </a:xfrm>
          <a:prstGeom prst="flowChartDecision">
            <a:avLst/>
          </a:prstGeom>
          <a:gradFill>
            <a:gsLst>
              <a:gs pos="99000">
                <a:schemeClr val="accent1">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NO</a:t>
            </a:r>
          </a:p>
        </p:txBody>
      </p:sp>
      <p:cxnSp>
        <p:nvCxnSpPr>
          <p:cNvPr id="14342" name="Straight Connector 14341">
            <a:extLst>
              <a:ext uri="{FF2B5EF4-FFF2-40B4-BE49-F238E27FC236}">
                <a16:creationId xmlns:a16="http://schemas.microsoft.com/office/drawing/2014/main" id="{F628AE28-13F0-2081-6C89-04A52A8B2CBB}"/>
              </a:ext>
            </a:extLst>
          </p:cNvPr>
          <p:cNvCxnSpPr>
            <a:stCxn id="28" idx="3"/>
            <a:endCxn id="14337" idx="1"/>
          </p:cNvCxnSpPr>
          <p:nvPr/>
        </p:nvCxnSpPr>
        <p:spPr>
          <a:xfrm>
            <a:off x="3600028" y="3767980"/>
            <a:ext cx="4497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44" name="Straight Connector 14343">
            <a:extLst>
              <a:ext uri="{FF2B5EF4-FFF2-40B4-BE49-F238E27FC236}">
                <a16:creationId xmlns:a16="http://schemas.microsoft.com/office/drawing/2014/main" id="{7EE54657-CCB5-640A-845A-75DE21F39CF2}"/>
              </a:ext>
            </a:extLst>
          </p:cNvPr>
          <p:cNvCxnSpPr>
            <a:stCxn id="40" idx="3"/>
            <a:endCxn id="14340" idx="1"/>
          </p:cNvCxnSpPr>
          <p:nvPr/>
        </p:nvCxnSpPr>
        <p:spPr>
          <a:xfrm flipV="1">
            <a:off x="3600032" y="5372512"/>
            <a:ext cx="363196" cy="16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48" name="Straight Connector 14347">
            <a:extLst>
              <a:ext uri="{FF2B5EF4-FFF2-40B4-BE49-F238E27FC236}">
                <a16:creationId xmlns:a16="http://schemas.microsoft.com/office/drawing/2014/main" id="{81B31C7B-56EB-A41D-9206-AAFFB784799C}"/>
              </a:ext>
            </a:extLst>
          </p:cNvPr>
          <p:cNvCxnSpPr>
            <a:stCxn id="27" idx="3"/>
            <a:endCxn id="44" idx="1"/>
          </p:cNvCxnSpPr>
          <p:nvPr/>
        </p:nvCxnSpPr>
        <p:spPr>
          <a:xfrm>
            <a:off x="3591331" y="2006255"/>
            <a:ext cx="458449" cy="37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55" name="Straight Connector 14354">
            <a:extLst>
              <a:ext uri="{FF2B5EF4-FFF2-40B4-BE49-F238E27FC236}">
                <a16:creationId xmlns:a16="http://schemas.microsoft.com/office/drawing/2014/main" id="{F9DF566A-B40C-C2E3-1BE3-5DD54A279B07}"/>
              </a:ext>
            </a:extLst>
          </p:cNvPr>
          <p:cNvCxnSpPr>
            <a:cxnSpLocks/>
            <a:stCxn id="44" idx="3"/>
            <a:endCxn id="14336" idx="1"/>
          </p:cNvCxnSpPr>
          <p:nvPr/>
        </p:nvCxnSpPr>
        <p:spPr>
          <a:xfrm flipV="1">
            <a:off x="4832487" y="1993501"/>
            <a:ext cx="577719" cy="164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57" name="Connector: Elbow 14356">
            <a:extLst>
              <a:ext uri="{FF2B5EF4-FFF2-40B4-BE49-F238E27FC236}">
                <a16:creationId xmlns:a16="http://schemas.microsoft.com/office/drawing/2014/main" id="{D1E7C79C-A40F-82E9-18FB-8E8284E654A1}"/>
              </a:ext>
            </a:extLst>
          </p:cNvPr>
          <p:cNvCxnSpPr>
            <a:stCxn id="14337" idx="3"/>
            <a:endCxn id="14336" idx="2"/>
          </p:cNvCxnSpPr>
          <p:nvPr/>
        </p:nvCxnSpPr>
        <p:spPr>
          <a:xfrm flipV="1">
            <a:off x="4832488" y="2339666"/>
            <a:ext cx="1619665" cy="142831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4359" name="Connector: Elbow 14358">
            <a:extLst>
              <a:ext uri="{FF2B5EF4-FFF2-40B4-BE49-F238E27FC236}">
                <a16:creationId xmlns:a16="http://schemas.microsoft.com/office/drawing/2014/main" id="{42511AA0-4430-B6B4-7ECA-FB33C0EC9F0F}"/>
              </a:ext>
            </a:extLst>
          </p:cNvPr>
          <p:cNvCxnSpPr>
            <a:stCxn id="14340" idx="3"/>
            <a:endCxn id="14336" idx="2"/>
          </p:cNvCxnSpPr>
          <p:nvPr/>
        </p:nvCxnSpPr>
        <p:spPr>
          <a:xfrm flipV="1">
            <a:off x="4745935" y="2339666"/>
            <a:ext cx="1706218" cy="3032846"/>
          </a:xfrm>
          <a:prstGeom prst="bentConnector2">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987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66354"/>
            <a:ext cx="8229600" cy="1143000"/>
          </a:xfrm>
        </p:spPr>
        <p:txBody>
          <a:bodyPr>
            <a:normAutofit/>
          </a:bodyPr>
          <a:lstStyle/>
          <a:p>
            <a:pPr eaLnBrk="1" hangingPunct="1"/>
            <a:r>
              <a:rPr lang="en-US" dirty="0">
                <a:solidFill>
                  <a:srgbClr val="7D1418"/>
                </a:solidFill>
              </a:rPr>
              <a:t>Lodge Expenses</a:t>
            </a:r>
            <a:endParaRPr lang="en-US" sz="3600" dirty="0">
              <a:solidFill>
                <a:srgbClr val="7D1418"/>
              </a:solidFill>
            </a:endParaRPr>
          </a:p>
        </p:txBody>
      </p:sp>
      <p:sp>
        <p:nvSpPr>
          <p:cNvPr id="14339" name="Content Placeholder 2"/>
          <p:cNvSpPr>
            <a:spLocks noGrp="1"/>
          </p:cNvSpPr>
          <p:nvPr>
            <p:ph idx="1"/>
          </p:nvPr>
        </p:nvSpPr>
        <p:spPr>
          <a:xfrm>
            <a:off x="457200" y="1163723"/>
            <a:ext cx="8294914" cy="4929167"/>
          </a:xfrm>
        </p:spPr>
        <p:txBody>
          <a:bodyPr>
            <a:noAutofit/>
          </a:bodyPr>
          <a:lstStyle/>
          <a:p>
            <a:pPr marL="0" indent="0" algn="ctr">
              <a:buNone/>
              <a:defRPr/>
            </a:pPr>
            <a:r>
              <a:rPr lang="en-US" sz="2400" dirty="0"/>
              <a:t>Discretionary Expenses</a:t>
            </a:r>
          </a:p>
          <a:p>
            <a:pPr eaLnBrk="1" hangingPunct="1"/>
            <a:r>
              <a:rPr lang="en-US" sz="2400" dirty="0"/>
              <a:t>Employment continuation</a:t>
            </a:r>
          </a:p>
          <a:p>
            <a:pPr lvl="1" eaLnBrk="1" hangingPunct="1"/>
            <a:endParaRPr lang="en-US" sz="2000" dirty="0"/>
          </a:p>
          <a:p>
            <a:pPr lvl="1" eaLnBrk="1" hangingPunct="1"/>
            <a:r>
              <a:rPr lang="en-US" sz="2000" dirty="0"/>
              <a:t>Employment taxes - mandatory</a:t>
            </a:r>
          </a:p>
          <a:p>
            <a:pPr lvl="2" eaLnBrk="1" hangingPunct="1"/>
            <a:r>
              <a:rPr lang="en-US" sz="2000" dirty="0"/>
              <a:t>FICA 7.65% (Medicare 1.45% and Soc. Sec. 6.2%)</a:t>
            </a:r>
          </a:p>
          <a:p>
            <a:pPr lvl="2" eaLnBrk="1" hangingPunct="1"/>
            <a:r>
              <a:rPr lang="en-US" sz="2000" dirty="0"/>
              <a:t>Unemployment insurance </a:t>
            </a:r>
          </a:p>
          <a:p>
            <a:pPr lvl="4"/>
            <a:r>
              <a:rPr lang="en-US" dirty="0"/>
              <a:t>Federal - 6% to the first 7,000 you paid to each employee</a:t>
            </a:r>
          </a:p>
          <a:p>
            <a:pPr lvl="4"/>
            <a:r>
              <a:rPr lang="en-US" dirty="0"/>
              <a:t>State – 1.5% to 6.2% to the first 7,000 you paid to each employee</a:t>
            </a:r>
          </a:p>
        </p:txBody>
      </p:sp>
    </p:spTree>
    <p:extLst>
      <p:ext uri="{BB962C8B-B14F-4D97-AF65-F5344CB8AC3E}">
        <p14:creationId xmlns:p14="http://schemas.microsoft.com/office/powerpoint/2010/main" val="3383672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66354"/>
            <a:ext cx="8229600" cy="1143000"/>
          </a:xfrm>
        </p:spPr>
        <p:txBody>
          <a:bodyPr>
            <a:normAutofit/>
          </a:bodyPr>
          <a:lstStyle/>
          <a:p>
            <a:pPr eaLnBrk="1" hangingPunct="1"/>
            <a:r>
              <a:rPr lang="en-US" dirty="0">
                <a:solidFill>
                  <a:srgbClr val="7D1418"/>
                </a:solidFill>
              </a:rPr>
              <a:t>Lodge Expenses</a:t>
            </a:r>
            <a:endParaRPr lang="en-US" sz="3600" dirty="0">
              <a:solidFill>
                <a:srgbClr val="7D1418"/>
              </a:solidFill>
            </a:endParaRPr>
          </a:p>
        </p:txBody>
      </p:sp>
      <p:sp>
        <p:nvSpPr>
          <p:cNvPr id="14339" name="Content Placeholder 2"/>
          <p:cNvSpPr>
            <a:spLocks noGrp="1"/>
          </p:cNvSpPr>
          <p:nvPr>
            <p:ph idx="1"/>
          </p:nvPr>
        </p:nvSpPr>
        <p:spPr>
          <a:xfrm>
            <a:off x="457200" y="1163723"/>
            <a:ext cx="8294914" cy="4817199"/>
          </a:xfrm>
        </p:spPr>
        <p:txBody>
          <a:bodyPr>
            <a:noAutofit/>
          </a:bodyPr>
          <a:lstStyle/>
          <a:p>
            <a:pPr marL="0" indent="0" algn="ctr">
              <a:buNone/>
              <a:defRPr/>
            </a:pPr>
            <a:r>
              <a:rPr lang="en-US" sz="2400" dirty="0"/>
              <a:t>Discretionary Expenses (Continued</a:t>
            </a:r>
            <a:r>
              <a:rPr lang="en-US" dirty="0"/>
              <a:t>)</a:t>
            </a:r>
          </a:p>
          <a:p>
            <a:pPr lvl="1">
              <a:buFont typeface="Wingdings" panose="05000000000000000000" pitchFamily="2" charset="2"/>
              <a:buChar char="§"/>
            </a:pPr>
            <a:r>
              <a:rPr lang="en-US" dirty="0"/>
              <a:t>Lodge program expenses</a:t>
            </a:r>
          </a:p>
          <a:p>
            <a:pPr lvl="2">
              <a:buFont typeface="Wingdings" panose="05000000000000000000" pitchFamily="2" charset="2"/>
              <a:buChar char="§"/>
            </a:pPr>
            <a:r>
              <a:rPr lang="en-US" dirty="0"/>
              <a:t>Annual Communication,</a:t>
            </a:r>
          </a:p>
          <a:p>
            <a:pPr lvl="2">
              <a:buFont typeface="Wingdings" panose="05000000000000000000" pitchFamily="2" charset="2"/>
              <a:buChar char="§"/>
            </a:pPr>
            <a:r>
              <a:rPr lang="en-US" dirty="0"/>
              <a:t>District Officer Meeting, Secretary’s meeting</a:t>
            </a:r>
          </a:p>
          <a:p>
            <a:pPr lvl="2">
              <a:buFont typeface="Wingdings" panose="05000000000000000000" pitchFamily="2" charset="2"/>
              <a:buChar char="§"/>
            </a:pPr>
            <a:r>
              <a:rPr lang="en-US" dirty="0"/>
              <a:t>Public School Observance, Constitution observance</a:t>
            </a:r>
          </a:p>
          <a:p>
            <a:pPr lvl="2">
              <a:buFont typeface="Wingdings" panose="05000000000000000000" pitchFamily="2" charset="2"/>
              <a:buChar char="§"/>
            </a:pPr>
            <a:r>
              <a:rPr lang="en-US" dirty="0"/>
              <a:t>Scholarship among others</a:t>
            </a:r>
          </a:p>
          <a:p>
            <a:pPr lvl="1">
              <a:buFont typeface="Wingdings" panose="05000000000000000000" pitchFamily="2" charset="2"/>
              <a:buChar char="§"/>
            </a:pPr>
            <a:r>
              <a:rPr lang="en-US" dirty="0"/>
              <a:t>Education and Training – candidate education, Masonic publication, Master and Warden retreats, Secretary and Treasurer retreats, officer’s management workshops</a:t>
            </a:r>
          </a:p>
        </p:txBody>
      </p:sp>
    </p:spTree>
    <p:extLst>
      <p:ext uri="{BB962C8B-B14F-4D97-AF65-F5344CB8AC3E}">
        <p14:creationId xmlns:p14="http://schemas.microsoft.com/office/powerpoint/2010/main" val="1214506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66354"/>
            <a:ext cx="8229600" cy="1143000"/>
          </a:xfrm>
        </p:spPr>
        <p:txBody>
          <a:bodyPr>
            <a:normAutofit/>
          </a:bodyPr>
          <a:lstStyle/>
          <a:p>
            <a:pPr eaLnBrk="1" hangingPunct="1"/>
            <a:r>
              <a:rPr lang="en-US" dirty="0">
                <a:solidFill>
                  <a:srgbClr val="7D1418"/>
                </a:solidFill>
              </a:rPr>
              <a:t>Lodge Expenses</a:t>
            </a:r>
            <a:endParaRPr lang="en-US" sz="3600" dirty="0">
              <a:solidFill>
                <a:srgbClr val="7D1418"/>
              </a:solidFill>
            </a:endParaRPr>
          </a:p>
        </p:txBody>
      </p:sp>
      <p:sp>
        <p:nvSpPr>
          <p:cNvPr id="14339" name="Content Placeholder 2"/>
          <p:cNvSpPr>
            <a:spLocks noGrp="1"/>
          </p:cNvSpPr>
          <p:nvPr>
            <p:ph idx="1"/>
          </p:nvPr>
        </p:nvSpPr>
        <p:spPr>
          <a:xfrm>
            <a:off x="457200" y="1163723"/>
            <a:ext cx="8294914" cy="4817199"/>
          </a:xfrm>
        </p:spPr>
        <p:txBody>
          <a:bodyPr>
            <a:noAutofit/>
          </a:bodyPr>
          <a:lstStyle/>
          <a:p>
            <a:pPr marL="0" indent="0" algn="ctr">
              <a:buNone/>
              <a:defRPr/>
            </a:pPr>
            <a:r>
              <a:rPr lang="en-US" dirty="0"/>
              <a:t>Discretionary Expenses (Continued)</a:t>
            </a:r>
          </a:p>
          <a:p>
            <a:pPr lvl="1">
              <a:buFont typeface="Wingdings" panose="05000000000000000000" pitchFamily="2" charset="2"/>
              <a:buChar char="§"/>
            </a:pPr>
            <a:r>
              <a:rPr lang="en-US" dirty="0"/>
              <a:t>Honors and awards</a:t>
            </a:r>
          </a:p>
          <a:p>
            <a:pPr lvl="1">
              <a:buFont typeface="Wingdings" panose="05000000000000000000" pitchFamily="2" charset="2"/>
              <a:buChar char="§"/>
            </a:pPr>
            <a:r>
              <a:rPr lang="en-US" dirty="0"/>
              <a:t>Relief – Contributions to Masonic Homes, California Masonic Foundation, Masonic Homes residents and other Masonic relief</a:t>
            </a:r>
          </a:p>
          <a:p>
            <a:pPr lvl="1">
              <a:buFont typeface="Wingdings" panose="05000000000000000000" pitchFamily="2" charset="2"/>
              <a:buChar char="§"/>
            </a:pPr>
            <a:r>
              <a:rPr lang="en-US" dirty="0"/>
              <a:t>Transfer to the Hall Association for operation</a:t>
            </a:r>
          </a:p>
          <a:p>
            <a:pPr lvl="1">
              <a:buFont typeface="Wingdings" panose="05000000000000000000" pitchFamily="2" charset="2"/>
              <a:buChar char="§"/>
            </a:pPr>
            <a:r>
              <a:rPr lang="en-US" dirty="0"/>
              <a:t>Other Discretionary expenses</a:t>
            </a:r>
          </a:p>
        </p:txBody>
      </p:sp>
    </p:spTree>
    <p:extLst>
      <p:ext uri="{BB962C8B-B14F-4D97-AF65-F5344CB8AC3E}">
        <p14:creationId xmlns:p14="http://schemas.microsoft.com/office/powerpoint/2010/main" val="130215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71500" y="341832"/>
            <a:ext cx="8115300" cy="1119499"/>
          </a:xfrm>
        </p:spPr>
        <p:txBody>
          <a:bodyPr>
            <a:normAutofit/>
          </a:bodyPr>
          <a:lstStyle/>
          <a:p>
            <a:pPr eaLnBrk="1" hangingPunct="1">
              <a:defRPr/>
            </a:pPr>
            <a:r>
              <a:rPr lang="en-US" sz="4000" dirty="0"/>
              <a:t>Lodge Social &amp; Fraternal Expenses</a:t>
            </a:r>
            <a:endParaRPr lang="en-US" sz="4000" dirty="0">
              <a:solidFill>
                <a:schemeClr val="bg1">
                  <a:lumMod val="50000"/>
                </a:schemeClr>
              </a:solidFill>
            </a:endParaRPr>
          </a:p>
        </p:txBody>
      </p:sp>
      <p:sp>
        <p:nvSpPr>
          <p:cNvPr id="21507" name="Content Placeholder 2"/>
          <p:cNvSpPr>
            <a:spLocks noGrp="1"/>
          </p:cNvSpPr>
          <p:nvPr>
            <p:ph idx="1"/>
          </p:nvPr>
        </p:nvSpPr>
        <p:spPr>
          <a:xfrm>
            <a:off x="571500" y="1461331"/>
            <a:ext cx="8115300" cy="5158544"/>
          </a:xfrm>
        </p:spPr>
        <p:txBody>
          <a:bodyPr>
            <a:normAutofit/>
          </a:bodyPr>
          <a:lstStyle/>
          <a:p>
            <a:pPr eaLnBrk="1" hangingPunct="1"/>
            <a:r>
              <a:rPr lang="en-US" sz="2400" dirty="0"/>
              <a:t>Community Improvement</a:t>
            </a:r>
          </a:p>
          <a:p>
            <a:pPr eaLnBrk="1" hangingPunct="1"/>
            <a:r>
              <a:rPr lang="en-US" sz="2400" dirty="0"/>
              <a:t>Charitable Activities</a:t>
            </a:r>
          </a:p>
          <a:p>
            <a:pPr eaLnBrk="1" hangingPunct="1"/>
            <a:r>
              <a:rPr lang="en-US" sz="2400" dirty="0"/>
              <a:t>Refreshment Fund</a:t>
            </a:r>
          </a:p>
          <a:p>
            <a:pPr eaLnBrk="1" hangingPunct="1"/>
            <a:r>
              <a:rPr lang="en-US" sz="2400" dirty="0"/>
              <a:t>Officers Installation Expenses</a:t>
            </a:r>
          </a:p>
          <a:p>
            <a:pPr eaLnBrk="1" hangingPunct="1"/>
            <a:r>
              <a:rPr lang="en-US" sz="2400" dirty="0"/>
              <a:t>Other Social and Fraternal Expenditures</a:t>
            </a:r>
          </a:p>
          <a:p>
            <a:pPr eaLnBrk="1" hangingPunct="1">
              <a:buFont typeface="Wingdings" pitchFamily="2" charset="2"/>
              <a:buChar char="q"/>
            </a:pPr>
            <a:r>
              <a:rPr lang="en-US" sz="2400" dirty="0"/>
              <a:t>Social &amp; Fraternal Expenses Cannot Exceed 30% of income from dues, fees and investments</a:t>
            </a:r>
          </a:p>
          <a:p>
            <a:pPr lvl="1" eaLnBrk="1" hangingPunct="1">
              <a:buFont typeface="Wingdings" pitchFamily="2" charset="2"/>
              <a:buChar char="q"/>
            </a:pPr>
            <a:r>
              <a:rPr lang="en-US" sz="2400" dirty="0"/>
              <a:t>Offsetting Event Expenses with Event Revenue is allowed.</a:t>
            </a:r>
          </a:p>
          <a:p>
            <a:pPr lvl="1" eaLnBrk="1" hangingPunct="1">
              <a:buFont typeface="Wingdings" pitchFamily="2" charset="2"/>
              <a:buChar char="q"/>
            </a:pPr>
            <a:r>
              <a:rPr lang="en-US" sz="2400" dirty="0"/>
              <a:t>Social expenses incurred from hosting a charitable event do not count against the 30% rule.</a:t>
            </a:r>
          </a:p>
          <a:p>
            <a:pPr eaLnBrk="1" hangingPunct="1">
              <a:buFont typeface="Wingdings 2" pitchFamily="18" charset="2"/>
              <a:buNone/>
            </a:pPr>
            <a:endParaRPr lang="en-US" dirty="0"/>
          </a:p>
        </p:txBody>
      </p:sp>
      <p:sp>
        <p:nvSpPr>
          <p:cNvPr id="21510" name="Text Box 7"/>
          <p:cNvSpPr txBox="1">
            <a:spLocks noChangeArrowheads="1"/>
          </p:cNvSpPr>
          <p:nvPr/>
        </p:nvSpPr>
        <p:spPr bwMode="auto">
          <a:xfrm>
            <a:off x="2286000" y="6096000"/>
            <a:ext cx="586769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a:p>
            <a:pPr algn="r" eaLnBrk="1" hangingPunct="1"/>
            <a:r>
              <a:rPr lang="en-US" sz="1400" dirty="0">
                <a:solidFill>
                  <a:schemeClr val="tx2"/>
                </a:solidFill>
                <a:latin typeface="CG Omega" pitchFamily="34" charset="0"/>
              </a:rPr>
              <a:t> </a:t>
            </a:r>
          </a:p>
        </p:txBody>
      </p:sp>
    </p:spTree>
    <p:extLst>
      <p:ext uri="{BB962C8B-B14F-4D97-AF65-F5344CB8AC3E}">
        <p14:creationId xmlns:p14="http://schemas.microsoft.com/office/powerpoint/2010/main" val="1099751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2315-1821-9E67-D62B-B2791D4B11D4}"/>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E107D2EC-6B65-5B74-20A8-ADC4237477EA}"/>
              </a:ext>
            </a:extLst>
          </p:cNvPr>
          <p:cNvSpPr>
            <a:spLocks noGrp="1"/>
          </p:cNvSpPr>
          <p:nvPr>
            <p:ph type="title"/>
          </p:nvPr>
        </p:nvSpPr>
        <p:spPr>
          <a:xfrm>
            <a:off x="571500" y="341832"/>
            <a:ext cx="8115300" cy="1119499"/>
          </a:xfrm>
        </p:spPr>
        <p:txBody>
          <a:bodyPr>
            <a:normAutofit/>
          </a:bodyPr>
          <a:lstStyle/>
          <a:p>
            <a:pPr eaLnBrk="1" hangingPunct="1">
              <a:defRPr/>
            </a:pPr>
            <a:r>
              <a:rPr lang="en-US" sz="4000" dirty="0"/>
              <a:t>Tips for Any Budget Creation</a:t>
            </a:r>
            <a:endParaRPr lang="en-US" sz="4000" dirty="0">
              <a:solidFill>
                <a:schemeClr val="bg1">
                  <a:lumMod val="50000"/>
                </a:schemeClr>
              </a:solidFill>
            </a:endParaRPr>
          </a:p>
        </p:txBody>
      </p:sp>
      <p:sp>
        <p:nvSpPr>
          <p:cNvPr id="21507" name="Content Placeholder 2">
            <a:extLst>
              <a:ext uri="{FF2B5EF4-FFF2-40B4-BE49-F238E27FC236}">
                <a16:creationId xmlns:a16="http://schemas.microsoft.com/office/drawing/2014/main" id="{77F57733-0026-4959-F5B0-8A3AB4AEA91C}"/>
              </a:ext>
            </a:extLst>
          </p:cNvPr>
          <p:cNvSpPr>
            <a:spLocks noGrp="1"/>
          </p:cNvSpPr>
          <p:nvPr>
            <p:ph idx="1"/>
          </p:nvPr>
        </p:nvSpPr>
        <p:spPr>
          <a:xfrm>
            <a:off x="571500" y="1461331"/>
            <a:ext cx="8115300" cy="4634669"/>
          </a:xfrm>
        </p:spPr>
        <p:txBody>
          <a:bodyPr>
            <a:normAutofit/>
          </a:bodyPr>
          <a:lstStyle/>
          <a:p>
            <a:pPr eaLnBrk="1" hangingPunct="1"/>
            <a:r>
              <a:rPr lang="en-US" sz="2800" dirty="0"/>
              <a:t>Start with a set of assumptions</a:t>
            </a:r>
          </a:p>
          <a:p>
            <a:pPr lvl="1"/>
            <a:r>
              <a:rPr lang="en-US" dirty="0"/>
              <a:t>Identify all potential expenses</a:t>
            </a:r>
          </a:p>
          <a:p>
            <a:pPr lvl="1"/>
            <a:r>
              <a:rPr lang="en-US" dirty="0"/>
              <a:t>Identify all revenue sources</a:t>
            </a:r>
          </a:p>
          <a:p>
            <a:pPr lvl="1"/>
            <a:r>
              <a:rPr lang="en-US" dirty="0"/>
              <a:t>Put it in writing (narrative)</a:t>
            </a:r>
          </a:p>
          <a:p>
            <a:pPr eaLnBrk="1" hangingPunct="1"/>
            <a:r>
              <a:rPr lang="en-US" sz="2800" dirty="0"/>
              <a:t>Use a standard budget template (Excel) </a:t>
            </a:r>
          </a:p>
          <a:p>
            <a:pPr lvl="1"/>
            <a:r>
              <a:rPr lang="en-US" dirty="0"/>
              <a:t>For both Lodge and Hall</a:t>
            </a:r>
          </a:p>
          <a:p>
            <a:pPr marL="0" indent="0" eaLnBrk="1" hangingPunct="1">
              <a:buNone/>
            </a:pPr>
            <a:endParaRPr lang="en-US" sz="2000" dirty="0"/>
          </a:p>
          <a:p>
            <a:pPr eaLnBrk="1" hangingPunct="1">
              <a:buFont typeface="Wingdings 2" pitchFamily="18" charset="2"/>
              <a:buNone/>
            </a:pPr>
            <a:endParaRPr lang="en-US" dirty="0"/>
          </a:p>
        </p:txBody>
      </p:sp>
      <p:sp>
        <p:nvSpPr>
          <p:cNvPr id="21510" name="Text Box 7">
            <a:extLst>
              <a:ext uri="{FF2B5EF4-FFF2-40B4-BE49-F238E27FC236}">
                <a16:creationId xmlns:a16="http://schemas.microsoft.com/office/drawing/2014/main" id="{B91CC884-E430-1FC3-6C0C-29F06E78E524}"/>
              </a:ext>
            </a:extLst>
          </p:cNvPr>
          <p:cNvSpPr txBox="1">
            <a:spLocks noChangeArrowheads="1"/>
          </p:cNvSpPr>
          <p:nvPr/>
        </p:nvSpPr>
        <p:spPr bwMode="auto">
          <a:xfrm>
            <a:off x="2286000" y="6096000"/>
            <a:ext cx="586769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a:p>
            <a:pPr algn="r" eaLnBrk="1" hangingPunct="1"/>
            <a:r>
              <a:rPr lang="en-US" sz="1400" dirty="0">
                <a:solidFill>
                  <a:schemeClr val="tx2"/>
                </a:solidFill>
                <a:latin typeface="CG Omega" pitchFamily="34" charset="0"/>
              </a:rPr>
              <a:t> </a:t>
            </a:r>
          </a:p>
        </p:txBody>
      </p:sp>
    </p:spTree>
    <p:extLst>
      <p:ext uri="{BB962C8B-B14F-4D97-AF65-F5344CB8AC3E}">
        <p14:creationId xmlns:p14="http://schemas.microsoft.com/office/powerpoint/2010/main" val="777076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74AB8-447B-60A8-FB8B-883518FDBADC}"/>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9F587DEA-149C-63DD-019E-F1DEFB46E35F}"/>
              </a:ext>
            </a:extLst>
          </p:cNvPr>
          <p:cNvSpPr>
            <a:spLocks noGrp="1"/>
          </p:cNvSpPr>
          <p:nvPr>
            <p:ph type="title"/>
          </p:nvPr>
        </p:nvSpPr>
        <p:spPr>
          <a:xfrm>
            <a:off x="571500" y="341832"/>
            <a:ext cx="8115300" cy="1119499"/>
          </a:xfrm>
        </p:spPr>
        <p:txBody>
          <a:bodyPr>
            <a:normAutofit/>
          </a:bodyPr>
          <a:lstStyle/>
          <a:p>
            <a:pPr eaLnBrk="1" hangingPunct="1">
              <a:defRPr/>
            </a:pPr>
            <a:r>
              <a:rPr lang="en-US" sz="4000" dirty="0"/>
              <a:t>Tips for Any Budget Creation</a:t>
            </a:r>
            <a:endParaRPr lang="en-US" sz="4000" dirty="0">
              <a:solidFill>
                <a:schemeClr val="bg1">
                  <a:lumMod val="50000"/>
                </a:schemeClr>
              </a:solidFill>
            </a:endParaRPr>
          </a:p>
        </p:txBody>
      </p:sp>
      <p:sp>
        <p:nvSpPr>
          <p:cNvPr id="21507" name="Content Placeholder 2">
            <a:extLst>
              <a:ext uri="{FF2B5EF4-FFF2-40B4-BE49-F238E27FC236}">
                <a16:creationId xmlns:a16="http://schemas.microsoft.com/office/drawing/2014/main" id="{7633A2A7-48E1-B476-59F3-A7841B64C76E}"/>
              </a:ext>
            </a:extLst>
          </p:cNvPr>
          <p:cNvSpPr>
            <a:spLocks noGrp="1"/>
          </p:cNvSpPr>
          <p:nvPr>
            <p:ph idx="1"/>
          </p:nvPr>
        </p:nvSpPr>
        <p:spPr>
          <a:xfrm>
            <a:off x="571500" y="1461331"/>
            <a:ext cx="8115300" cy="4634669"/>
          </a:xfrm>
        </p:spPr>
        <p:txBody>
          <a:bodyPr>
            <a:normAutofit/>
          </a:bodyPr>
          <a:lstStyle/>
          <a:p>
            <a:pPr eaLnBrk="1" hangingPunct="1"/>
            <a:r>
              <a:rPr lang="en-US" sz="2800" dirty="0"/>
              <a:t>Track budget progress in different versions (e.g. draft 1, 2, final)</a:t>
            </a:r>
          </a:p>
          <a:p>
            <a:pPr eaLnBrk="1" hangingPunct="1"/>
            <a:r>
              <a:rPr lang="en-US" sz="2800" dirty="0"/>
              <a:t>Always present a balanced budget </a:t>
            </a:r>
          </a:p>
          <a:p>
            <a:pPr lvl="1"/>
            <a:r>
              <a:rPr lang="en-US" dirty="0"/>
              <a:t>Worst case scenario: A break-even budget </a:t>
            </a:r>
          </a:p>
          <a:p>
            <a:pPr lvl="1"/>
            <a:r>
              <a:rPr lang="en-US" dirty="0"/>
              <a:t>Best Case Scenario: Budgeted surplus</a:t>
            </a:r>
          </a:p>
          <a:p>
            <a:pPr lvl="1"/>
            <a:r>
              <a:rPr lang="en-US" dirty="0"/>
              <a:t>Not Recommended: A budget with a deficit</a:t>
            </a:r>
          </a:p>
          <a:p>
            <a:pPr marL="0" indent="0" eaLnBrk="1" hangingPunct="1">
              <a:buNone/>
            </a:pPr>
            <a:endParaRPr lang="en-US" sz="2800" dirty="0"/>
          </a:p>
          <a:p>
            <a:pPr eaLnBrk="1" hangingPunct="1">
              <a:buFont typeface="Wingdings 2" pitchFamily="18" charset="2"/>
              <a:buNone/>
            </a:pPr>
            <a:endParaRPr lang="en-US" dirty="0"/>
          </a:p>
        </p:txBody>
      </p:sp>
      <p:sp>
        <p:nvSpPr>
          <p:cNvPr id="21510" name="Text Box 7">
            <a:extLst>
              <a:ext uri="{FF2B5EF4-FFF2-40B4-BE49-F238E27FC236}">
                <a16:creationId xmlns:a16="http://schemas.microsoft.com/office/drawing/2014/main" id="{5149FD9F-1840-BD47-FFBB-4939C7539ADE}"/>
              </a:ext>
            </a:extLst>
          </p:cNvPr>
          <p:cNvSpPr txBox="1">
            <a:spLocks noChangeArrowheads="1"/>
          </p:cNvSpPr>
          <p:nvPr/>
        </p:nvSpPr>
        <p:spPr bwMode="auto">
          <a:xfrm>
            <a:off x="2286000" y="6096000"/>
            <a:ext cx="586769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a:p>
            <a:pPr algn="r" eaLnBrk="1" hangingPunct="1"/>
            <a:r>
              <a:rPr lang="en-US" sz="1400" dirty="0">
                <a:solidFill>
                  <a:schemeClr val="tx2"/>
                </a:solidFill>
                <a:latin typeface="CG Omega" pitchFamily="34" charset="0"/>
              </a:rPr>
              <a:t> </a:t>
            </a:r>
          </a:p>
        </p:txBody>
      </p:sp>
    </p:spTree>
    <p:extLst>
      <p:ext uri="{BB962C8B-B14F-4D97-AF65-F5344CB8AC3E}">
        <p14:creationId xmlns:p14="http://schemas.microsoft.com/office/powerpoint/2010/main" val="4236312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8175" y="393107"/>
            <a:ext cx="8048625" cy="1025495"/>
          </a:xfrm>
        </p:spPr>
        <p:txBody>
          <a:bodyPr>
            <a:normAutofit/>
          </a:bodyPr>
          <a:lstStyle/>
          <a:p>
            <a:pPr eaLnBrk="1" hangingPunct="1"/>
            <a:r>
              <a:rPr lang="en-US" sz="4000" dirty="0"/>
              <a:t>Hall Operating and Capital Budget</a:t>
            </a:r>
            <a:endParaRPr lang="en-US" sz="4000" dirty="0">
              <a:solidFill>
                <a:schemeClr val="bg1">
                  <a:lumMod val="50000"/>
                </a:schemeClr>
              </a:solidFill>
            </a:endParaRPr>
          </a:p>
        </p:txBody>
      </p:sp>
      <p:sp>
        <p:nvSpPr>
          <p:cNvPr id="3" name="Content Placeholder 2"/>
          <p:cNvSpPr>
            <a:spLocks noGrp="1"/>
          </p:cNvSpPr>
          <p:nvPr>
            <p:ph idx="1"/>
          </p:nvPr>
        </p:nvSpPr>
        <p:spPr>
          <a:xfrm>
            <a:off x="638175" y="1343025"/>
            <a:ext cx="8167688" cy="4756150"/>
          </a:xfrm>
        </p:spPr>
        <p:txBody>
          <a:bodyPr>
            <a:normAutofit/>
          </a:bodyPr>
          <a:lstStyle/>
          <a:p>
            <a:pPr lvl="1">
              <a:defRPr/>
            </a:pPr>
            <a:r>
              <a:rPr lang="en-US" sz="3200" dirty="0"/>
              <a:t>Operating Budget </a:t>
            </a:r>
          </a:p>
          <a:p>
            <a:pPr lvl="2">
              <a:defRPr/>
            </a:pPr>
            <a:r>
              <a:rPr lang="en-US" sz="2800" dirty="0"/>
              <a:t>1 year</a:t>
            </a:r>
          </a:p>
          <a:p>
            <a:pPr lvl="1">
              <a:defRPr/>
            </a:pPr>
            <a:r>
              <a:rPr lang="en-US" sz="3200" dirty="0"/>
              <a:t>Capital Budget </a:t>
            </a:r>
          </a:p>
          <a:p>
            <a:pPr lvl="2">
              <a:defRPr/>
            </a:pPr>
            <a:r>
              <a:rPr lang="en-US" sz="2800" dirty="0"/>
              <a:t>Multi-Year Capital plan</a:t>
            </a:r>
          </a:p>
          <a:p>
            <a:pPr marL="548640" lvl="1" indent="-274320" eaLnBrk="1" fontAlgn="auto" hangingPunct="1">
              <a:spcAft>
                <a:spcPts val="0"/>
              </a:spcAft>
              <a:buFont typeface="Wingdings"/>
              <a:buChar char=""/>
              <a:defRPr/>
            </a:pPr>
            <a:endParaRPr lang="en-US" sz="3200" dirty="0"/>
          </a:p>
          <a:p>
            <a:pPr marL="274320" indent="-274320" eaLnBrk="1" fontAlgn="auto" hangingPunct="1">
              <a:spcAft>
                <a:spcPts val="0"/>
              </a:spcAft>
              <a:buFont typeface="Wingdings 2"/>
              <a:buNone/>
              <a:defRPr/>
            </a:pPr>
            <a:endParaRPr lang="en-US" sz="1400" dirty="0"/>
          </a:p>
        </p:txBody>
      </p:sp>
      <p:sp>
        <p:nvSpPr>
          <p:cNvPr id="17414" name="Text Box 7"/>
          <p:cNvSpPr txBox="1">
            <a:spLocks noChangeArrowheads="1"/>
          </p:cNvSpPr>
          <p:nvPr/>
        </p:nvSpPr>
        <p:spPr bwMode="auto">
          <a:xfrm>
            <a:off x="2286000" y="6096000"/>
            <a:ext cx="586722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95766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6751" y="376015"/>
            <a:ext cx="8080049" cy="1222049"/>
          </a:xfrm>
        </p:spPr>
        <p:txBody>
          <a:bodyPr>
            <a:normAutofit/>
          </a:bodyPr>
          <a:lstStyle/>
          <a:p>
            <a:pPr eaLnBrk="1" hangingPunct="1"/>
            <a:r>
              <a:rPr lang="en-US" sz="4000" dirty="0"/>
              <a:t>Budget Agenda</a:t>
            </a:r>
            <a:r>
              <a:rPr lang="en-US" sz="4000" dirty="0">
                <a:solidFill>
                  <a:schemeClr val="bg1">
                    <a:lumMod val="50000"/>
                  </a:schemeClr>
                </a:solidFill>
              </a:rPr>
              <a:t> </a:t>
            </a:r>
          </a:p>
        </p:txBody>
      </p:sp>
      <p:sp>
        <p:nvSpPr>
          <p:cNvPr id="14339" name="Content Placeholder 2"/>
          <p:cNvSpPr>
            <a:spLocks noGrp="1"/>
          </p:cNvSpPr>
          <p:nvPr>
            <p:ph idx="1"/>
          </p:nvPr>
        </p:nvSpPr>
        <p:spPr>
          <a:xfrm>
            <a:off x="742950" y="1598064"/>
            <a:ext cx="7810500" cy="4565913"/>
          </a:xfrm>
        </p:spPr>
        <p:txBody>
          <a:bodyPr/>
          <a:lstStyle/>
          <a:p>
            <a:pPr eaLnBrk="1" hangingPunct="1"/>
            <a:r>
              <a:rPr lang="en-US" sz="2800" dirty="0">
                <a:latin typeface="Franklin Gothic Book" panose="020B0503020102020204" pitchFamily="34" charset="0"/>
                <a:ea typeface="Verdana" pitchFamily="34" charset="0"/>
                <a:cs typeface="Verdana" pitchFamily="34" charset="0"/>
              </a:rPr>
              <a:t>Lodge/Hall Fiscal Year begins on January 1</a:t>
            </a:r>
            <a:r>
              <a:rPr lang="en-US" sz="2800" baseline="30000" dirty="0">
                <a:latin typeface="Franklin Gothic Book" panose="020B0503020102020204" pitchFamily="34" charset="0"/>
                <a:ea typeface="Verdana" pitchFamily="34" charset="0"/>
                <a:cs typeface="Verdana" pitchFamily="34" charset="0"/>
              </a:rPr>
              <a:t>st</a:t>
            </a:r>
            <a:r>
              <a:rPr lang="en-US" sz="2800" dirty="0">
                <a:latin typeface="Franklin Gothic Book" panose="020B0503020102020204" pitchFamily="34" charset="0"/>
                <a:ea typeface="Verdana" pitchFamily="34" charset="0"/>
                <a:cs typeface="Verdana" pitchFamily="34" charset="0"/>
              </a:rPr>
              <a:t> &amp; ends on December 31</a:t>
            </a:r>
            <a:r>
              <a:rPr lang="en-US" sz="2800" baseline="30000" dirty="0">
                <a:latin typeface="Franklin Gothic Book" panose="020B0503020102020204" pitchFamily="34" charset="0"/>
                <a:ea typeface="Verdana" pitchFamily="34" charset="0"/>
                <a:cs typeface="Verdana" pitchFamily="34" charset="0"/>
              </a:rPr>
              <a:t>st</a:t>
            </a:r>
            <a:r>
              <a:rPr lang="en-US" sz="2800" dirty="0">
                <a:latin typeface="Franklin Gothic Book" panose="020B0503020102020204" pitchFamily="34" charset="0"/>
                <a:ea typeface="Verdana" pitchFamily="34" charset="0"/>
                <a:cs typeface="Verdana" pitchFamily="34" charset="0"/>
              </a:rPr>
              <a:t>    </a:t>
            </a:r>
          </a:p>
          <a:p>
            <a:pPr lvl="1" eaLnBrk="1" hangingPunct="1"/>
            <a:r>
              <a:rPr lang="en-US" dirty="0">
                <a:latin typeface="Franklin Gothic Book" panose="020B0503020102020204" pitchFamily="34" charset="0"/>
                <a:ea typeface="Verdana" pitchFamily="34" charset="0"/>
                <a:cs typeface="Verdana" pitchFamily="34" charset="0"/>
              </a:rPr>
              <a:t>For financial reporting and budgeting purposes</a:t>
            </a:r>
          </a:p>
          <a:p>
            <a:pPr eaLnBrk="1" hangingPunct="1"/>
            <a:r>
              <a:rPr lang="en-US" sz="2800" dirty="0">
                <a:latin typeface="Franklin Gothic Book" panose="020B0503020102020204" pitchFamily="34" charset="0"/>
                <a:ea typeface="Verdana" pitchFamily="34" charset="0"/>
                <a:cs typeface="Verdana" pitchFamily="34" charset="0"/>
              </a:rPr>
              <a:t>Timeline: Preparation, Review &amp; Approval</a:t>
            </a:r>
          </a:p>
          <a:p>
            <a:pPr eaLnBrk="1" hangingPunct="1"/>
            <a:r>
              <a:rPr lang="en-US" sz="2800" dirty="0">
                <a:latin typeface="Franklin Gothic Book" panose="020B0503020102020204" pitchFamily="34" charset="0"/>
                <a:ea typeface="Verdana" pitchFamily="34" charset="0"/>
                <a:cs typeface="Verdana" pitchFamily="34" charset="0"/>
              </a:rPr>
              <a:t>High Level Revenue &amp; Expenses</a:t>
            </a:r>
          </a:p>
          <a:p>
            <a:pPr eaLnBrk="1" hangingPunct="1">
              <a:buFont typeface="Wingdings 2" pitchFamily="18" charset="2"/>
              <a:buNone/>
            </a:pPr>
            <a:endParaRPr lang="en-US" dirty="0"/>
          </a:p>
        </p:txBody>
      </p:sp>
      <p:sp>
        <p:nvSpPr>
          <p:cNvPr id="14342" name="Text Box 7"/>
          <p:cNvSpPr txBox="1">
            <a:spLocks noChangeArrowheads="1"/>
          </p:cNvSpPr>
          <p:nvPr/>
        </p:nvSpPr>
        <p:spPr bwMode="auto">
          <a:xfrm>
            <a:off x="2457450" y="6091236"/>
            <a:ext cx="586722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a:p>
            <a:pPr algn="r" eaLnBrk="1" hangingPunct="1"/>
            <a:r>
              <a:rPr lang="en-US" sz="1400" dirty="0">
                <a:solidFill>
                  <a:schemeClr val="tx2"/>
                </a:solidFill>
                <a:latin typeface="CG Omega" pitchFamily="34" charset="0"/>
              </a:rPr>
              <a:t> </a:t>
            </a:r>
          </a:p>
        </p:txBody>
      </p:sp>
    </p:spTree>
    <p:extLst>
      <p:ext uri="{BB962C8B-B14F-4D97-AF65-F5344CB8AC3E}">
        <p14:creationId xmlns:p14="http://schemas.microsoft.com/office/powerpoint/2010/main" val="2875590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B07D-1D20-4F8C-B4DE-885032D43D7C}"/>
              </a:ext>
            </a:extLst>
          </p:cNvPr>
          <p:cNvSpPr>
            <a:spLocks noGrp="1"/>
          </p:cNvSpPr>
          <p:nvPr>
            <p:ph type="title"/>
          </p:nvPr>
        </p:nvSpPr>
        <p:spPr>
          <a:xfrm>
            <a:off x="457200" y="1"/>
            <a:ext cx="8229600" cy="787758"/>
          </a:xfrm>
        </p:spPr>
        <p:txBody>
          <a:bodyPr>
            <a:normAutofit/>
          </a:bodyPr>
          <a:lstStyle/>
          <a:p>
            <a:r>
              <a:rPr lang="en-US" dirty="0"/>
              <a:t>Hall Types and Revenue Sources</a:t>
            </a:r>
          </a:p>
        </p:txBody>
      </p:sp>
      <p:graphicFrame>
        <p:nvGraphicFramePr>
          <p:cNvPr id="4" name="Content Placeholder 3">
            <a:extLst>
              <a:ext uri="{FF2B5EF4-FFF2-40B4-BE49-F238E27FC236}">
                <a16:creationId xmlns:a16="http://schemas.microsoft.com/office/drawing/2014/main" id="{F305AEE2-1D30-48BB-BE3D-473913FBD99C}"/>
              </a:ext>
            </a:extLst>
          </p:cNvPr>
          <p:cNvGraphicFramePr>
            <a:graphicFrameLocks noGrp="1"/>
          </p:cNvGraphicFramePr>
          <p:nvPr>
            <p:ph idx="1"/>
            <p:extLst>
              <p:ext uri="{D42A27DB-BD31-4B8C-83A1-F6EECF244321}">
                <p14:modId xmlns:p14="http://schemas.microsoft.com/office/powerpoint/2010/main" val="2241987903"/>
              </p:ext>
            </p:extLst>
          </p:nvPr>
        </p:nvGraphicFramePr>
        <p:xfrm>
          <a:off x="333905" y="787758"/>
          <a:ext cx="8567722" cy="6070242"/>
        </p:xfrm>
        <a:graphic>
          <a:graphicData uri="http://schemas.openxmlformats.org/drawingml/2006/table">
            <a:tbl>
              <a:tblPr firstRow="1" bandRow="1">
                <a:tableStyleId>{5C22544A-7EE6-4342-B048-85BDC9FD1C3A}</a:tableStyleId>
              </a:tblPr>
              <a:tblGrid>
                <a:gridCol w="3946471">
                  <a:extLst>
                    <a:ext uri="{9D8B030D-6E8A-4147-A177-3AD203B41FA5}">
                      <a16:colId xmlns:a16="http://schemas.microsoft.com/office/drawing/2014/main" val="4108994728"/>
                    </a:ext>
                  </a:extLst>
                </a:gridCol>
                <a:gridCol w="2409544">
                  <a:extLst>
                    <a:ext uri="{9D8B030D-6E8A-4147-A177-3AD203B41FA5}">
                      <a16:colId xmlns:a16="http://schemas.microsoft.com/office/drawing/2014/main" val="995463016"/>
                    </a:ext>
                  </a:extLst>
                </a:gridCol>
                <a:gridCol w="2211707">
                  <a:extLst>
                    <a:ext uri="{9D8B030D-6E8A-4147-A177-3AD203B41FA5}">
                      <a16:colId xmlns:a16="http://schemas.microsoft.com/office/drawing/2014/main" val="766813153"/>
                    </a:ext>
                  </a:extLst>
                </a:gridCol>
              </a:tblGrid>
              <a:tr h="1182110">
                <a:tc>
                  <a:txBody>
                    <a:bodyPr/>
                    <a:lstStyle/>
                    <a:p>
                      <a:r>
                        <a:rPr lang="en-US" sz="1700" dirty="0"/>
                        <a:t>  Hall Type</a:t>
                      </a:r>
                    </a:p>
                  </a:txBody>
                  <a:tcPr/>
                </a:tc>
                <a:tc>
                  <a:txBody>
                    <a:bodyPr/>
                    <a:lstStyle/>
                    <a:p>
                      <a:pPr algn="ctr"/>
                      <a:r>
                        <a:rPr lang="en-US" sz="1700" dirty="0"/>
                        <a:t>Revenue Source</a:t>
                      </a:r>
                    </a:p>
                  </a:txBody>
                  <a:tcPr/>
                </a:tc>
                <a:tc>
                  <a:txBody>
                    <a:bodyPr/>
                    <a:lstStyle/>
                    <a:p>
                      <a:pPr algn="ctr"/>
                      <a:r>
                        <a:rPr lang="en-US" sz="1700" dirty="0"/>
                        <a:t> Financial Impact on Halls During economic downturn and recovery period</a:t>
                      </a:r>
                    </a:p>
                  </a:txBody>
                  <a:tcPr/>
                </a:tc>
                <a:extLst>
                  <a:ext uri="{0D108BD9-81ED-4DB2-BD59-A6C34878D82A}">
                    <a16:rowId xmlns:a16="http://schemas.microsoft.com/office/drawing/2014/main" val="669039807"/>
                  </a:ext>
                </a:extLst>
              </a:tr>
              <a:tr h="871638">
                <a:tc>
                  <a:txBody>
                    <a:bodyPr/>
                    <a:lstStyle/>
                    <a:p>
                      <a:r>
                        <a:rPr lang="en-US" sz="1700" dirty="0"/>
                        <a:t>Small 1 or 2 story building with lodge room &amp; small dining room only  </a:t>
                      </a:r>
                    </a:p>
                  </a:txBody>
                  <a:tcPr/>
                </a:tc>
                <a:tc>
                  <a:txBody>
                    <a:bodyPr/>
                    <a:lstStyle/>
                    <a:p>
                      <a:pPr algn="ctr"/>
                      <a:r>
                        <a:rPr lang="en-US" sz="1700" dirty="0"/>
                        <a:t>Lodge revenue only</a:t>
                      </a:r>
                    </a:p>
                  </a:txBody>
                  <a:tcPr/>
                </a:tc>
                <a:tc>
                  <a:txBody>
                    <a:bodyPr/>
                    <a:lstStyle/>
                    <a:p>
                      <a:pPr algn="ctr"/>
                      <a:r>
                        <a:rPr lang="en-US" sz="1700" dirty="0"/>
                        <a:t>No to Minimal revenue loss</a:t>
                      </a:r>
                    </a:p>
                  </a:txBody>
                  <a:tcPr/>
                </a:tc>
                <a:extLst>
                  <a:ext uri="{0D108BD9-81ED-4DB2-BD59-A6C34878D82A}">
                    <a16:rowId xmlns:a16="http://schemas.microsoft.com/office/drawing/2014/main" val="1251496110"/>
                  </a:ext>
                </a:extLst>
              </a:tr>
              <a:tr h="934068">
                <a:tc>
                  <a:txBody>
                    <a:bodyPr/>
                    <a:lstStyle/>
                    <a:p>
                      <a:r>
                        <a:rPr lang="en-US" sz="1700" dirty="0"/>
                        <a:t>Small 1 or 2 story building with lodge room &amp; small dining room only  </a:t>
                      </a:r>
                    </a:p>
                  </a:txBody>
                  <a:tcPr/>
                </a:tc>
                <a:tc>
                  <a:txBody>
                    <a:bodyPr/>
                    <a:lstStyle/>
                    <a:p>
                      <a:pPr algn="ctr"/>
                      <a:r>
                        <a:rPr lang="en-US" sz="1700" dirty="0"/>
                        <a:t>Fraternal (lodge and masonic affiliates) </a:t>
                      </a:r>
                    </a:p>
                  </a:txBody>
                  <a:tcPr/>
                </a:tc>
                <a:tc>
                  <a:txBody>
                    <a:bodyPr/>
                    <a:lstStyle/>
                    <a:p>
                      <a:pPr algn="ctr"/>
                      <a:r>
                        <a:rPr lang="en-US" sz="1700" dirty="0"/>
                        <a:t>Minimal </a:t>
                      </a:r>
                      <a:r>
                        <a:rPr lang="en-US" sz="1700" dirty="0">
                          <a:solidFill>
                            <a:srgbClr val="FF0000"/>
                          </a:solidFill>
                        </a:rPr>
                        <a:t>revenue loss</a:t>
                      </a:r>
                    </a:p>
                  </a:txBody>
                  <a:tcPr/>
                </a:tc>
                <a:extLst>
                  <a:ext uri="{0D108BD9-81ED-4DB2-BD59-A6C34878D82A}">
                    <a16:rowId xmlns:a16="http://schemas.microsoft.com/office/drawing/2014/main" val="1369034597"/>
                  </a:ext>
                </a:extLst>
              </a:tr>
              <a:tr h="934068">
                <a:tc>
                  <a:txBody>
                    <a:bodyPr/>
                    <a:lstStyle/>
                    <a:p>
                      <a:r>
                        <a:rPr lang="en-US" sz="1700" dirty="0"/>
                        <a:t>Medium size building  </a:t>
                      </a:r>
                    </a:p>
                  </a:txBody>
                  <a:tcPr/>
                </a:tc>
                <a:tc>
                  <a:txBody>
                    <a:bodyPr/>
                    <a:lstStyle/>
                    <a:p>
                      <a:pPr algn="ctr"/>
                      <a:r>
                        <a:rPr lang="en-US" sz="1700" dirty="0"/>
                        <a:t>Fraternal and </a:t>
                      </a:r>
                      <a:r>
                        <a:rPr lang="en-US" sz="1700" dirty="0">
                          <a:solidFill>
                            <a:srgbClr val="FF0000"/>
                          </a:solidFill>
                        </a:rPr>
                        <a:t>single use events</a:t>
                      </a:r>
                      <a:r>
                        <a:rPr lang="en-US" sz="1700" dirty="0"/>
                        <a:t> revenue</a:t>
                      </a:r>
                    </a:p>
                  </a:txBody>
                  <a:tcPr/>
                </a:tc>
                <a:tc>
                  <a:txBody>
                    <a:bodyPr/>
                    <a:lstStyle/>
                    <a:p>
                      <a:pPr algn="ctr"/>
                      <a:r>
                        <a:rPr lang="en-US" sz="1700" dirty="0">
                          <a:solidFill>
                            <a:schemeClr val="tx1"/>
                          </a:solidFill>
                        </a:rPr>
                        <a:t>Minimal</a:t>
                      </a:r>
                      <a:r>
                        <a:rPr lang="en-US" sz="1700" dirty="0">
                          <a:solidFill>
                            <a:srgbClr val="FF0000"/>
                          </a:solidFill>
                        </a:rPr>
                        <a:t> to Moderate revenue loss  </a:t>
                      </a:r>
                    </a:p>
                  </a:txBody>
                  <a:tcPr/>
                </a:tc>
                <a:extLst>
                  <a:ext uri="{0D108BD9-81ED-4DB2-BD59-A6C34878D82A}">
                    <a16:rowId xmlns:a16="http://schemas.microsoft.com/office/drawing/2014/main" val="4144037986"/>
                  </a:ext>
                </a:extLst>
              </a:tr>
              <a:tr h="934068">
                <a:tc>
                  <a:txBody>
                    <a:bodyPr/>
                    <a:lstStyle/>
                    <a:p>
                      <a:r>
                        <a:rPr lang="en-US" sz="1700" dirty="0"/>
                        <a:t> Mid to Large size building with lodge room (2</a:t>
                      </a:r>
                      <a:r>
                        <a:rPr lang="en-US" sz="1700" baseline="30000" dirty="0"/>
                        <a:t>nd</a:t>
                      </a:r>
                      <a:r>
                        <a:rPr lang="en-US" sz="1700" dirty="0"/>
                        <a:t> floor) and commercial space (ground level)</a:t>
                      </a:r>
                    </a:p>
                  </a:txBody>
                  <a:tcPr/>
                </a:tc>
                <a:tc>
                  <a:txBody>
                    <a:bodyPr/>
                    <a:lstStyle/>
                    <a:p>
                      <a:pPr algn="ctr"/>
                      <a:r>
                        <a:rPr lang="en-US" sz="1700" dirty="0"/>
                        <a:t>Fraternal and  </a:t>
                      </a:r>
                      <a:r>
                        <a:rPr lang="en-US" sz="1700" dirty="0">
                          <a:solidFill>
                            <a:srgbClr val="FF0000"/>
                          </a:solidFill>
                        </a:rPr>
                        <a:t>commercial leases </a:t>
                      </a:r>
                      <a:r>
                        <a:rPr lang="en-US" sz="1700" dirty="0"/>
                        <a:t>revenue</a:t>
                      </a:r>
                    </a:p>
                  </a:txBody>
                  <a:tcPr/>
                </a:tc>
                <a:tc>
                  <a:txBody>
                    <a:bodyPr/>
                    <a:lstStyle/>
                    <a:p>
                      <a:pPr algn="ctr"/>
                      <a:r>
                        <a:rPr lang="en-US" sz="1700" dirty="0">
                          <a:solidFill>
                            <a:schemeClr val="tx1"/>
                          </a:solidFill>
                        </a:rPr>
                        <a:t>Minimal </a:t>
                      </a:r>
                      <a:r>
                        <a:rPr lang="en-US" sz="1700" dirty="0">
                          <a:solidFill>
                            <a:srgbClr val="FF0000"/>
                          </a:solidFill>
                        </a:rPr>
                        <a:t>to Significant revenue loss    </a:t>
                      </a:r>
                    </a:p>
                  </a:txBody>
                  <a:tcPr/>
                </a:tc>
                <a:extLst>
                  <a:ext uri="{0D108BD9-81ED-4DB2-BD59-A6C34878D82A}">
                    <a16:rowId xmlns:a16="http://schemas.microsoft.com/office/drawing/2014/main" val="3877663290"/>
                  </a:ext>
                </a:extLst>
              </a:tr>
              <a:tr h="1214290">
                <a:tc>
                  <a:txBody>
                    <a:bodyPr/>
                    <a:lstStyle/>
                    <a:p>
                      <a:r>
                        <a:rPr lang="en-US" sz="1700" dirty="0"/>
                        <a:t> Large size building with lodge room (2</a:t>
                      </a:r>
                      <a:r>
                        <a:rPr lang="en-US" sz="1700" baseline="30000" dirty="0"/>
                        <a:t>nd</a:t>
                      </a:r>
                      <a:r>
                        <a:rPr lang="en-US" sz="1700" dirty="0"/>
                        <a:t> floor)  and commercial space (ground level)</a:t>
                      </a:r>
                    </a:p>
                  </a:txBody>
                  <a:tcPr/>
                </a:tc>
                <a:tc>
                  <a:txBody>
                    <a:bodyPr/>
                    <a:lstStyle/>
                    <a:p>
                      <a:pPr algn="ctr"/>
                      <a:r>
                        <a:rPr lang="en-US" sz="1700" dirty="0"/>
                        <a:t>Fraternal revenue, </a:t>
                      </a:r>
                      <a:r>
                        <a:rPr lang="en-US" sz="1700" dirty="0">
                          <a:solidFill>
                            <a:srgbClr val="FF0000"/>
                          </a:solidFill>
                        </a:rPr>
                        <a:t>commercial leases, </a:t>
                      </a:r>
                      <a:r>
                        <a:rPr lang="en-US" sz="1700" dirty="0"/>
                        <a:t>and </a:t>
                      </a:r>
                      <a:r>
                        <a:rPr lang="en-US" sz="1700" dirty="0">
                          <a:solidFill>
                            <a:srgbClr val="FF0000"/>
                          </a:solidFill>
                        </a:rPr>
                        <a:t>single use events revenue </a:t>
                      </a:r>
                    </a:p>
                  </a:txBody>
                  <a:tcPr/>
                </a:tc>
                <a:tc>
                  <a:txBody>
                    <a:bodyPr/>
                    <a:lstStyle/>
                    <a:p>
                      <a:pPr algn="ctr"/>
                      <a:r>
                        <a:rPr lang="en-US" sz="1700" dirty="0">
                          <a:solidFill>
                            <a:schemeClr val="tx1"/>
                          </a:solidFill>
                        </a:rPr>
                        <a:t>Minimal</a:t>
                      </a:r>
                      <a:r>
                        <a:rPr lang="en-US" sz="1700" dirty="0">
                          <a:solidFill>
                            <a:srgbClr val="FF0000"/>
                          </a:solidFill>
                        </a:rPr>
                        <a:t> to Significant revenue loss</a:t>
                      </a:r>
                    </a:p>
                  </a:txBody>
                  <a:tcPr/>
                </a:tc>
                <a:extLst>
                  <a:ext uri="{0D108BD9-81ED-4DB2-BD59-A6C34878D82A}">
                    <a16:rowId xmlns:a16="http://schemas.microsoft.com/office/drawing/2014/main" val="2457874713"/>
                  </a:ext>
                </a:extLst>
              </a:tr>
            </a:tbl>
          </a:graphicData>
        </a:graphic>
      </p:graphicFrame>
    </p:spTree>
    <p:extLst>
      <p:ext uri="{BB962C8B-B14F-4D97-AF65-F5344CB8AC3E}">
        <p14:creationId xmlns:p14="http://schemas.microsoft.com/office/powerpoint/2010/main" val="2142337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1" y="358924"/>
            <a:ext cx="8229600" cy="914399"/>
          </a:xfrm>
        </p:spPr>
        <p:txBody>
          <a:bodyPr>
            <a:normAutofit/>
          </a:bodyPr>
          <a:lstStyle/>
          <a:p>
            <a:pPr eaLnBrk="1" hangingPunct="1"/>
            <a:r>
              <a:rPr lang="en-US" sz="3600" dirty="0"/>
              <a:t>Hall Income Sources</a:t>
            </a:r>
            <a:endParaRPr lang="en-US" sz="3600" dirty="0">
              <a:solidFill>
                <a:schemeClr val="bg1">
                  <a:lumMod val="50000"/>
                </a:schemeClr>
              </a:solidFill>
            </a:endParaRPr>
          </a:p>
        </p:txBody>
      </p:sp>
      <p:sp>
        <p:nvSpPr>
          <p:cNvPr id="3" name="Content Placeholder 2"/>
          <p:cNvSpPr>
            <a:spLocks noGrp="1"/>
          </p:cNvSpPr>
          <p:nvPr>
            <p:ph idx="1"/>
          </p:nvPr>
        </p:nvSpPr>
        <p:spPr>
          <a:xfrm>
            <a:off x="457200" y="1273323"/>
            <a:ext cx="8229600" cy="4976565"/>
          </a:xfrm>
        </p:spPr>
        <p:txBody>
          <a:bodyPr>
            <a:normAutofit fontScale="92500"/>
          </a:bodyPr>
          <a:lstStyle/>
          <a:p>
            <a:pPr marL="0" indent="0" eaLnBrk="1" fontAlgn="auto" hangingPunct="1">
              <a:spcAft>
                <a:spcPts val="0"/>
              </a:spcAft>
              <a:buNone/>
              <a:defRPr/>
            </a:pPr>
            <a:r>
              <a:rPr lang="en-US" sz="2600" dirty="0"/>
              <a:t>Income sources:</a:t>
            </a:r>
          </a:p>
          <a:p>
            <a:pPr marL="971550" lvl="1" indent="-514350" eaLnBrk="1" fontAlgn="auto" hangingPunct="1">
              <a:spcAft>
                <a:spcPts val="0"/>
              </a:spcAft>
              <a:buFont typeface="+mj-lt"/>
              <a:buAutoNum type="arabicPeriod"/>
              <a:defRPr/>
            </a:pPr>
            <a:r>
              <a:rPr lang="en-US" sz="2600" dirty="0"/>
              <a:t>Primary Sources </a:t>
            </a:r>
          </a:p>
          <a:p>
            <a:pPr marL="1371600" lvl="2" indent="-457200" eaLnBrk="1" fontAlgn="auto" hangingPunct="1">
              <a:spcAft>
                <a:spcPts val="0"/>
              </a:spcAft>
              <a:buClr>
                <a:schemeClr val="accent3"/>
              </a:buClr>
              <a:buFont typeface="Wingdings 2"/>
              <a:buChar char=""/>
              <a:defRPr/>
            </a:pPr>
            <a:r>
              <a:rPr lang="en-US" sz="2600" dirty="0"/>
              <a:t>Rent from Lodge(s)</a:t>
            </a:r>
          </a:p>
          <a:p>
            <a:pPr marL="1371600" lvl="2" indent="-457200" eaLnBrk="1" fontAlgn="auto" hangingPunct="1">
              <a:spcAft>
                <a:spcPts val="0"/>
              </a:spcAft>
              <a:buClr>
                <a:schemeClr val="accent3"/>
              </a:buClr>
              <a:buFont typeface="Wingdings 2"/>
              <a:buChar char=""/>
              <a:defRPr/>
            </a:pPr>
            <a:r>
              <a:rPr lang="en-US" sz="2600" dirty="0"/>
              <a:t>Rent from other masonic orgs (Concordant Bodies)</a:t>
            </a:r>
          </a:p>
          <a:p>
            <a:pPr marL="1371600" lvl="2" indent="-457200" eaLnBrk="1" fontAlgn="auto" hangingPunct="1">
              <a:spcAft>
                <a:spcPts val="0"/>
              </a:spcAft>
              <a:buClr>
                <a:schemeClr val="accent3"/>
              </a:buClr>
              <a:buFont typeface="Wingdings 2"/>
              <a:buChar char=""/>
              <a:defRPr/>
            </a:pPr>
            <a:r>
              <a:rPr lang="en-US" sz="2600" dirty="0"/>
              <a:t>Rent from Non-Masonic Orgs/Commercial Tenants</a:t>
            </a:r>
          </a:p>
          <a:p>
            <a:pPr marL="1371600" lvl="2" indent="-457200" eaLnBrk="1" fontAlgn="auto" hangingPunct="1">
              <a:spcAft>
                <a:spcPts val="0"/>
              </a:spcAft>
              <a:buClr>
                <a:schemeClr val="accent3"/>
              </a:buClr>
              <a:buFont typeface="Wingdings 2"/>
              <a:buChar char=""/>
              <a:defRPr/>
            </a:pPr>
            <a:r>
              <a:rPr lang="en-US" sz="2600" dirty="0"/>
              <a:t>Rent from One-Time (Single Use) Events</a:t>
            </a:r>
          </a:p>
          <a:p>
            <a:pPr marL="971550" lvl="1" indent="-514350" eaLnBrk="1" fontAlgn="auto" hangingPunct="1">
              <a:spcAft>
                <a:spcPts val="0"/>
              </a:spcAft>
              <a:buFont typeface="+mj-lt"/>
              <a:buAutoNum type="arabicPeriod"/>
              <a:defRPr/>
            </a:pPr>
            <a:r>
              <a:rPr lang="en-US" sz="2600" dirty="0"/>
              <a:t>Other Sources </a:t>
            </a:r>
          </a:p>
          <a:p>
            <a:pPr marL="1371600" lvl="2" indent="-457200" eaLnBrk="1" fontAlgn="auto" hangingPunct="1">
              <a:spcAft>
                <a:spcPts val="0"/>
              </a:spcAft>
              <a:buClr>
                <a:schemeClr val="accent3"/>
              </a:buClr>
              <a:buFont typeface="Wingdings 2"/>
              <a:buChar char=""/>
              <a:defRPr/>
            </a:pPr>
            <a:r>
              <a:rPr lang="en-US" sz="2600" dirty="0"/>
              <a:t>Rent from Parking Lot </a:t>
            </a:r>
          </a:p>
          <a:p>
            <a:pPr marL="1371600" lvl="2" indent="-457200" eaLnBrk="1" fontAlgn="auto" hangingPunct="1">
              <a:spcAft>
                <a:spcPts val="0"/>
              </a:spcAft>
              <a:buClr>
                <a:schemeClr val="accent3"/>
              </a:buClr>
              <a:buFont typeface="Wingdings 2"/>
              <a:buChar char=""/>
              <a:defRPr/>
            </a:pPr>
            <a:r>
              <a:rPr lang="en-US" sz="2600" dirty="0"/>
              <a:t>Transfer from Owner Lodge</a:t>
            </a:r>
          </a:p>
          <a:p>
            <a:pPr marL="1371600" lvl="2" indent="-457200" eaLnBrk="1" fontAlgn="auto" hangingPunct="1">
              <a:spcAft>
                <a:spcPts val="0"/>
              </a:spcAft>
              <a:buClr>
                <a:schemeClr val="accent3"/>
              </a:buClr>
              <a:buFont typeface="Wingdings 2"/>
              <a:buChar char=""/>
              <a:defRPr/>
            </a:pPr>
            <a:r>
              <a:rPr lang="en-US" sz="2600" dirty="0"/>
              <a:t>Other Miscellaneous Revenue </a:t>
            </a:r>
            <a:endParaRPr lang="en-US" dirty="0"/>
          </a:p>
        </p:txBody>
      </p:sp>
      <p:sp>
        <p:nvSpPr>
          <p:cNvPr id="16390" name="Text Box 7"/>
          <p:cNvSpPr txBox="1">
            <a:spLocks noChangeArrowheads="1"/>
          </p:cNvSpPr>
          <p:nvPr/>
        </p:nvSpPr>
        <p:spPr bwMode="auto">
          <a:xfrm>
            <a:off x="2286000" y="6096000"/>
            <a:ext cx="5867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21293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8175" y="393107"/>
            <a:ext cx="8048625" cy="1025495"/>
          </a:xfrm>
        </p:spPr>
        <p:txBody>
          <a:bodyPr>
            <a:normAutofit/>
          </a:bodyPr>
          <a:lstStyle/>
          <a:p>
            <a:pPr eaLnBrk="1" hangingPunct="1"/>
            <a:r>
              <a:rPr lang="en-US" sz="3600" dirty="0"/>
              <a:t>Hall Expenses</a:t>
            </a:r>
            <a:endParaRPr lang="en-US" sz="3600" dirty="0">
              <a:solidFill>
                <a:schemeClr val="bg1">
                  <a:lumMod val="50000"/>
                </a:schemeClr>
              </a:solidFill>
            </a:endParaRPr>
          </a:p>
        </p:txBody>
      </p:sp>
      <p:sp>
        <p:nvSpPr>
          <p:cNvPr id="3" name="Content Placeholder 2"/>
          <p:cNvSpPr>
            <a:spLocks noGrp="1"/>
          </p:cNvSpPr>
          <p:nvPr>
            <p:ph idx="1"/>
          </p:nvPr>
        </p:nvSpPr>
        <p:spPr>
          <a:xfrm>
            <a:off x="638175" y="1343024"/>
            <a:ext cx="8167688" cy="4935227"/>
          </a:xfrm>
        </p:spPr>
        <p:txBody>
          <a:bodyPr>
            <a:normAutofit lnSpcReduction="10000"/>
          </a:bodyPr>
          <a:lstStyle/>
          <a:p>
            <a:pPr lvl="1">
              <a:defRPr/>
            </a:pPr>
            <a:r>
              <a:rPr lang="en-US" sz="2400" dirty="0"/>
              <a:t>Payrolls (Hall employees)</a:t>
            </a:r>
          </a:p>
          <a:p>
            <a:pPr lvl="1">
              <a:defRPr/>
            </a:pPr>
            <a:r>
              <a:rPr lang="en-US" sz="2400" dirty="0"/>
              <a:t>Admin Expenses</a:t>
            </a:r>
          </a:p>
          <a:p>
            <a:pPr lvl="2">
              <a:defRPr/>
            </a:pPr>
            <a:r>
              <a:rPr lang="en-US" sz="2000" dirty="0"/>
              <a:t>Property Management Fees</a:t>
            </a:r>
          </a:p>
          <a:p>
            <a:pPr lvl="2">
              <a:defRPr/>
            </a:pPr>
            <a:r>
              <a:rPr lang="en-US" sz="2000" dirty="0"/>
              <a:t>Tax filing fees</a:t>
            </a:r>
          </a:p>
          <a:p>
            <a:pPr lvl="2">
              <a:defRPr/>
            </a:pPr>
            <a:r>
              <a:rPr lang="en-US" sz="2000" dirty="0"/>
              <a:t>Payroll processing fees</a:t>
            </a:r>
          </a:p>
          <a:p>
            <a:pPr lvl="1">
              <a:defRPr/>
            </a:pPr>
            <a:r>
              <a:rPr lang="en-US" sz="2400" dirty="0"/>
              <a:t>Property Tax</a:t>
            </a:r>
          </a:p>
          <a:p>
            <a:pPr lvl="1">
              <a:defRPr/>
            </a:pPr>
            <a:r>
              <a:rPr lang="en-US" sz="2400" dirty="0"/>
              <a:t>Property &amp; Liability Insurance Premiums</a:t>
            </a:r>
          </a:p>
          <a:p>
            <a:pPr lvl="1">
              <a:defRPr/>
            </a:pPr>
            <a:r>
              <a:rPr lang="en-US" sz="2400" dirty="0"/>
              <a:t>Utilities (Gas, Electric, Water, Trash)</a:t>
            </a:r>
          </a:p>
          <a:p>
            <a:pPr lvl="1">
              <a:defRPr/>
            </a:pPr>
            <a:r>
              <a:rPr lang="en-US" sz="2400" dirty="0"/>
              <a:t>Outsourced Services</a:t>
            </a:r>
          </a:p>
          <a:p>
            <a:pPr marL="1371600" lvl="2" indent="-514350">
              <a:defRPr/>
            </a:pPr>
            <a:r>
              <a:rPr lang="en-US" sz="2000" dirty="0"/>
              <a:t>Janitorial/Cleaning Services</a:t>
            </a:r>
          </a:p>
          <a:p>
            <a:pPr marL="1371600" lvl="2" indent="-514350">
              <a:defRPr/>
            </a:pPr>
            <a:r>
              <a:rPr lang="en-US" sz="2000" dirty="0"/>
              <a:t>Guard/Security Services</a:t>
            </a:r>
          </a:p>
          <a:p>
            <a:pPr marL="1371600" lvl="2" indent="-514350">
              <a:defRPr/>
            </a:pPr>
            <a:r>
              <a:rPr lang="en-US" sz="2000" dirty="0"/>
              <a:t>Landscaping/Groundskeeping Services</a:t>
            </a:r>
          </a:p>
          <a:p>
            <a:pPr marL="1371600" lvl="2" indent="-514350">
              <a:defRPr/>
            </a:pPr>
            <a:r>
              <a:rPr lang="en-US" sz="2000" dirty="0"/>
              <a:t>Pest Control</a:t>
            </a:r>
          </a:p>
          <a:p>
            <a:pPr marL="548640" lvl="1" indent="-274320" eaLnBrk="1" fontAlgn="auto" hangingPunct="1">
              <a:spcAft>
                <a:spcPts val="0"/>
              </a:spcAft>
              <a:buFont typeface="Wingdings"/>
              <a:buNone/>
              <a:defRPr/>
            </a:pPr>
            <a:endParaRPr lang="en-US" sz="1400" dirty="0"/>
          </a:p>
          <a:p>
            <a:pPr marL="548640" lvl="1" indent="-274320" eaLnBrk="1" fontAlgn="auto" hangingPunct="1">
              <a:spcAft>
                <a:spcPts val="0"/>
              </a:spcAft>
              <a:buFont typeface="Wingdings"/>
              <a:buChar char=""/>
              <a:defRPr/>
            </a:pPr>
            <a:endParaRPr lang="en-US" sz="1400" dirty="0"/>
          </a:p>
          <a:p>
            <a:pPr marL="274320" indent="-274320" eaLnBrk="1" fontAlgn="auto" hangingPunct="1">
              <a:spcAft>
                <a:spcPts val="0"/>
              </a:spcAft>
              <a:buFont typeface="Wingdings 2"/>
              <a:buNone/>
              <a:defRPr/>
            </a:pPr>
            <a:endParaRPr lang="en-US" sz="1400" dirty="0"/>
          </a:p>
        </p:txBody>
      </p:sp>
      <p:sp>
        <p:nvSpPr>
          <p:cNvPr id="17414" name="Text Box 7"/>
          <p:cNvSpPr txBox="1">
            <a:spLocks noChangeArrowheads="1"/>
          </p:cNvSpPr>
          <p:nvPr/>
        </p:nvSpPr>
        <p:spPr bwMode="auto">
          <a:xfrm>
            <a:off x="2286000" y="6096000"/>
            <a:ext cx="586722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81681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8175" y="393107"/>
            <a:ext cx="8048625" cy="1025495"/>
          </a:xfrm>
        </p:spPr>
        <p:txBody>
          <a:bodyPr>
            <a:normAutofit/>
          </a:bodyPr>
          <a:lstStyle/>
          <a:p>
            <a:pPr eaLnBrk="1" hangingPunct="1"/>
            <a:r>
              <a:rPr lang="en-US" sz="3600" dirty="0"/>
              <a:t>Hall Expenses (Continued)</a:t>
            </a:r>
            <a:endParaRPr lang="en-US" sz="3600" dirty="0">
              <a:solidFill>
                <a:schemeClr val="bg1">
                  <a:lumMod val="50000"/>
                </a:schemeClr>
              </a:solidFill>
            </a:endParaRPr>
          </a:p>
        </p:txBody>
      </p:sp>
      <p:sp>
        <p:nvSpPr>
          <p:cNvPr id="3" name="Content Placeholder 2"/>
          <p:cNvSpPr>
            <a:spLocks noGrp="1"/>
          </p:cNvSpPr>
          <p:nvPr>
            <p:ph idx="1"/>
          </p:nvPr>
        </p:nvSpPr>
        <p:spPr>
          <a:xfrm>
            <a:off x="638175" y="1343025"/>
            <a:ext cx="8167688" cy="5121868"/>
          </a:xfrm>
        </p:spPr>
        <p:txBody>
          <a:bodyPr>
            <a:normAutofit/>
          </a:bodyPr>
          <a:lstStyle/>
          <a:p>
            <a:pPr lvl="1">
              <a:defRPr/>
            </a:pPr>
            <a:r>
              <a:rPr lang="en-US" sz="2400" dirty="0"/>
              <a:t>Other Building Expenses</a:t>
            </a:r>
          </a:p>
          <a:p>
            <a:pPr lvl="2">
              <a:defRPr/>
            </a:pPr>
            <a:r>
              <a:rPr lang="en-US" sz="2000" dirty="0"/>
              <a:t>Fire Extinguisher inspections</a:t>
            </a:r>
          </a:p>
          <a:p>
            <a:pPr lvl="2">
              <a:defRPr/>
            </a:pPr>
            <a:r>
              <a:rPr lang="en-US" sz="2000" dirty="0"/>
              <a:t>Burglar alarm monitoring service</a:t>
            </a:r>
          </a:p>
          <a:p>
            <a:pPr lvl="2">
              <a:defRPr/>
            </a:pPr>
            <a:r>
              <a:rPr lang="en-US" sz="2000" dirty="0"/>
              <a:t>Telephone Service</a:t>
            </a:r>
          </a:p>
          <a:p>
            <a:pPr lvl="2">
              <a:defRPr/>
            </a:pPr>
            <a:r>
              <a:rPr lang="en-US" sz="2000" dirty="0"/>
              <a:t>Internet Service</a:t>
            </a:r>
          </a:p>
          <a:p>
            <a:pPr lvl="2">
              <a:defRPr/>
            </a:pPr>
            <a:r>
              <a:rPr lang="en-US" sz="2000" dirty="0"/>
              <a:t>Elevator Services contract</a:t>
            </a:r>
          </a:p>
          <a:p>
            <a:pPr lvl="1">
              <a:defRPr/>
            </a:pPr>
            <a:r>
              <a:rPr lang="en-US" sz="2400" dirty="0"/>
              <a:t>Budget Reserve for Contingency</a:t>
            </a:r>
          </a:p>
          <a:p>
            <a:pPr lvl="1">
              <a:defRPr/>
            </a:pPr>
            <a:r>
              <a:rPr lang="en-US" sz="2400" dirty="0"/>
              <a:t>Revenue net Expense = Operating Surplus/Deficit</a:t>
            </a:r>
          </a:p>
          <a:p>
            <a:pPr lvl="1">
              <a:defRPr/>
            </a:pPr>
            <a:r>
              <a:rPr lang="en-US" sz="2400" dirty="0"/>
              <a:t>If Hall has a year end operating surplus, </a:t>
            </a:r>
          </a:p>
          <a:p>
            <a:pPr lvl="2">
              <a:defRPr/>
            </a:pPr>
            <a:r>
              <a:rPr lang="en-US" sz="2000" dirty="0"/>
              <a:t>Transfer Fund to Lodge (dividend from Operations) </a:t>
            </a:r>
          </a:p>
          <a:p>
            <a:pPr marL="548640" lvl="1" indent="-274320" eaLnBrk="1" fontAlgn="auto" hangingPunct="1">
              <a:spcAft>
                <a:spcPts val="0"/>
              </a:spcAft>
              <a:buFont typeface="Wingdings"/>
              <a:buNone/>
              <a:defRPr/>
            </a:pPr>
            <a:endParaRPr lang="en-US" sz="1400" dirty="0"/>
          </a:p>
          <a:p>
            <a:pPr marL="548640" lvl="1" indent="-274320" eaLnBrk="1" fontAlgn="auto" hangingPunct="1">
              <a:spcAft>
                <a:spcPts val="0"/>
              </a:spcAft>
              <a:buFont typeface="Wingdings"/>
              <a:buChar char=""/>
              <a:defRPr/>
            </a:pPr>
            <a:endParaRPr lang="en-US" sz="1400" dirty="0"/>
          </a:p>
          <a:p>
            <a:pPr marL="274320" indent="-274320" eaLnBrk="1" fontAlgn="auto" hangingPunct="1">
              <a:spcAft>
                <a:spcPts val="0"/>
              </a:spcAft>
              <a:buFont typeface="Wingdings 2"/>
              <a:buNone/>
              <a:defRPr/>
            </a:pPr>
            <a:endParaRPr lang="en-US" sz="1400" dirty="0"/>
          </a:p>
        </p:txBody>
      </p:sp>
      <p:sp>
        <p:nvSpPr>
          <p:cNvPr id="17414" name="Text Box 7"/>
          <p:cNvSpPr txBox="1">
            <a:spLocks noChangeArrowheads="1"/>
          </p:cNvSpPr>
          <p:nvPr/>
        </p:nvSpPr>
        <p:spPr bwMode="auto">
          <a:xfrm>
            <a:off x="2286000" y="6096000"/>
            <a:ext cx="586722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8527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7225" y="263952"/>
            <a:ext cx="8029575" cy="1150069"/>
          </a:xfrm>
        </p:spPr>
        <p:txBody>
          <a:bodyPr>
            <a:normAutofit/>
          </a:bodyPr>
          <a:lstStyle/>
          <a:p>
            <a:pPr eaLnBrk="1" hangingPunct="1"/>
            <a:r>
              <a:rPr lang="en-US" sz="3600" dirty="0"/>
              <a:t>Maintenance and Capital Plans</a:t>
            </a:r>
          </a:p>
        </p:txBody>
      </p:sp>
      <p:sp>
        <p:nvSpPr>
          <p:cNvPr id="15363" name="Content Placeholder 2"/>
          <p:cNvSpPr>
            <a:spLocks noGrp="1"/>
          </p:cNvSpPr>
          <p:nvPr>
            <p:ph idx="1"/>
          </p:nvPr>
        </p:nvSpPr>
        <p:spPr>
          <a:xfrm>
            <a:off x="457200" y="1414022"/>
            <a:ext cx="8229600" cy="4371482"/>
          </a:xfrm>
        </p:spPr>
        <p:txBody>
          <a:bodyPr>
            <a:normAutofit/>
          </a:bodyPr>
          <a:lstStyle/>
          <a:p>
            <a:r>
              <a:rPr lang="en-US" sz="2800" dirty="0"/>
              <a:t>The hall association’s primary responsibility is to protect the assets of the lodge and ensure the building is kept in good/operable condition</a:t>
            </a:r>
          </a:p>
          <a:p>
            <a:pPr lvl="1"/>
            <a:r>
              <a:rPr lang="en-US" sz="2400" dirty="0"/>
              <a:t>Safety/Security</a:t>
            </a:r>
          </a:p>
          <a:p>
            <a:pPr lvl="1"/>
            <a:r>
              <a:rPr lang="en-US" sz="2400" dirty="0"/>
              <a:t>Public image &amp; improved membership experience  </a:t>
            </a:r>
          </a:p>
          <a:p>
            <a:pPr lvl="1"/>
            <a:r>
              <a:rPr lang="en-US" sz="2400" dirty="0"/>
              <a:t>Attract more rentals = revenue</a:t>
            </a:r>
          </a:p>
          <a:p>
            <a:r>
              <a:rPr lang="en-US" sz="2800" dirty="0"/>
              <a:t>Develop annual maintenance plan</a:t>
            </a:r>
          </a:p>
          <a:p>
            <a:r>
              <a:rPr lang="en-US" sz="2800" dirty="0"/>
              <a:t>Develop multi-year capital plan</a:t>
            </a:r>
          </a:p>
          <a:p>
            <a:endParaRPr lang="en-US" sz="2800" dirty="0"/>
          </a:p>
          <a:p>
            <a:endParaRPr lang="en-US" sz="2800" dirty="0"/>
          </a:p>
          <a:p>
            <a:pPr marL="457200" lvl="1" indent="0">
              <a:buNone/>
            </a:pPr>
            <a:endParaRPr lang="en-US" sz="2000" dirty="0"/>
          </a:p>
          <a:p>
            <a:pPr marL="457200" lvl="1" indent="0">
              <a:buNone/>
            </a:pPr>
            <a:endParaRPr lang="en-US" sz="2000" dirty="0"/>
          </a:p>
          <a:p>
            <a:pPr marL="457200" lvl="1" indent="0">
              <a:buNone/>
            </a:pPr>
            <a:endParaRPr lang="en-US" sz="2000" dirty="0"/>
          </a:p>
          <a:p>
            <a:pPr lvl="1"/>
            <a:endParaRPr lang="en-US" sz="2000" dirty="0"/>
          </a:p>
          <a:p>
            <a:pPr lvl="1"/>
            <a:endParaRPr lang="en-US" sz="2000" dirty="0"/>
          </a:p>
          <a:p>
            <a:pPr lvl="1"/>
            <a:endParaRPr lang="en-US" sz="2000" dirty="0"/>
          </a:p>
        </p:txBody>
      </p:sp>
      <p:sp>
        <p:nvSpPr>
          <p:cNvPr id="15366" name="Text Box 7"/>
          <p:cNvSpPr txBox="1">
            <a:spLocks noChangeArrowheads="1"/>
          </p:cNvSpPr>
          <p:nvPr/>
        </p:nvSpPr>
        <p:spPr bwMode="auto">
          <a:xfrm>
            <a:off x="657225" y="5785504"/>
            <a:ext cx="58672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solidFill>
                  <a:schemeClr val="tx2"/>
                </a:solidFill>
                <a:latin typeface="CG Omega" pitchFamily="34" charset="0"/>
              </a:rPr>
              <a:t> * maintain federal and state tax exemption w/ the IRS &amp; FTB in good standing</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69823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7225" y="215900"/>
            <a:ext cx="8029575" cy="1007849"/>
          </a:xfrm>
        </p:spPr>
        <p:txBody>
          <a:bodyPr>
            <a:normAutofit/>
          </a:bodyPr>
          <a:lstStyle/>
          <a:p>
            <a:pPr eaLnBrk="1" hangingPunct="1"/>
            <a:r>
              <a:rPr lang="en-US" sz="3600" dirty="0"/>
              <a:t>Building Maintenance Plan</a:t>
            </a:r>
          </a:p>
        </p:txBody>
      </p:sp>
      <p:sp>
        <p:nvSpPr>
          <p:cNvPr id="15363" name="Content Placeholder 2"/>
          <p:cNvSpPr>
            <a:spLocks noGrp="1"/>
          </p:cNvSpPr>
          <p:nvPr>
            <p:ph idx="1"/>
          </p:nvPr>
        </p:nvSpPr>
        <p:spPr>
          <a:xfrm>
            <a:off x="457200" y="1223749"/>
            <a:ext cx="8229600" cy="5011681"/>
          </a:xfrm>
        </p:spPr>
        <p:txBody>
          <a:bodyPr>
            <a:normAutofit/>
          </a:bodyPr>
          <a:lstStyle/>
          <a:p>
            <a:pPr eaLnBrk="1" hangingPunct="1"/>
            <a:r>
              <a:rPr lang="en-US" sz="2800" dirty="0"/>
              <a:t>Create an annual maintenance plan</a:t>
            </a:r>
          </a:p>
          <a:p>
            <a:pPr lvl="1"/>
            <a:r>
              <a:rPr lang="en-US" sz="2400" dirty="0"/>
              <a:t>Include maintenance items in </a:t>
            </a:r>
            <a:r>
              <a:rPr lang="en-US" sz="2400" b="1" dirty="0">
                <a:solidFill>
                  <a:srgbClr val="FF0000"/>
                </a:solidFill>
              </a:rPr>
              <a:t>Hall’s </a:t>
            </a:r>
            <a:r>
              <a:rPr lang="en-US" sz="2400" dirty="0"/>
              <a:t>annual operating budget </a:t>
            </a:r>
          </a:p>
          <a:p>
            <a:pPr eaLnBrk="1" hangingPunct="1"/>
            <a:r>
              <a:rPr lang="en-US" sz="2800" dirty="0"/>
              <a:t>Determine frequency of services/inspections</a:t>
            </a:r>
          </a:p>
          <a:p>
            <a:pPr eaLnBrk="1" hangingPunct="1"/>
            <a:r>
              <a:rPr lang="en-US" sz="2800" dirty="0"/>
              <a:t>Frequently review the plan </a:t>
            </a:r>
          </a:p>
          <a:p>
            <a:pPr eaLnBrk="1" hangingPunct="1"/>
            <a:r>
              <a:rPr lang="en-US" sz="2800" dirty="0"/>
              <a:t>Include:</a:t>
            </a:r>
          </a:p>
          <a:p>
            <a:pPr lvl="1"/>
            <a:r>
              <a:rPr lang="en-US" sz="2400" dirty="0"/>
              <a:t>Landscaping					- Housekeeping</a:t>
            </a:r>
          </a:p>
          <a:p>
            <a:pPr lvl="1"/>
            <a:r>
              <a:rPr lang="en-US" sz="2400" dirty="0"/>
              <a:t>Window cleaning				- Painting</a:t>
            </a:r>
          </a:p>
          <a:p>
            <a:pPr lvl="1"/>
            <a:r>
              <a:rPr lang="en-US" sz="2400" dirty="0"/>
              <a:t>HVAC service					- Fire extinguishers </a:t>
            </a:r>
          </a:p>
          <a:p>
            <a:pPr lvl="1"/>
            <a:r>
              <a:rPr lang="en-US" sz="2400" dirty="0"/>
              <a:t>Roof repairs					- Other (Electrical, etc.) Plumbing, etc.)</a:t>
            </a:r>
          </a:p>
          <a:p>
            <a:pPr lvl="1"/>
            <a:endParaRPr lang="en-US" sz="2400" dirty="0"/>
          </a:p>
          <a:p>
            <a:pPr eaLnBrk="1" hangingPunct="1"/>
            <a:endParaRPr lang="en-US" sz="2800" dirty="0"/>
          </a:p>
          <a:p>
            <a:pPr lvl="1"/>
            <a:endParaRPr lang="en-US" dirty="0"/>
          </a:p>
          <a:p>
            <a:pPr lvl="1"/>
            <a:endParaRPr lang="en-US" sz="2000" dirty="0"/>
          </a:p>
          <a:p>
            <a:pPr lvl="1"/>
            <a:endParaRPr lang="en-US" sz="2000" dirty="0"/>
          </a:p>
        </p:txBody>
      </p:sp>
      <p:sp>
        <p:nvSpPr>
          <p:cNvPr id="15366" name="Text Box 7"/>
          <p:cNvSpPr txBox="1">
            <a:spLocks noChangeArrowheads="1"/>
          </p:cNvSpPr>
          <p:nvPr/>
        </p:nvSpPr>
        <p:spPr bwMode="auto">
          <a:xfrm>
            <a:off x="657225" y="6095999"/>
            <a:ext cx="5867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92533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7225" y="263952"/>
            <a:ext cx="8029575" cy="1150069"/>
          </a:xfrm>
        </p:spPr>
        <p:txBody>
          <a:bodyPr>
            <a:normAutofit/>
          </a:bodyPr>
          <a:lstStyle/>
          <a:p>
            <a:pPr eaLnBrk="1" hangingPunct="1"/>
            <a:r>
              <a:rPr lang="en-US" sz="3600" dirty="0"/>
              <a:t>Capital Improvements Planning Process</a:t>
            </a:r>
          </a:p>
        </p:txBody>
      </p:sp>
      <p:sp>
        <p:nvSpPr>
          <p:cNvPr id="15363" name="Content Placeholder 2"/>
          <p:cNvSpPr>
            <a:spLocks noGrp="1"/>
          </p:cNvSpPr>
          <p:nvPr>
            <p:ph idx="1"/>
          </p:nvPr>
        </p:nvSpPr>
        <p:spPr>
          <a:xfrm>
            <a:off x="457200" y="1414021"/>
            <a:ext cx="8229600" cy="5180027"/>
          </a:xfrm>
        </p:spPr>
        <p:txBody>
          <a:bodyPr>
            <a:normAutofit/>
          </a:bodyPr>
          <a:lstStyle/>
          <a:p>
            <a:pPr eaLnBrk="1" hangingPunct="1"/>
            <a:r>
              <a:rPr lang="en-US" dirty="0"/>
              <a:t>Major improvements expenses should be included in the capital budget, not the operating budget</a:t>
            </a:r>
          </a:p>
          <a:p>
            <a:pPr eaLnBrk="1" hangingPunct="1"/>
            <a:r>
              <a:rPr lang="en-US" dirty="0"/>
              <a:t>Create a long-term improvements plan</a:t>
            </a:r>
          </a:p>
          <a:p>
            <a:pPr eaLnBrk="1" hangingPunct="1"/>
            <a:r>
              <a:rPr lang="en-US" dirty="0"/>
              <a:t>Engage professional architects/contractors  </a:t>
            </a:r>
          </a:p>
          <a:p>
            <a:r>
              <a:rPr lang="en-US" dirty="0"/>
              <a:t>Develop effective funding sources and strategy</a:t>
            </a:r>
          </a:p>
          <a:p>
            <a:pPr eaLnBrk="1" hangingPunct="1"/>
            <a:endParaRPr lang="en-US" dirty="0"/>
          </a:p>
          <a:p>
            <a:pPr lvl="1"/>
            <a:endParaRPr lang="en-US" sz="2000" dirty="0"/>
          </a:p>
          <a:p>
            <a:pPr lvl="1"/>
            <a:endParaRPr lang="en-US" sz="2000" dirty="0"/>
          </a:p>
          <a:p>
            <a:pPr lvl="1"/>
            <a:endParaRPr lang="en-US" sz="2000" dirty="0"/>
          </a:p>
        </p:txBody>
      </p:sp>
      <p:sp>
        <p:nvSpPr>
          <p:cNvPr id="15366" name="Text Box 7"/>
          <p:cNvSpPr txBox="1">
            <a:spLocks noChangeArrowheads="1"/>
          </p:cNvSpPr>
          <p:nvPr/>
        </p:nvSpPr>
        <p:spPr bwMode="auto">
          <a:xfrm>
            <a:off x="657225" y="6095999"/>
            <a:ext cx="5867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22726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7225" y="263952"/>
            <a:ext cx="8029575" cy="1150069"/>
          </a:xfrm>
        </p:spPr>
        <p:txBody>
          <a:bodyPr>
            <a:normAutofit/>
          </a:bodyPr>
          <a:lstStyle/>
          <a:p>
            <a:pPr eaLnBrk="1" hangingPunct="1"/>
            <a:r>
              <a:rPr lang="en-US" sz="3600" dirty="0"/>
              <a:t>Capital Improvements Planning Process</a:t>
            </a:r>
          </a:p>
        </p:txBody>
      </p:sp>
      <p:sp>
        <p:nvSpPr>
          <p:cNvPr id="15363" name="Content Placeholder 2"/>
          <p:cNvSpPr>
            <a:spLocks noGrp="1"/>
          </p:cNvSpPr>
          <p:nvPr>
            <p:ph idx="1"/>
          </p:nvPr>
        </p:nvSpPr>
        <p:spPr>
          <a:xfrm>
            <a:off x="457200" y="1487245"/>
            <a:ext cx="8229600" cy="5106803"/>
          </a:xfrm>
        </p:spPr>
        <p:txBody>
          <a:bodyPr>
            <a:normAutofit/>
          </a:bodyPr>
          <a:lstStyle/>
          <a:p>
            <a:pPr eaLnBrk="1" hangingPunct="1"/>
            <a:r>
              <a:rPr lang="en-US" dirty="0"/>
              <a:t>Obtain proper approvals (owner lodge, city/county, &amp; Grand Lodge Committees</a:t>
            </a:r>
            <a:r>
              <a:rPr lang="en-US" b="1" dirty="0">
                <a:solidFill>
                  <a:srgbClr val="FF0000"/>
                </a:solidFill>
              </a:rPr>
              <a:t>*</a:t>
            </a:r>
            <a:r>
              <a:rPr lang="en-US" dirty="0"/>
              <a:t>)</a:t>
            </a:r>
          </a:p>
          <a:p>
            <a:pPr eaLnBrk="1" hangingPunct="1"/>
            <a:r>
              <a:rPr lang="en-US" dirty="0"/>
              <a:t>Conduct all business in a prudent and transparent manner</a:t>
            </a:r>
          </a:p>
          <a:p>
            <a:pPr eaLnBrk="1" hangingPunct="1"/>
            <a:r>
              <a:rPr lang="en-US" dirty="0"/>
              <a:t>Report regularly to and solicit input from hall association board and owner lodge(s)</a:t>
            </a:r>
          </a:p>
          <a:p>
            <a:pPr lvl="1"/>
            <a:endParaRPr lang="en-US" sz="3200" dirty="0"/>
          </a:p>
          <a:p>
            <a:pPr lvl="1"/>
            <a:endParaRPr lang="en-US" sz="2000" dirty="0"/>
          </a:p>
          <a:p>
            <a:pPr lvl="1"/>
            <a:endParaRPr lang="en-US" sz="2000" dirty="0"/>
          </a:p>
        </p:txBody>
      </p:sp>
      <p:sp>
        <p:nvSpPr>
          <p:cNvPr id="15366" name="Text Box 7"/>
          <p:cNvSpPr txBox="1">
            <a:spLocks noChangeArrowheads="1"/>
          </p:cNvSpPr>
          <p:nvPr/>
        </p:nvSpPr>
        <p:spPr bwMode="auto">
          <a:xfrm>
            <a:off x="657225" y="6095999"/>
            <a:ext cx="5867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23762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7225" y="263952"/>
            <a:ext cx="8029575" cy="959797"/>
          </a:xfrm>
        </p:spPr>
        <p:txBody>
          <a:bodyPr>
            <a:normAutofit/>
          </a:bodyPr>
          <a:lstStyle/>
          <a:p>
            <a:pPr eaLnBrk="1" hangingPunct="1"/>
            <a:r>
              <a:rPr lang="en-US" sz="3600" dirty="0"/>
              <a:t>Capital Expense Approval </a:t>
            </a:r>
          </a:p>
        </p:txBody>
      </p:sp>
      <p:sp>
        <p:nvSpPr>
          <p:cNvPr id="15363" name="Content Placeholder 2"/>
          <p:cNvSpPr>
            <a:spLocks noGrp="1"/>
          </p:cNvSpPr>
          <p:nvPr>
            <p:ph idx="1"/>
          </p:nvPr>
        </p:nvSpPr>
        <p:spPr>
          <a:xfrm>
            <a:off x="291830" y="1223749"/>
            <a:ext cx="8501974" cy="5370299"/>
          </a:xfrm>
        </p:spPr>
        <p:txBody>
          <a:bodyPr>
            <a:normAutofit/>
          </a:bodyPr>
          <a:lstStyle/>
          <a:p>
            <a:pPr lvl="1">
              <a:buFont typeface="Arial" panose="020B0604020202020204" pitchFamily="34" charset="0"/>
              <a:buChar char="•"/>
            </a:pPr>
            <a:r>
              <a:rPr lang="en-US" dirty="0"/>
              <a:t>Capital Projects &lt; $25,000</a:t>
            </a:r>
          </a:p>
          <a:p>
            <a:pPr lvl="2">
              <a:buFont typeface="Arial" panose="020B0604020202020204" pitchFamily="34" charset="0"/>
              <a:buChar char="•"/>
            </a:pPr>
            <a:r>
              <a:rPr lang="en-US" sz="2800" dirty="0"/>
              <a:t>Lodge and Hall approval only</a:t>
            </a:r>
          </a:p>
          <a:p>
            <a:pPr lvl="1">
              <a:buFont typeface="Arial" panose="020B0604020202020204" pitchFamily="34" charset="0"/>
              <a:buChar char="•"/>
            </a:pPr>
            <a:r>
              <a:rPr lang="en-US" dirty="0"/>
              <a:t>Capital Projects &gt; $25,000</a:t>
            </a:r>
            <a:r>
              <a:rPr lang="en-US" b="1" dirty="0">
                <a:solidFill>
                  <a:srgbClr val="FF0000"/>
                </a:solidFill>
              </a:rPr>
              <a:t>*</a:t>
            </a:r>
          </a:p>
          <a:p>
            <a:pPr marL="914400" lvl="2" indent="0">
              <a:buNone/>
            </a:pPr>
            <a:r>
              <a:rPr lang="en-US" sz="2800" dirty="0"/>
              <a:t>+ Grand Lodge Masonic Properties Committee</a:t>
            </a:r>
          </a:p>
          <a:p>
            <a:pPr lvl="1">
              <a:buFont typeface="Arial" panose="020B0604020202020204" pitchFamily="34" charset="0"/>
              <a:buChar char="•"/>
            </a:pPr>
            <a:r>
              <a:rPr lang="en-US" dirty="0"/>
              <a:t>Capital Projects &gt; $100,000</a:t>
            </a:r>
            <a:r>
              <a:rPr lang="en-US" b="1" dirty="0">
                <a:solidFill>
                  <a:srgbClr val="FF0000"/>
                </a:solidFill>
              </a:rPr>
              <a:t>*</a:t>
            </a:r>
          </a:p>
          <a:p>
            <a:pPr marL="914400" lvl="2" indent="0">
              <a:buNone/>
            </a:pPr>
            <a:r>
              <a:rPr lang="en-US" sz="2800" dirty="0"/>
              <a:t>+ Grand Lodge Executive Committee</a:t>
            </a:r>
          </a:p>
          <a:p>
            <a:pPr lvl="1">
              <a:buFont typeface="Arial" panose="020B0604020202020204" pitchFamily="34" charset="0"/>
              <a:buChar char="•"/>
            </a:pPr>
            <a:r>
              <a:rPr lang="en-US" dirty="0"/>
              <a:t>City/County approval, where applicable</a:t>
            </a:r>
          </a:p>
          <a:p>
            <a:pPr lvl="1"/>
            <a:endParaRPr lang="en-US" sz="2000" dirty="0"/>
          </a:p>
          <a:p>
            <a:pPr lvl="1"/>
            <a:endParaRPr lang="en-US" sz="2000" dirty="0"/>
          </a:p>
        </p:txBody>
      </p:sp>
      <p:sp>
        <p:nvSpPr>
          <p:cNvPr id="15366" name="Text Box 7"/>
          <p:cNvSpPr txBox="1">
            <a:spLocks noChangeArrowheads="1"/>
          </p:cNvSpPr>
          <p:nvPr/>
        </p:nvSpPr>
        <p:spPr bwMode="auto">
          <a:xfrm>
            <a:off x="657225" y="6095999"/>
            <a:ext cx="5867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60339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7225" y="263952"/>
            <a:ext cx="8029575" cy="959797"/>
          </a:xfrm>
        </p:spPr>
        <p:txBody>
          <a:bodyPr>
            <a:normAutofit/>
          </a:bodyPr>
          <a:lstStyle/>
          <a:p>
            <a:pPr eaLnBrk="1" hangingPunct="1"/>
            <a:r>
              <a:rPr lang="en-US" sz="3600" dirty="0"/>
              <a:t>Multi-Year Capital Plan</a:t>
            </a:r>
          </a:p>
        </p:txBody>
      </p:sp>
      <p:sp>
        <p:nvSpPr>
          <p:cNvPr id="15363" name="Content Placeholder 2"/>
          <p:cNvSpPr>
            <a:spLocks noGrp="1"/>
          </p:cNvSpPr>
          <p:nvPr>
            <p:ph idx="1"/>
          </p:nvPr>
        </p:nvSpPr>
        <p:spPr>
          <a:xfrm>
            <a:off x="457200" y="1223749"/>
            <a:ext cx="8229600" cy="5370299"/>
          </a:xfrm>
        </p:spPr>
        <p:txBody>
          <a:bodyPr>
            <a:normAutofit/>
          </a:bodyPr>
          <a:lstStyle/>
          <a:p>
            <a:pPr lvl="1">
              <a:buFont typeface="Arial" panose="020B0604020202020204" pitchFamily="34" charset="0"/>
              <a:buChar char="•"/>
            </a:pPr>
            <a:r>
              <a:rPr lang="en-US" dirty="0"/>
              <a:t>Assess the building needs for the next 3, 5, or 10 years:</a:t>
            </a:r>
          </a:p>
          <a:p>
            <a:pPr lvl="2">
              <a:buFont typeface="Arial" panose="020B0604020202020204" pitchFamily="34" charset="0"/>
              <a:buChar char="•"/>
            </a:pPr>
            <a:r>
              <a:rPr lang="en-US" sz="2800" dirty="0"/>
              <a:t>Interior &amp; Exterior			</a:t>
            </a:r>
          </a:p>
          <a:p>
            <a:pPr lvl="2">
              <a:buFont typeface="Arial" panose="020B0604020202020204" pitchFamily="34" charset="0"/>
              <a:buChar char="•"/>
            </a:pPr>
            <a:r>
              <a:rPr lang="en-US" sz="2800" dirty="0"/>
              <a:t>Structural</a:t>
            </a:r>
          </a:p>
          <a:p>
            <a:pPr lvl="2">
              <a:buFont typeface="Arial" panose="020B0604020202020204" pitchFamily="34" charset="0"/>
              <a:buChar char="•"/>
            </a:pPr>
            <a:r>
              <a:rPr lang="en-US" sz="2800" dirty="0"/>
              <a:t>Plumbing</a:t>
            </a:r>
          </a:p>
          <a:p>
            <a:pPr lvl="2">
              <a:buFont typeface="Arial" panose="020B0604020202020204" pitchFamily="34" charset="0"/>
              <a:buChar char="•"/>
            </a:pPr>
            <a:r>
              <a:rPr lang="en-US" sz="2800" dirty="0"/>
              <a:t>Electrical</a:t>
            </a:r>
          </a:p>
          <a:p>
            <a:pPr lvl="2">
              <a:buFont typeface="Arial" panose="020B0604020202020204" pitchFamily="34" charset="0"/>
              <a:buChar char="•"/>
            </a:pPr>
            <a:r>
              <a:rPr lang="en-US" sz="2800" dirty="0"/>
              <a:t>Mechanical  </a:t>
            </a:r>
          </a:p>
          <a:p>
            <a:pPr lvl="2">
              <a:buFont typeface="Arial" panose="020B0604020202020204" pitchFamily="34" charset="0"/>
              <a:buChar char="•"/>
            </a:pPr>
            <a:r>
              <a:rPr lang="en-US" sz="2800" dirty="0"/>
              <a:t>HVAC</a:t>
            </a:r>
          </a:p>
          <a:p>
            <a:pPr lvl="2">
              <a:buFont typeface="Arial" panose="020B0604020202020204" pitchFamily="34" charset="0"/>
              <a:buChar char="•"/>
            </a:pPr>
            <a:r>
              <a:rPr lang="en-US" sz="2800" dirty="0"/>
              <a:t>ADA/Code Compliance </a:t>
            </a:r>
            <a:endParaRPr lang="en-US" sz="2000" dirty="0"/>
          </a:p>
          <a:p>
            <a:pPr lvl="1"/>
            <a:endParaRPr lang="en-US" sz="2000" dirty="0"/>
          </a:p>
        </p:txBody>
      </p:sp>
      <p:sp>
        <p:nvSpPr>
          <p:cNvPr id="15366" name="Text Box 7"/>
          <p:cNvSpPr txBox="1">
            <a:spLocks noChangeArrowheads="1"/>
          </p:cNvSpPr>
          <p:nvPr/>
        </p:nvSpPr>
        <p:spPr bwMode="auto">
          <a:xfrm>
            <a:off x="657225" y="6095999"/>
            <a:ext cx="5867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0331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7225" y="263952"/>
            <a:ext cx="8029575" cy="1150069"/>
          </a:xfrm>
        </p:spPr>
        <p:txBody>
          <a:bodyPr>
            <a:normAutofit/>
          </a:bodyPr>
          <a:lstStyle/>
          <a:p>
            <a:pPr eaLnBrk="1" hangingPunct="1"/>
            <a:r>
              <a:rPr lang="en-US" sz="4000" dirty="0"/>
              <a:t>Budget Timeline</a:t>
            </a:r>
            <a:endParaRPr lang="en-US" sz="4000" dirty="0">
              <a:solidFill>
                <a:schemeClr val="bg1">
                  <a:lumMod val="50000"/>
                </a:schemeClr>
              </a:solidFill>
            </a:endParaRPr>
          </a:p>
        </p:txBody>
      </p:sp>
      <p:sp>
        <p:nvSpPr>
          <p:cNvPr id="15363" name="Content Placeholder 2"/>
          <p:cNvSpPr>
            <a:spLocks noGrp="1"/>
          </p:cNvSpPr>
          <p:nvPr>
            <p:ph idx="1"/>
          </p:nvPr>
        </p:nvSpPr>
        <p:spPr>
          <a:xfrm>
            <a:off x="335499" y="1243321"/>
            <a:ext cx="8512471" cy="4852677"/>
          </a:xfrm>
        </p:spPr>
        <p:txBody>
          <a:bodyPr>
            <a:noAutofit/>
          </a:bodyPr>
          <a:lstStyle/>
          <a:p>
            <a:pPr eaLnBrk="1" hangingPunct="1"/>
            <a:r>
              <a:rPr lang="en-US" sz="2600" dirty="0"/>
              <a:t>Ideally, the 2026 operating budget process begins Q1 2025</a:t>
            </a:r>
          </a:p>
          <a:p>
            <a:pPr eaLnBrk="1" hangingPunct="1"/>
            <a:r>
              <a:rPr lang="en-US" sz="2600" dirty="0"/>
              <a:t>Lodge Budget responsibility lies with the Senior Warden (Master)</a:t>
            </a:r>
          </a:p>
          <a:p>
            <a:pPr eaLnBrk="1" hangingPunct="1"/>
            <a:r>
              <a:rPr lang="en-US" sz="2600" dirty="0"/>
              <a:t>Hall Operating and Capital Budget responsibility lies with the President of the Hall</a:t>
            </a:r>
          </a:p>
          <a:p>
            <a:pPr eaLnBrk="1" hangingPunct="1"/>
            <a:r>
              <a:rPr lang="en-US" sz="2600" dirty="0"/>
              <a:t>Typically, the Senior Warden (Master) solicits budget input from the Master, Secretary, and Treasurer (Q1 - Q3)</a:t>
            </a:r>
          </a:p>
          <a:p>
            <a:pPr eaLnBrk="1" hangingPunct="1"/>
            <a:r>
              <a:rPr lang="en-US" sz="2600" dirty="0"/>
              <a:t>Draft Budget and Assumptions are provided in October/November for the ensuing masonic year (Q4)</a:t>
            </a:r>
          </a:p>
          <a:p>
            <a:pPr marL="0" indent="0" eaLnBrk="1" hangingPunct="1">
              <a:buNone/>
            </a:pPr>
            <a:r>
              <a:rPr lang="en-US" sz="2600" dirty="0"/>
              <a:t> </a:t>
            </a:r>
          </a:p>
        </p:txBody>
      </p:sp>
      <p:sp>
        <p:nvSpPr>
          <p:cNvPr id="15366" name="Text Box 7"/>
          <p:cNvSpPr txBox="1">
            <a:spLocks noChangeArrowheads="1"/>
          </p:cNvSpPr>
          <p:nvPr/>
        </p:nvSpPr>
        <p:spPr bwMode="auto">
          <a:xfrm>
            <a:off x="657225" y="6095999"/>
            <a:ext cx="5867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73077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B59B-48E3-4DB7-832B-FB863A179E92}"/>
              </a:ext>
            </a:extLst>
          </p:cNvPr>
          <p:cNvSpPr>
            <a:spLocks noGrp="1"/>
          </p:cNvSpPr>
          <p:nvPr>
            <p:ph type="title"/>
          </p:nvPr>
        </p:nvSpPr>
        <p:spPr>
          <a:xfrm>
            <a:off x="120314" y="24370"/>
            <a:ext cx="8903371" cy="761966"/>
          </a:xfrm>
        </p:spPr>
        <p:txBody>
          <a:bodyPr>
            <a:normAutofit fontScale="90000"/>
          </a:bodyPr>
          <a:lstStyle/>
          <a:p>
            <a:r>
              <a:rPr lang="en-US" dirty="0"/>
              <a:t>Five Year Capital Improvements Plan</a:t>
            </a:r>
          </a:p>
        </p:txBody>
      </p:sp>
      <p:graphicFrame>
        <p:nvGraphicFramePr>
          <p:cNvPr id="4" name="Content Placeholder 3">
            <a:extLst>
              <a:ext uri="{FF2B5EF4-FFF2-40B4-BE49-F238E27FC236}">
                <a16:creationId xmlns:a16="http://schemas.microsoft.com/office/drawing/2014/main" id="{7B136106-E6BE-4C3A-ABF6-A349E3F61FED}"/>
              </a:ext>
            </a:extLst>
          </p:cNvPr>
          <p:cNvGraphicFramePr>
            <a:graphicFrameLocks noGrp="1"/>
          </p:cNvGraphicFramePr>
          <p:nvPr>
            <p:ph idx="1"/>
            <p:extLst>
              <p:ext uri="{D42A27DB-BD31-4B8C-83A1-F6EECF244321}">
                <p14:modId xmlns:p14="http://schemas.microsoft.com/office/powerpoint/2010/main" val="2939543146"/>
              </p:ext>
            </p:extLst>
          </p:nvPr>
        </p:nvGraphicFramePr>
        <p:xfrm>
          <a:off x="317634" y="1167319"/>
          <a:ext cx="8585737" cy="4961104"/>
        </p:xfrm>
        <a:graphic>
          <a:graphicData uri="http://schemas.openxmlformats.org/drawingml/2006/table">
            <a:tbl>
              <a:tblPr firstRow="1" bandRow="1">
                <a:tableStyleId>{5C22544A-7EE6-4342-B048-85BDC9FD1C3A}</a:tableStyleId>
              </a:tblPr>
              <a:tblGrid>
                <a:gridCol w="2065053">
                  <a:extLst>
                    <a:ext uri="{9D8B030D-6E8A-4147-A177-3AD203B41FA5}">
                      <a16:colId xmlns:a16="http://schemas.microsoft.com/office/drawing/2014/main" val="85254776"/>
                    </a:ext>
                  </a:extLst>
                </a:gridCol>
                <a:gridCol w="694966">
                  <a:extLst>
                    <a:ext uri="{9D8B030D-6E8A-4147-A177-3AD203B41FA5}">
                      <a16:colId xmlns:a16="http://schemas.microsoft.com/office/drawing/2014/main" val="1994030735"/>
                    </a:ext>
                  </a:extLst>
                </a:gridCol>
                <a:gridCol w="970953">
                  <a:extLst>
                    <a:ext uri="{9D8B030D-6E8A-4147-A177-3AD203B41FA5}">
                      <a16:colId xmlns:a16="http://schemas.microsoft.com/office/drawing/2014/main" val="4041383863"/>
                    </a:ext>
                  </a:extLst>
                </a:gridCol>
                <a:gridCol w="970953">
                  <a:extLst>
                    <a:ext uri="{9D8B030D-6E8A-4147-A177-3AD203B41FA5}">
                      <a16:colId xmlns:a16="http://schemas.microsoft.com/office/drawing/2014/main" val="1462073"/>
                    </a:ext>
                  </a:extLst>
                </a:gridCol>
                <a:gridCol w="970953">
                  <a:extLst>
                    <a:ext uri="{9D8B030D-6E8A-4147-A177-3AD203B41FA5}">
                      <a16:colId xmlns:a16="http://schemas.microsoft.com/office/drawing/2014/main" val="3304724237"/>
                    </a:ext>
                  </a:extLst>
                </a:gridCol>
                <a:gridCol w="970953">
                  <a:extLst>
                    <a:ext uri="{9D8B030D-6E8A-4147-A177-3AD203B41FA5}">
                      <a16:colId xmlns:a16="http://schemas.microsoft.com/office/drawing/2014/main" val="2306193526"/>
                    </a:ext>
                  </a:extLst>
                </a:gridCol>
                <a:gridCol w="970953">
                  <a:extLst>
                    <a:ext uri="{9D8B030D-6E8A-4147-A177-3AD203B41FA5}">
                      <a16:colId xmlns:a16="http://schemas.microsoft.com/office/drawing/2014/main" val="3605802514"/>
                    </a:ext>
                  </a:extLst>
                </a:gridCol>
                <a:gridCol w="970953">
                  <a:extLst>
                    <a:ext uri="{9D8B030D-6E8A-4147-A177-3AD203B41FA5}">
                      <a16:colId xmlns:a16="http://schemas.microsoft.com/office/drawing/2014/main" val="3588466619"/>
                    </a:ext>
                  </a:extLst>
                </a:gridCol>
              </a:tblGrid>
              <a:tr h="670661">
                <a:tc>
                  <a:txBody>
                    <a:bodyPr/>
                    <a:lstStyle/>
                    <a:p>
                      <a:r>
                        <a:rPr lang="en-US" sz="1200" dirty="0"/>
                        <a:t>Task/Year</a:t>
                      </a:r>
                    </a:p>
                  </a:txBody>
                  <a:tcPr marL="68580" marR="68580" marT="34290" marB="34290"/>
                </a:tc>
                <a:tc>
                  <a:txBody>
                    <a:bodyPr/>
                    <a:lstStyle/>
                    <a:p>
                      <a:pPr algn="ctr"/>
                      <a:r>
                        <a:rPr lang="en-US" sz="1200" dirty="0"/>
                        <a:t>Priority Level</a:t>
                      </a:r>
                    </a:p>
                  </a:txBody>
                  <a:tcPr marL="68580" marR="68580" marT="34290" marB="34290"/>
                </a:tc>
                <a:tc>
                  <a:txBody>
                    <a:bodyPr/>
                    <a:lstStyle/>
                    <a:p>
                      <a:pPr algn="ctr"/>
                      <a:r>
                        <a:rPr lang="en-US" sz="1200" dirty="0"/>
                        <a:t>2025</a:t>
                      </a:r>
                    </a:p>
                  </a:txBody>
                  <a:tcPr marL="68580" marR="68580" marT="34290" marB="34290"/>
                </a:tc>
                <a:tc>
                  <a:txBody>
                    <a:bodyPr/>
                    <a:lstStyle/>
                    <a:p>
                      <a:pPr algn="ctr"/>
                      <a:r>
                        <a:rPr lang="en-US" sz="1200" dirty="0"/>
                        <a:t>2026</a:t>
                      </a:r>
                    </a:p>
                  </a:txBody>
                  <a:tcPr marL="68580" marR="68580" marT="34290" marB="34290"/>
                </a:tc>
                <a:tc>
                  <a:txBody>
                    <a:bodyPr/>
                    <a:lstStyle/>
                    <a:p>
                      <a:pPr algn="ctr"/>
                      <a:r>
                        <a:rPr lang="en-US" sz="1200" dirty="0"/>
                        <a:t>2027</a:t>
                      </a:r>
                    </a:p>
                  </a:txBody>
                  <a:tcPr marL="68580" marR="68580" marT="34290" marB="34290"/>
                </a:tc>
                <a:tc>
                  <a:txBody>
                    <a:bodyPr/>
                    <a:lstStyle/>
                    <a:p>
                      <a:pPr algn="ctr"/>
                      <a:r>
                        <a:rPr lang="en-US" sz="1200" dirty="0"/>
                        <a:t>2028</a:t>
                      </a:r>
                    </a:p>
                  </a:txBody>
                  <a:tcPr marL="68580" marR="68580" marT="34290" marB="34290"/>
                </a:tc>
                <a:tc>
                  <a:txBody>
                    <a:bodyPr/>
                    <a:lstStyle/>
                    <a:p>
                      <a:pPr algn="ctr"/>
                      <a:r>
                        <a:rPr lang="en-US" sz="1200" dirty="0"/>
                        <a:t>2029</a:t>
                      </a:r>
                    </a:p>
                  </a:txBody>
                  <a:tcPr marL="68580" marR="68580" marT="34290" marB="34290"/>
                </a:tc>
                <a:tc>
                  <a:txBody>
                    <a:bodyPr/>
                    <a:lstStyle/>
                    <a:p>
                      <a:pPr algn="ctr"/>
                      <a:r>
                        <a:rPr lang="en-US" sz="1200" dirty="0"/>
                        <a:t>Total</a:t>
                      </a:r>
                    </a:p>
                    <a:p>
                      <a:pPr algn="ctr"/>
                      <a:r>
                        <a:rPr lang="en-US" sz="1200" dirty="0"/>
                        <a:t>5-year spending</a:t>
                      </a:r>
                    </a:p>
                  </a:txBody>
                  <a:tcPr marL="68580" marR="68580" marT="34290" marB="34290"/>
                </a:tc>
                <a:extLst>
                  <a:ext uri="{0D108BD9-81ED-4DB2-BD59-A6C34878D82A}">
                    <a16:rowId xmlns:a16="http://schemas.microsoft.com/office/drawing/2014/main" val="3772424469"/>
                  </a:ext>
                </a:extLst>
              </a:tr>
              <a:tr h="380820">
                <a:tc>
                  <a:txBody>
                    <a:bodyPr/>
                    <a:lstStyle/>
                    <a:p>
                      <a:r>
                        <a:rPr lang="en-US" sz="1100" dirty="0"/>
                        <a:t>Roof  </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4173055422"/>
                  </a:ext>
                </a:extLst>
              </a:tr>
              <a:tr h="380820">
                <a:tc>
                  <a:txBody>
                    <a:bodyPr/>
                    <a:lstStyle/>
                    <a:p>
                      <a:r>
                        <a:rPr lang="en-US" sz="1100" dirty="0"/>
                        <a:t>HVAC System</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1309364305"/>
                  </a:ext>
                </a:extLst>
              </a:tr>
              <a:tr h="420064">
                <a:tc>
                  <a:txBody>
                    <a:bodyPr/>
                    <a:lstStyle/>
                    <a:p>
                      <a:r>
                        <a:rPr lang="en-US" sz="1100" dirty="0"/>
                        <a:t>Furniture &amp; Fixtures</a:t>
                      </a:r>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1611385722"/>
                  </a:ext>
                </a:extLst>
              </a:tr>
              <a:tr h="380820">
                <a:tc>
                  <a:txBody>
                    <a:bodyPr/>
                    <a:lstStyle/>
                    <a:p>
                      <a:r>
                        <a:rPr lang="en-US" sz="1100" dirty="0"/>
                        <a:t>Lighting</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4031677687"/>
                  </a:ext>
                </a:extLst>
              </a:tr>
              <a:tr h="380820">
                <a:tc>
                  <a:txBody>
                    <a:bodyPr/>
                    <a:lstStyle/>
                    <a:p>
                      <a:r>
                        <a:rPr lang="en-US" sz="1100" dirty="0"/>
                        <a:t>Flooring</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366360465"/>
                  </a:ext>
                </a:extLst>
              </a:tr>
              <a:tr h="417444">
                <a:tc>
                  <a:txBody>
                    <a:bodyPr/>
                    <a:lstStyle/>
                    <a:p>
                      <a:r>
                        <a:rPr lang="en-US" sz="1100" dirty="0"/>
                        <a:t>Kitchen &amp;/or Restroom Renovations</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2805124940"/>
                  </a:ext>
                </a:extLst>
              </a:tr>
              <a:tr h="380820">
                <a:tc>
                  <a:txBody>
                    <a:bodyPr/>
                    <a:lstStyle/>
                    <a:p>
                      <a:r>
                        <a:rPr lang="en-US" sz="1100" dirty="0"/>
                        <a:t>Interior &amp;/or exterior Paint</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402746941"/>
                  </a:ext>
                </a:extLst>
              </a:tr>
              <a:tr h="373681">
                <a:tc>
                  <a:txBody>
                    <a:bodyPr/>
                    <a:lstStyle/>
                    <a:p>
                      <a:r>
                        <a:rPr lang="en-US" sz="1100" dirty="0"/>
                        <a:t>Plumbing &amp;/or electrical</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4221754731"/>
                  </a:ext>
                </a:extLst>
              </a:tr>
              <a:tr h="432359">
                <a:tc>
                  <a:txBody>
                    <a:bodyPr/>
                    <a:lstStyle/>
                    <a:p>
                      <a:r>
                        <a:rPr lang="en-US" sz="1100" dirty="0"/>
                        <a:t>Parking lot repaving</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2084638545"/>
                  </a:ext>
                </a:extLst>
              </a:tr>
              <a:tr h="361975">
                <a:tc>
                  <a:txBody>
                    <a:bodyPr/>
                    <a:lstStyle/>
                    <a:p>
                      <a:r>
                        <a:rPr lang="en-US" sz="1100" dirty="0"/>
                        <a:t>Solar Panel Installation</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4251306463"/>
                  </a:ext>
                </a:extLst>
              </a:tr>
              <a:tr h="380820">
                <a:tc>
                  <a:txBody>
                    <a:bodyPr/>
                    <a:lstStyle/>
                    <a:p>
                      <a:r>
                        <a:rPr lang="en-US" sz="1100" b="1" dirty="0"/>
                        <a:t>Total capital expense by year</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278542204"/>
                  </a:ext>
                </a:extLst>
              </a:tr>
            </a:tbl>
          </a:graphicData>
        </a:graphic>
      </p:graphicFrame>
    </p:spTree>
    <p:extLst>
      <p:ext uri="{BB962C8B-B14F-4D97-AF65-F5344CB8AC3E}">
        <p14:creationId xmlns:p14="http://schemas.microsoft.com/office/powerpoint/2010/main" val="2467176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B59B-48E3-4DB7-832B-FB863A179E92}"/>
              </a:ext>
            </a:extLst>
          </p:cNvPr>
          <p:cNvSpPr>
            <a:spLocks noGrp="1"/>
          </p:cNvSpPr>
          <p:nvPr>
            <p:ph type="title"/>
          </p:nvPr>
        </p:nvSpPr>
        <p:spPr>
          <a:xfrm>
            <a:off x="0" y="97277"/>
            <a:ext cx="8903368" cy="1423516"/>
          </a:xfrm>
        </p:spPr>
        <p:txBody>
          <a:bodyPr>
            <a:normAutofit/>
          </a:bodyPr>
          <a:lstStyle/>
          <a:p>
            <a:r>
              <a:rPr lang="en-US" dirty="0"/>
              <a:t>Three-Year Capital Plan - Example</a:t>
            </a:r>
          </a:p>
        </p:txBody>
      </p:sp>
      <p:graphicFrame>
        <p:nvGraphicFramePr>
          <p:cNvPr id="4" name="Content Placeholder 3">
            <a:extLst>
              <a:ext uri="{FF2B5EF4-FFF2-40B4-BE49-F238E27FC236}">
                <a16:creationId xmlns:a16="http://schemas.microsoft.com/office/drawing/2014/main" id="{7B136106-E6BE-4C3A-ABF6-A349E3F61FED}"/>
              </a:ext>
            </a:extLst>
          </p:cNvPr>
          <p:cNvGraphicFramePr>
            <a:graphicFrameLocks noGrp="1"/>
          </p:cNvGraphicFramePr>
          <p:nvPr>
            <p:ph idx="1"/>
            <p:extLst>
              <p:ext uri="{D42A27DB-BD31-4B8C-83A1-F6EECF244321}">
                <p14:modId xmlns:p14="http://schemas.microsoft.com/office/powerpoint/2010/main" val="216554382"/>
              </p:ext>
            </p:extLst>
          </p:nvPr>
        </p:nvGraphicFramePr>
        <p:xfrm>
          <a:off x="369651" y="1167319"/>
          <a:ext cx="8083683" cy="4931672"/>
        </p:xfrm>
        <a:graphic>
          <a:graphicData uri="http://schemas.openxmlformats.org/drawingml/2006/table">
            <a:tbl>
              <a:tblPr firstRow="1" bandRow="1">
                <a:tableStyleId>{5C22544A-7EE6-4342-B048-85BDC9FD1C3A}</a:tableStyleId>
              </a:tblPr>
              <a:tblGrid>
                <a:gridCol w="2476743">
                  <a:extLst>
                    <a:ext uri="{9D8B030D-6E8A-4147-A177-3AD203B41FA5}">
                      <a16:colId xmlns:a16="http://schemas.microsoft.com/office/drawing/2014/main" val="85254776"/>
                    </a:ext>
                  </a:extLst>
                </a:gridCol>
                <a:gridCol w="851020">
                  <a:extLst>
                    <a:ext uri="{9D8B030D-6E8A-4147-A177-3AD203B41FA5}">
                      <a16:colId xmlns:a16="http://schemas.microsoft.com/office/drawing/2014/main" val="1994030735"/>
                    </a:ext>
                  </a:extLst>
                </a:gridCol>
                <a:gridCol w="1188980">
                  <a:extLst>
                    <a:ext uri="{9D8B030D-6E8A-4147-A177-3AD203B41FA5}">
                      <a16:colId xmlns:a16="http://schemas.microsoft.com/office/drawing/2014/main" val="4041383863"/>
                    </a:ext>
                  </a:extLst>
                </a:gridCol>
                <a:gridCol w="1188980">
                  <a:extLst>
                    <a:ext uri="{9D8B030D-6E8A-4147-A177-3AD203B41FA5}">
                      <a16:colId xmlns:a16="http://schemas.microsoft.com/office/drawing/2014/main" val="1462073"/>
                    </a:ext>
                  </a:extLst>
                </a:gridCol>
                <a:gridCol w="1188980">
                  <a:extLst>
                    <a:ext uri="{9D8B030D-6E8A-4147-A177-3AD203B41FA5}">
                      <a16:colId xmlns:a16="http://schemas.microsoft.com/office/drawing/2014/main" val="3304724237"/>
                    </a:ext>
                  </a:extLst>
                </a:gridCol>
                <a:gridCol w="1188980">
                  <a:extLst>
                    <a:ext uri="{9D8B030D-6E8A-4147-A177-3AD203B41FA5}">
                      <a16:colId xmlns:a16="http://schemas.microsoft.com/office/drawing/2014/main" val="3588466619"/>
                    </a:ext>
                  </a:extLst>
                </a:gridCol>
              </a:tblGrid>
              <a:tr h="817124">
                <a:tc>
                  <a:txBody>
                    <a:bodyPr/>
                    <a:lstStyle/>
                    <a:p>
                      <a:r>
                        <a:rPr lang="en-US" sz="1200" dirty="0"/>
                        <a:t>Task/Year</a:t>
                      </a:r>
                    </a:p>
                  </a:txBody>
                  <a:tcPr marL="68580" marR="68580" marT="34290" marB="34290"/>
                </a:tc>
                <a:tc>
                  <a:txBody>
                    <a:bodyPr/>
                    <a:lstStyle/>
                    <a:p>
                      <a:pPr algn="ctr"/>
                      <a:r>
                        <a:rPr lang="en-US" sz="1200" dirty="0"/>
                        <a:t>Priority Level</a:t>
                      </a:r>
                    </a:p>
                  </a:txBody>
                  <a:tcPr marL="68580" marR="68580" marT="34290" marB="34290"/>
                </a:tc>
                <a:tc>
                  <a:txBody>
                    <a:bodyPr/>
                    <a:lstStyle/>
                    <a:p>
                      <a:pPr algn="ctr"/>
                      <a:r>
                        <a:rPr lang="en-US" sz="1200" dirty="0"/>
                        <a:t>2025</a:t>
                      </a:r>
                    </a:p>
                  </a:txBody>
                  <a:tcPr marL="68580" marR="68580" marT="34290" marB="34290"/>
                </a:tc>
                <a:tc>
                  <a:txBody>
                    <a:bodyPr/>
                    <a:lstStyle/>
                    <a:p>
                      <a:pPr algn="ctr"/>
                      <a:r>
                        <a:rPr lang="en-US" sz="1200" dirty="0"/>
                        <a:t>2026</a:t>
                      </a:r>
                    </a:p>
                  </a:txBody>
                  <a:tcPr marL="68580" marR="68580" marT="34290" marB="34290"/>
                </a:tc>
                <a:tc>
                  <a:txBody>
                    <a:bodyPr/>
                    <a:lstStyle/>
                    <a:p>
                      <a:pPr algn="ctr"/>
                      <a:r>
                        <a:rPr lang="en-US" sz="1200" dirty="0"/>
                        <a:t>2027</a:t>
                      </a:r>
                    </a:p>
                  </a:txBody>
                  <a:tcPr marL="68580" marR="68580" marT="34290" marB="34290"/>
                </a:tc>
                <a:tc>
                  <a:txBody>
                    <a:bodyPr/>
                    <a:lstStyle/>
                    <a:p>
                      <a:pPr algn="ctr"/>
                      <a:r>
                        <a:rPr lang="en-US" sz="1200" dirty="0"/>
                        <a:t>Total</a:t>
                      </a:r>
                    </a:p>
                    <a:p>
                      <a:pPr algn="ctr"/>
                      <a:r>
                        <a:rPr lang="en-US" sz="1200" dirty="0"/>
                        <a:t>3-year spending</a:t>
                      </a:r>
                    </a:p>
                  </a:txBody>
                  <a:tcPr marL="68580" marR="68580" marT="34290" marB="34290"/>
                </a:tc>
                <a:extLst>
                  <a:ext uri="{0D108BD9-81ED-4DB2-BD59-A6C34878D82A}">
                    <a16:rowId xmlns:a16="http://schemas.microsoft.com/office/drawing/2014/main" val="3772424469"/>
                  </a:ext>
                </a:extLst>
              </a:tr>
              <a:tr h="426197">
                <a:tc>
                  <a:txBody>
                    <a:bodyPr/>
                    <a:lstStyle/>
                    <a:p>
                      <a:r>
                        <a:rPr lang="en-US" sz="1200" dirty="0"/>
                        <a:t>Replace Roof with 20-yr warranty</a:t>
                      </a:r>
                    </a:p>
                  </a:txBody>
                  <a:tcPr marL="68580" marR="68580" marT="34290" marB="34290"/>
                </a:tc>
                <a:tc>
                  <a:txBody>
                    <a:bodyPr/>
                    <a:lstStyle/>
                    <a:p>
                      <a:pPr algn="ctr"/>
                      <a:r>
                        <a:rPr lang="en-US" sz="1200" dirty="0"/>
                        <a:t>1</a:t>
                      </a:r>
                    </a:p>
                  </a:txBody>
                  <a:tcPr marL="68580" marR="68580" marT="34290" marB="34290"/>
                </a:tc>
                <a:tc>
                  <a:txBody>
                    <a:bodyPr/>
                    <a:lstStyle/>
                    <a:p>
                      <a:pPr algn="ctr"/>
                      <a:r>
                        <a:rPr lang="en-US" sz="1400" dirty="0"/>
                        <a:t>$50,000</a:t>
                      </a:r>
                      <a:r>
                        <a:rPr lang="en-US" sz="1400" dirty="0">
                          <a:solidFill>
                            <a:srgbClr val="FF0000"/>
                          </a:solidFill>
                        </a:rPr>
                        <a:t>*</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$50,000</a:t>
                      </a:r>
                    </a:p>
                  </a:txBody>
                  <a:tcPr marL="68580" marR="68580" marT="34290" marB="34290"/>
                </a:tc>
                <a:extLst>
                  <a:ext uri="{0D108BD9-81ED-4DB2-BD59-A6C34878D82A}">
                    <a16:rowId xmlns:a16="http://schemas.microsoft.com/office/drawing/2014/main" val="4173055422"/>
                  </a:ext>
                </a:extLst>
              </a:tr>
              <a:tr h="451982">
                <a:tc>
                  <a:txBody>
                    <a:bodyPr/>
                    <a:lstStyle/>
                    <a:p>
                      <a:r>
                        <a:rPr lang="en-US" sz="1200" dirty="0"/>
                        <a:t>LED Lighting fixtures (interior &amp; exterior)</a:t>
                      </a:r>
                    </a:p>
                  </a:txBody>
                  <a:tcPr marL="68580" marR="68580" marT="34290" marB="34290"/>
                </a:tc>
                <a:tc>
                  <a:txBody>
                    <a:bodyPr/>
                    <a:lstStyle/>
                    <a:p>
                      <a:pPr algn="ctr"/>
                      <a:r>
                        <a:rPr lang="en-US" sz="1200" dirty="0"/>
                        <a:t>1</a:t>
                      </a:r>
                    </a:p>
                  </a:txBody>
                  <a:tcPr marL="68580" marR="68580" marT="34290" marB="34290"/>
                </a:tc>
                <a:tc>
                  <a:txBody>
                    <a:bodyPr/>
                    <a:lstStyle/>
                    <a:p>
                      <a:pPr algn="ctr"/>
                      <a:r>
                        <a:rPr lang="en-US" sz="1400" dirty="0"/>
                        <a:t>$10,000</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$10,000</a:t>
                      </a:r>
                    </a:p>
                  </a:txBody>
                  <a:tcPr marL="68580" marR="68580" marT="34290" marB="34290"/>
                </a:tc>
                <a:extLst>
                  <a:ext uri="{0D108BD9-81ED-4DB2-BD59-A6C34878D82A}">
                    <a16:rowId xmlns:a16="http://schemas.microsoft.com/office/drawing/2014/main" val="1309364305"/>
                  </a:ext>
                </a:extLst>
              </a:tr>
              <a:tr h="426197">
                <a:tc>
                  <a:txBody>
                    <a:bodyPr/>
                    <a:lstStyle/>
                    <a:p>
                      <a:r>
                        <a:rPr lang="en-US" sz="1200" dirty="0"/>
                        <a:t>Replace kitchen appliances</a:t>
                      </a:r>
                    </a:p>
                  </a:txBody>
                  <a:tcPr marL="68580" marR="68580" marT="34290" marB="34290"/>
                </a:tc>
                <a:tc>
                  <a:txBody>
                    <a:bodyPr/>
                    <a:lstStyle/>
                    <a:p>
                      <a:pPr algn="ctr"/>
                      <a:r>
                        <a:rPr lang="en-US" sz="1200" dirty="0"/>
                        <a:t>2</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$15,000</a:t>
                      </a:r>
                    </a:p>
                  </a:txBody>
                  <a:tcPr marL="68580" marR="68580" marT="34290" marB="34290"/>
                </a:tc>
                <a:tc>
                  <a:txBody>
                    <a:bodyPr/>
                    <a:lstStyle/>
                    <a:p>
                      <a:pPr algn="ctr"/>
                      <a:endParaRPr lang="en-US" sz="1400"/>
                    </a:p>
                  </a:txBody>
                  <a:tcPr marL="68580" marR="68580" marT="34290" marB="34290"/>
                </a:tc>
                <a:tc>
                  <a:txBody>
                    <a:bodyPr/>
                    <a:lstStyle/>
                    <a:p>
                      <a:pPr algn="ctr"/>
                      <a:r>
                        <a:rPr lang="en-US" sz="1400" dirty="0"/>
                        <a:t>$15,000</a:t>
                      </a:r>
                    </a:p>
                  </a:txBody>
                  <a:tcPr marL="68580" marR="68580" marT="34290" marB="34290"/>
                </a:tc>
                <a:extLst>
                  <a:ext uri="{0D108BD9-81ED-4DB2-BD59-A6C34878D82A}">
                    <a16:rowId xmlns:a16="http://schemas.microsoft.com/office/drawing/2014/main" val="4031677687"/>
                  </a:ext>
                </a:extLst>
              </a:tr>
              <a:tr h="451982">
                <a:tc>
                  <a:txBody>
                    <a:bodyPr/>
                    <a:lstStyle/>
                    <a:p>
                      <a:r>
                        <a:rPr lang="en-US" sz="1200" dirty="0"/>
                        <a:t>Bathroom remodel (upgrade fixtures, toilets, faucets, etc.)</a:t>
                      </a:r>
                    </a:p>
                  </a:txBody>
                  <a:tcPr marL="68580" marR="68580" marT="34290" marB="34290"/>
                </a:tc>
                <a:tc>
                  <a:txBody>
                    <a:bodyPr/>
                    <a:lstStyle/>
                    <a:p>
                      <a:pPr algn="ctr"/>
                      <a:r>
                        <a:rPr lang="en-US" sz="1200" dirty="0"/>
                        <a:t>2</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$25,000</a:t>
                      </a:r>
                      <a:r>
                        <a:rPr lang="en-US" sz="1400" dirty="0">
                          <a:solidFill>
                            <a:srgbClr val="FF0000"/>
                          </a:solidFill>
                        </a:rPr>
                        <a:t>*</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$25,000</a:t>
                      </a:r>
                    </a:p>
                  </a:txBody>
                  <a:tcPr marL="68580" marR="68580" marT="34290" marB="34290"/>
                </a:tc>
                <a:extLst>
                  <a:ext uri="{0D108BD9-81ED-4DB2-BD59-A6C34878D82A}">
                    <a16:rowId xmlns:a16="http://schemas.microsoft.com/office/drawing/2014/main" val="366360465"/>
                  </a:ext>
                </a:extLst>
              </a:tr>
              <a:tr h="467184">
                <a:tc>
                  <a:txBody>
                    <a:bodyPr/>
                    <a:lstStyle/>
                    <a:p>
                      <a:r>
                        <a:rPr lang="en-US" sz="1200" dirty="0"/>
                        <a:t>Replace A/C units</a:t>
                      </a:r>
                    </a:p>
                  </a:txBody>
                  <a:tcPr marL="68580" marR="68580" marT="34290" marB="34290"/>
                </a:tc>
                <a:tc>
                  <a:txBody>
                    <a:bodyPr/>
                    <a:lstStyle/>
                    <a:p>
                      <a:pPr algn="ctr"/>
                      <a:r>
                        <a:rPr lang="en-US" sz="1200" dirty="0"/>
                        <a:t>1</a:t>
                      </a:r>
                    </a:p>
                  </a:txBody>
                  <a:tcPr marL="68580" marR="68580" marT="34290" marB="34290"/>
                </a:tc>
                <a:tc>
                  <a:txBody>
                    <a:bodyPr/>
                    <a:lstStyle/>
                    <a:p>
                      <a:pPr algn="ctr"/>
                      <a:r>
                        <a:rPr lang="en-US" sz="1400" dirty="0"/>
                        <a:t>$25,000</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$25,000</a:t>
                      </a:r>
                    </a:p>
                  </a:txBody>
                  <a:tcPr marL="68580" marR="68580" marT="34290" marB="34290"/>
                </a:tc>
                <a:extLst>
                  <a:ext uri="{0D108BD9-81ED-4DB2-BD59-A6C34878D82A}">
                    <a16:rowId xmlns:a16="http://schemas.microsoft.com/office/drawing/2014/main" val="2805124940"/>
                  </a:ext>
                </a:extLst>
              </a:tr>
              <a:tr h="426197">
                <a:tc>
                  <a:txBody>
                    <a:bodyPr/>
                    <a:lstStyle/>
                    <a:p>
                      <a:r>
                        <a:rPr lang="en-US" sz="1200" dirty="0"/>
                        <a:t>Solar Panel Installation – with  20-year warranty</a:t>
                      </a:r>
                    </a:p>
                  </a:txBody>
                  <a:tcPr marL="68580" marR="68580" marT="34290" marB="34290"/>
                </a:tc>
                <a:tc>
                  <a:txBody>
                    <a:bodyPr/>
                    <a:lstStyle/>
                    <a:p>
                      <a:pPr algn="ctr"/>
                      <a:r>
                        <a:rPr lang="en-US" sz="1200" dirty="0"/>
                        <a:t>3</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a:p>
                  </a:txBody>
                  <a:tcPr marL="68580" marR="68580" marT="34290" marB="34290"/>
                </a:tc>
                <a:tc>
                  <a:txBody>
                    <a:bodyPr/>
                    <a:lstStyle/>
                    <a:p>
                      <a:pPr algn="ctr"/>
                      <a:r>
                        <a:rPr lang="en-US" sz="1400" dirty="0"/>
                        <a:t>$40,000</a:t>
                      </a:r>
                      <a:r>
                        <a:rPr lang="en-US" sz="1400" dirty="0">
                          <a:solidFill>
                            <a:srgbClr val="FF0000"/>
                          </a:solidFill>
                        </a:rPr>
                        <a:t>*</a:t>
                      </a:r>
                    </a:p>
                  </a:txBody>
                  <a:tcPr marL="68580" marR="68580" marT="34290" marB="34290"/>
                </a:tc>
                <a:tc>
                  <a:txBody>
                    <a:bodyPr/>
                    <a:lstStyle/>
                    <a:p>
                      <a:pPr algn="ctr"/>
                      <a:r>
                        <a:rPr lang="en-US" sz="1400" dirty="0"/>
                        <a:t>$40,000</a:t>
                      </a:r>
                    </a:p>
                  </a:txBody>
                  <a:tcPr marL="68580" marR="68580" marT="34290" marB="34290"/>
                </a:tc>
                <a:extLst>
                  <a:ext uri="{0D108BD9-81ED-4DB2-BD59-A6C34878D82A}">
                    <a16:rowId xmlns:a16="http://schemas.microsoft.com/office/drawing/2014/main" val="1402746941"/>
                  </a:ext>
                </a:extLst>
              </a:tr>
              <a:tr h="418207">
                <a:tc>
                  <a:txBody>
                    <a:bodyPr/>
                    <a:lstStyle/>
                    <a:p>
                      <a:r>
                        <a:rPr lang="en-US" sz="1200" dirty="0"/>
                        <a:t>Replace carpet in lodge room and common areas </a:t>
                      </a:r>
                    </a:p>
                  </a:txBody>
                  <a:tcPr marL="68580" marR="68580" marT="34290" marB="34290"/>
                </a:tc>
                <a:tc>
                  <a:txBody>
                    <a:bodyPr/>
                    <a:lstStyle/>
                    <a:p>
                      <a:pPr algn="ctr"/>
                      <a:r>
                        <a:rPr lang="en-US" sz="1200" dirty="0"/>
                        <a:t>2</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$25,000</a:t>
                      </a:r>
                      <a:r>
                        <a:rPr lang="en-US" sz="1400" dirty="0">
                          <a:solidFill>
                            <a:srgbClr val="FF0000"/>
                          </a:solidFill>
                        </a:rPr>
                        <a:t>*</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$25,000</a:t>
                      </a:r>
                    </a:p>
                  </a:txBody>
                  <a:tcPr marL="68580" marR="68580" marT="34290" marB="34290"/>
                </a:tc>
                <a:extLst>
                  <a:ext uri="{0D108BD9-81ED-4DB2-BD59-A6C34878D82A}">
                    <a16:rowId xmlns:a16="http://schemas.microsoft.com/office/drawing/2014/main" val="4221754731"/>
                  </a:ext>
                </a:extLst>
              </a:tr>
              <a:tr h="405106">
                <a:tc>
                  <a:txBody>
                    <a:bodyPr/>
                    <a:lstStyle/>
                    <a:p>
                      <a:r>
                        <a:rPr lang="en-US" sz="1200" dirty="0"/>
                        <a:t> Re-surface/re-stripe parking lot </a:t>
                      </a:r>
                    </a:p>
                  </a:txBody>
                  <a:tcPr marL="68580" marR="68580" marT="34290" marB="34290"/>
                </a:tc>
                <a:tc>
                  <a:txBody>
                    <a:bodyPr/>
                    <a:lstStyle/>
                    <a:p>
                      <a:pPr algn="ctr"/>
                      <a:r>
                        <a:rPr lang="en-US" sz="1200" dirty="0"/>
                        <a:t>3</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a:p>
                  </a:txBody>
                  <a:tcPr marL="68580" marR="68580" marT="34290" marB="34290"/>
                </a:tc>
                <a:tc>
                  <a:txBody>
                    <a:bodyPr/>
                    <a:lstStyle/>
                    <a:p>
                      <a:pPr algn="ctr"/>
                      <a:r>
                        <a:rPr lang="en-US" sz="1400" dirty="0"/>
                        <a:t>$35,000</a:t>
                      </a:r>
                      <a:r>
                        <a:rPr lang="en-US" sz="1400" dirty="0">
                          <a:solidFill>
                            <a:srgbClr val="FF0000"/>
                          </a:solidFill>
                        </a:rPr>
                        <a:t>*</a:t>
                      </a:r>
                    </a:p>
                  </a:txBody>
                  <a:tcPr marL="68580" marR="68580" marT="34290" marB="34290"/>
                </a:tc>
                <a:tc>
                  <a:txBody>
                    <a:bodyPr/>
                    <a:lstStyle/>
                    <a:p>
                      <a:pPr algn="ctr"/>
                      <a:r>
                        <a:rPr lang="en-US" sz="1400" dirty="0"/>
                        <a:t>$35,000</a:t>
                      </a:r>
                    </a:p>
                  </a:txBody>
                  <a:tcPr marL="68580" marR="68580" marT="34290" marB="34290"/>
                </a:tc>
                <a:extLst>
                  <a:ext uri="{0D108BD9-81ED-4DB2-BD59-A6C34878D82A}">
                    <a16:rowId xmlns:a16="http://schemas.microsoft.com/office/drawing/2014/main" val="4251306463"/>
                  </a:ext>
                </a:extLst>
              </a:tr>
              <a:tr h="426197">
                <a:tc>
                  <a:txBody>
                    <a:bodyPr/>
                    <a:lstStyle/>
                    <a:p>
                      <a:r>
                        <a:rPr lang="en-US" sz="1200" b="1" dirty="0"/>
                        <a:t>Total capital expense by year</a:t>
                      </a:r>
                    </a:p>
                    <a:p>
                      <a:endParaRPr lang="en-US" sz="1200" b="1" dirty="0"/>
                    </a:p>
                    <a:p>
                      <a:r>
                        <a:rPr lang="en-US" sz="1200" b="1" dirty="0">
                          <a:solidFill>
                            <a:srgbClr val="FF0000"/>
                          </a:solidFill>
                        </a:rPr>
                        <a:t>* Requires MPC approval</a:t>
                      </a:r>
                    </a:p>
                  </a:txBody>
                  <a:tcPr marL="68580" marR="68580" marT="34290" marB="34290"/>
                </a:tc>
                <a:tc>
                  <a:txBody>
                    <a:bodyPr/>
                    <a:lstStyle/>
                    <a:p>
                      <a:pPr algn="ctr"/>
                      <a:endParaRPr lang="en-US" sz="1200" b="1" dirty="0"/>
                    </a:p>
                  </a:txBody>
                  <a:tcPr marL="68580" marR="68580" marT="34290" marB="34290"/>
                </a:tc>
                <a:tc>
                  <a:txBody>
                    <a:bodyPr/>
                    <a:lstStyle/>
                    <a:p>
                      <a:pPr algn="ctr"/>
                      <a:r>
                        <a:rPr lang="en-US" sz="1400" b="1" dirty="0"/>
                        <a:t>$85,000</a:t>
                      </a:r>
                    </a:p>
                  </a:txBody>
                  <a:tcPr marL="68580" marR="68580" marT="34290" marB="34290"/>
                </a:tc>
                <a:tc>
                  <a:txBody>
                    <a:bodyPr/>
                    <a:lstStyle/>
                    <a:p>
                      <a:pPr algn="ctr"/>
                      <a:r>
                        <a:rPr lang="en-US" sz="1400" b="1" dirty="0"/>
                        <a:t>$65,000</a:t>
                      </a:r>
                    </a:p>
                  </a:txBody>
                  <a:tcPr marL="68580" marR="68580" marT="34290" marB="34290"/>
                </a:tc>
                <a:tc>
                  <a:txBody>
                    <a:bodyPr/>
                    <a:lstStyle/>
                    <a:p>
                      <a:pPr algn="ctr"/>
                      <a:r>
                        <a:rPr lang="en-US" sz="1400" b="1" dirty="0"/>
                        <a:t>$75,000</a:t>
                      </a:r>
                    </a:p>
                  </a:txBody>
                  <a:tcPr marL="68580" marR="68580" marT="34290" marB="34290"/>
                </a:tc>
                <a:tc>
                  <a:txBody>
                    <a:bodyPr/>
                    <a:lstStyle/>
                    <a:p>
                      <a:pPr algn="ctr"/>
                      <a:r>
                        <a:rPr lang="en-US" sz="1600" b="1" u="sng" dirty="0"/>
                        <a:t>$225,000</a:t>
                      </a:r>
                    </a:p>
                  </a:txBody>
                  <a:tcPr marL="68580" marR="68580" marT="34290" marB="34290"/>
                </a:tc>
                <a:extLst>
                  <a:ext uri="{0D108BD9-81ED-4DB2-BD59-A6C34878D82A}">
                    <a16:rowId xmlns:a16="http://schemas.microsoft.com/office/drawing/2014/main" val="278542204"/>
                  </a:ext>
                </a:extLst>
              </a:tr>
            </a:tbl>
          </a:graphicData>
        </a:graphic>
      </p:graphicFrame>
    </p:spTree>
    <p:extLst>
      <p:ext uri="{BB962C8B-B14F-4D97-AF65-F5344CB8AC3E}">
        <p14:creationId xmlns:p14="http://schemas.microsoft.com/office/powerpoint/2010/main" val="2602418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93" y="410198"/>
            <a:ext cx="8165507" cy="897309"/>
          </a:xfrm>
        </p:spPr>
        <p:txBody>
          <a:bodyPr>
            <a:normAutofit/>
          </a:bodyPr>
          <a:lstStyle/>
          <a:p>
            <a:pPr>
              <a:defRPr/>
            </a:pPr>
            <a:r>
              <a:rPr kumimoji="0" lang="en-US" sz="4000" b="0" i="0" u="none" strike="noStrike" kern="1200" cap="none" spc="0" normalizeH="0" baseline="0" noProof="0" dirty="0">
                <a:ln>
                  <a:noFill/>
                </a:ln>
                <a:solidFill>
                  <a:srgbClr val="7D1418"/>
                </a:solidFill>
                <a:effectLst/>
                <a:uLnTx/>
                <a:uFillTx/>
                <a:latin typeface="Franklin Gothic Medium"/>
                <a:ea typeface="+mj-ea"/>
                <a:cs typeface="+mj-cs"/>
              </a:rPr>
              <a:t>Summary </a:t>
            </a:r>
            <a:endParaRPr lang="en-US" sz="4000" dirty="0">
              <a:solidFill>
                <a:schemeClr val="bg1">
                  <a:lumMod val="50000"/>
                </a:schemeClr>
              </a:solidFill>
            </a:endParaRPr>
          </a:p>
        </p:txBody>
      </p:sp>
      <p:sp>
        <p:nvSpPr>
          <p:cNvPr id="3" name="Content Placeholder 2"/>
          <p:cNvSpPr>
            <a:spLocks noGrp="1"/>
          </p:cNvSpPr>
          <p:nvPr>
            <p:ph idx="1"/>
          </p:nvPr>
        </p:nvSpPr>
        <p:spPr>
          <a:xfrm>
            <a:off x="666749" y="1435693"/>
            <a:ext cx="8139113" cy="4736505"/>
          </a:xfrm>
        </p:spPr>
        <p:txBody>
          <a:bodyPr>
            <a:normAutofit/>
          </a:bodyPr>
          <a:lstStyle/>
          <a:p>
            <a:pPr>
              <a:defRPr/>
            </a:pPr>
            <a:r>
              <a:rPr lang="en-US" sz="2800" dirty="0"/>
              <a:t>Plan ahead – Failure to Plan is Planning to FAIL</a:t>
            </a:r>
          </a:p>
          <a:p>
            <a:pPr>
              <a:defRPr/>
            </a:pPr>
            <a:r>
              <a:rPr lang="en-US" sz="2800" dirty="0"/>
              <a:t>Keep the two (lodge/Hall) Budgets separate</a:t>
            </a:r>
          </a:p>
          <a:p>
            <a:pPr>
              <a:defRPr/>
            </a:pPr>
            <a:r>
              <a:rPr lang="en-US" sz="2800" dirty="0"/>
              <a:t>If using Grand View for Accounting, enter your approved annual budget in the system (financial services can provide support); spread budget by month (if possible); this is relevant when generating actual to budget variance reports</a:t>
            </a:r>
          </a:p>
          <a:p>
            <a:pPr>
              <a:defRPr/>
            </a:pPr>
            <a:r>
              <a:rPr lang="en-US" sz="2800" dirty="0"/>
              <a:t>Treasurer should not be passive in the business operation of a lodge/hall</a:t>
            </a:r>
          </a:p>
          <a:p>
            <a:pPr marL="274638" lvl="1" indent="0">
              <a:buNone/>
              <a:defRPr/>
            </a:pPr>
            <a:endParaRPr lang="en-US" sz="2400" dirty="0"/>
          </a:p>
          <a:p>
            <a:pPr lvl="1">
              <a:defRPr/>
            </a:pPr>
            <a:endParaRPr lang="en-US" dirty="0"/>
          </a:p>
        </p:txBody>
      </p:sp>
      <p:sp>
        <p:nvSpPr>
          <p:cNvPr id="22534" name="Text Box 7"/>
          <p:cNvSpPr txBox="1">
            <a:spLocks noChangeArrowheads="1"/>
          </p:cNvSpPr>
          <p:nvPr/>
        </p:nvSpPr>
        <p:spPr bwMode="auto">
          <a:xfrm>
            <a:off x="2286000" y="6172199"/>
            <a:ext cx="5799468" cy="52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79136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7A4F1-D927-42C8-C999-C14C7785E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2A2AA-A3B1-79F4-5801-8CEAADA5EF01}"/>
              </a:ext>
            </a:extLst>
          </p:cNvPr>
          <p:cNvSpPr>
            <a:spLocks noGrp="1"/>
          </p:cNvSpPr>
          <p:nvPr>
            <p:ph type="title"/>
          </p:nvPr>
        </p:nvSpPr>
        <p:spPr>
          <a:xfrm>
            <a:off x="521293" y="410198"/>
            <a:ext cx="8165507" cy="897309"/>
          </a:xfrm>
        </p:spPr>
        <p:txBody>
          <a:bodyPr>
            <a:normAutofit/>
          </a:bodyPr>
          <a:lstStyle/>
          <a:p>
            <a:pPr>
              <a:defRPr/>
            </a:pPr>
            <a:r>
              <a:rPr kumimoji="0" lang="en-US" sz="4000" b="0" i="0" u="none" strike="noStrike" kern="1200" cap="none" spc="0" normalizeH="0" baseline="0" noProof="0" dirty="0">
                <a:ln>
                  <a:noFill/>
                </a:ln>
                <a:solidFill>
                  <a:srgbClr val="7D1418"/>
                </a:solidFill>
                <a:effectLst/>
                <a:uLnTx/>
                <a:uFillTx/>
                <a:latin typeface="Franklin Gothic Medium"/>
                <a:ea typeface="+mj-ea"/>
                <a:cs typeface="+mj-cs"/>
              </a:rPr>
              <a:t>Summary </a:t>
            </a:r>
            <a:endParaRPr lang="en-US" sz="4000" dirty="0">
              <a:solidFill>
                <a:schemeClr val="bg1">
                  <a:lumMod val="50000"/>
                </a:schemeClr>
              </a:solidFill>
            </a:endParaRPr>
          </a:p>
        </p:txBody>
      </p:sp>
      <p:sp>
        <p:nvSpPr>
          <p:cNvPr id="3" name="Content Placeholder 2">
            <a:extLst>
              <a:ext uri="{FF2B5EF4-FFF2-40B4-BE49-F238E27FC236}">
                <a16:creationId xmlns:a16="http://schemas.microsoft.com/office/drawing/2014/main" id="{CAA6C0A2-D9E1-0240-E438-935F771A8680}"/>
              </a:ext>
            </a:extLst>
          </p:cNvPr>
          <p:cNvSpPr>
            <a:spLocks noGrp="1"/>
          </p:cNvSpPr>
          <p:nvPr>
            <p:ph idx="1"/>
          </p:nvPr>
        </p:nvSpPr>
        <p:spPr>
          <a:xfrm>
            <a:off x="666749" y="1435693"/>
            <a:ext cx="8139113" cy="4736505"/>
          </a:xfrm>
        </p:spPr>
        <p:txBody>
          <a:bodyPr>
            <a:normAutofit/>
          </a:bodyPr>
          <a:lstStyle/>
          <a:p>
            <a:pPr>
              <a:defRPr/>
            </a:pPr>
            <a:r>
              <a:rPr lang="en-US" sz="2800" dirty="0"/>
              <a:t>Appropriate internal/external reporting is critical</a:t>
            </a:r>
          </a:p>
          <a:p>
            <a:pPr>
              <a:defRPr/>
            </a:pPr>
            <a:r>
              <a:rPr lang="en-US" sz="2800" dirty="0"/>
              <a:t>Coordinate/Fully Cooperate with the Audit Committee</a:t>
            </a:r>
          </a:p>
          <a:p>
            <a:pPr>
              <a:defRPr/>
            </a:pPr>
            <a:r>
              <a:rPr lang="en-US" sz="2800" dirty="0"/>
              <a:t>If you need assistance:</a:t>
            </a:r>
          </a:p>
          <a:p>
            <a:pPr marL="914400" lvl="1" indent="-514350">
              <a:buFont typeface="+mj-lt"/>
              <a:buAutoNum type="alphaLcPeriod"/>
              <a:defRPr/>
            </a:pPr>
            <a:r>
              <a:rPr lang="en-US" dirty="0"/>
              <a:t> Refer to the CMC</a:t>
            </a:r>
          </a:p>
          <a:p>
            <a:pPr marL="914400" lvl="1" indent="-514350">
              <a:buFont typeface="+mj-lt"/>
              <a:buAutoNum type="alphaLcPeriod"/>
              <a:defRPr/>
            </a:pPr>
            <a:r>
              <a:rPr lang="en-US" dirty="0"/>
              <a:t>Solicit input from Other Officers (Past and Present)</a:t>
            </a:r>
          </a:p>
          <a:p>
            <a:pPr marL="914400" lvl="1" indent="-514350">
              <a:buFont typeface="+mj-lt"/>
              <a:buAutoNum type="alphaLcPeriod"/>
              <a:defRPr/>
            </a:pPr>
            <a:r>
              <a:rPr lang="en-US" dirty="0"/>
              <a:t>Contact the Grand Treasurer or the CFO</a:t>
            </a:r>
          </a:p>
          <a:p>
            <a:pPr marL="274638" lvl="1" indent="0">
              <a:buNone/>
              <a:defRPr/>
            </a:pPr>
            <a:endParaRPr lang="en-US" sz="2400" dirty="0"/>
          </a:p>
          <a:p>
            <a:pPr lvl="1">
              <a:defRPr/>
            </a:pPr>
            <a:endParaRPr lang="en-US" dirty="0"/>
          </a:p>
        </p:txBody>
      </p:sp>
      <p:sp>
        <p:nvSpPr>
          <p:cNvPr id="22534" name="Text Box 7">
            <a:extLst>
              <a:ext uri="{FF2B5EF4-FFF2-40B4-BE49-F238E27FC236}">
                <a16:creationId xmlns:a16="http://schemas.microsoft.com/office/drawing/2014/main" id="{9619188A-394A-C580-FBE8-7B1036F90D57}"/>
              </a:ext>
            </a:extLst>
          </p:cNvPr>
          <p:cNvSpPr txBox="1">
            <a:spLocks noChangeArrowheads="1"/>
          </p:cNvSpPr>
          <p:nvPr/>
        </p:nvSpPr>
        <p:spPr bwMode="auto">
          <a:xfrm>
            <a:off x="2286000" y="6172199"/>
            <a:ext cx="5799468" cy="52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a:p>
            <a:pPr algn="r" eaLnBrk="1" hangingPunct="1"/>
            <a:r>
              <a:rPr lang="en-US" sz="1400" dirty="0">
                <a:solidFill>
                  <a:schemeClr val="tx2"/>
                </a:solidFill>
                <a:latin typeface="CG Omega" pitchFamily="34" charset="0"/>
              </a:rPr>
              <a:t> </a:t>
            </a:r>
          </a:p>
        </p:txBody>
      </p:sp>
      <p:sp>
        <p:nvSpPr>
          <p:cNvPr id="5" name="Rectangle 6">
            <a:extLst>
              <a:ext uri="{FF2B5EF4-FFF2-40B4-BE49-F238E27FC236}">
                <a16:creationId xmlns:a16="http://schemas.microsoft.com/office/drawing/2014/main" id="{6F54D893-E3E1-3935-24E4-248EC9AA1DEF}"/>
              </a:ext>
            </a:extLst>
          </p:cNvPr>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05852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n-US" b="1" dirty="0">
                <a:solidFill>
                  <a:schemeClr val="tx2"/>
                </a:solidFill>
                <a:latin typeface="+mj-lt"/>
                <a:ea typeface="+mj-ea"/>
                <a:cs typeface="+mj-cs"/>
              </a:rPr>
              <a:t>Lodge investment programs</a:t>
            </a:r>
            <a:br>
              <a:rPr lang="en-US" altLang="en-US" sz="3200" dirty="0"/>
            </a:br>
            <a:endParaRPr lang="en-US" altLang="en-US" dirty="0">
              <a:solidFill>
                <a:schemeClr val="accent3">
                  <a:lumMod val="50000"/>
                </a:schemeClr>
              </a:solidFill>
            </a:endParaRPr>
          </a:p>
        </p:txBody>
      </p:sp>
      <p:sp>
        <p:nvSpPr>
          <p:cNvPr id="6" name="Subtitle 5">
            <a:extLst>
              <a:ext uri="{FF2B5EF4-FFF2-40B4-BE49-F238E27FC236}">
                <a16:creationId xmlns:a16="http://schemas.microsoft.com/office/drawing/2014/main" id="{90434BBC-EFCC-5A44-977A-0E1968E449C9}"/>
              </a:ext>
            </a:extLst>
          </p:cNvPr>
          <p:cNvSpPr>
            <a:spLocks noGrp="1"/>
          </p:cNvSpPr>
          <p:nvPr>
            <p:ph type="subTitle" idx="1"/>
          </p:nvPr>
        </p:nvSpPr>
        <p:spPr/>
        <p:txBody>
          <a:bodyPr>
            <a:normAutofit fontScale="92500" lnSpcReduction="20000"/>
          </a:bodyPr>
          <a:lstStyle/>
          <a:p>
            <a:r>
              <a:rPr lang="en-US" dirty="0"/>
              <a:t>Charles Cross</a:t>
            </a:r>
            <a:br>
              <a:rPr lang="en-US" dirty="0"/>
            </a:br>
            <a:r>
              <a:rPr lang="en-US" dirty="0"/>
              <a:t>Grand Treasurer </a:t>
            </a:r>
          </a:p>
        </p:txBody>
      </p:sp>
      <p:sp>
        <p:nvSpPr>
          <p:cNvPr id="2" name="TextBox 1">
            <a:extLst>
              <a:ext uri="{FF2B5EF4-FFF2-40B4-BE49-F238E27FC236}">
                <a16:creationId xmlns:a16="http://schemas.microsoft.com/office/drawing/2014/main" id="{0BAA0999-A72D-17FC-96D0-B78AF09166D1}"/>
              </a:ext>
            </a:extLst>
          </p:cNvPr>
          <p:cNvSpPr txBox="1"/>
          <p:nvPr/>
        </p:nvSpPr>
        <p:spPr>
          <a:xfrm>
            <a:off x="1032941" y="5798916"/>
            <a:ext cx="3438505"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2025 Lodge Leadership Summits</a:t>
            </a:r>
            <a:br>
              <a:rPr kumimoji="0" lang="en-US" sz="1800" b="0" i="0" u="none" strike="noStrike" kern="1200" cap="none" spc="0" normalizeH="0" baseline="0" noProof="0" dirty="0">
                <a:ln>
                  <a:noFill/>
                </a:ln>
                <a:solidFill>
                  <a:prstClr val="black"/>
                </a:solidFill>
                <a:effectLst/>
                <a:uLnTx/>
                <a:uFillTx/>
                <a:latin typeface="Franklin Gothic Book"/>
                <a:ea typeface="+mn-ea"/>
                <a:cs typeface="+mn-cs"/>
              </a:rPr>
            </a:b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9474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A16A-C549-FFFF-6227-5D684510EC82}"/>
              </a:ext>
            </a:extLst>
          </p:cNvPr>
          <p:cNvSpPr>
            <a:spLocks noGrp="1"/>
          </p:cNvSpPr>
          <p:nvPr>
            <p:ph type="title"/>
          </p:nvPr>
        </p:nvSpPr>
        <p:spPr>
          <a:xfrm>
            <a:off x="457200" y="274638"/>
            <a:ext cx="8229600" cy="1143000"/>
          </a:xfrm>
        </p:spPr>
        <p:txBody>
          <a:bodyPr anchor="ctr">
            <a:normAutofit/>
          </a:bodyPr>
          <a:lstStyle/>
          <a:p>
            <a:r>
              <a:rPr lang="en-US" b="1" dirty="0"/>
              <a:t>Lodge Investments Overview </a:t>
            </a:r>
          </a:p>
        </p:txBody>
      </p:sp>
      <p:pic>
        <p:nvPicPr>
          <p:cNvPr id="5" name="Picture 4" descr="Desk with productivity items">
            <a:extLst>
              <a:ext uri="{FF2B5EF4-FFF2-40B4-BE49-F238E27FC236}">
                <a16:creationId xmlns:a16="http://schemas.microsoft.com/office/drawing/2014/main" id="{F246A960-E08D-2BC6-AD3F-9973E4ABED8D}"/>
              </a:ext>
            </a:extLst>
          </p:cNvPr>
          <p:cNvPicPr>
            <a:picLocks noChangeAspect="1"/>
          </p:cNvPicPr>
          <p:nvPr/>
        </p:nvPicPr>
        <p:blipFill rotWithShape="1">
          <a:blip r:embed="rId2"/>
          <a:srcRect l="27782" r="12655" b="-1"/>
          <a:stretch/>
        </p:blipFill>
        <p:spPr>
          <a:xfrm>
            <a:off x="457200" y="1600200"/>
            <a:ext cx="4038600" cy="4525963"/>
          </a:xfrm>
          <a:prstGeom prst="rect">
            <a:avLst/>
          </a:prstGeom>
          <a:noFill/>
        </p:spPr>
      </p:pic>
      <p:sp>
        <p:nvSpPr>
          <p:cNvPr id="3" name="Content Placeholder 2">
            <a:extLst>
              <a:ext uri="{FF2B5EF4-FFF2-40B4-BE49-F238E27FC236}">
                <a16:creationId xmlns:a16="http://schemas.microsoft.com/office/drawing/2014/main" id="{83108CD5-5CFF-4A18-0E32-715496638759}"/>
              </a:ext>
            </a:extLst>
          </p:cNvPr>
          <p:cNvSpPr>
            <a:spLocks noGrp="1"/>
          </p:cNvSpPr>
          <p:nvPr>
            <p:ph sz="half" idx="2"/>
          </p:nvPr>
        </p:nvSpPr>
        <p:spPr>
          <a:xfrm>
            <a:off x="4648200" y="1600200"/>
            <a:ext cx="4038600" cy="4525963"/>
          </a:xfrm>
        </p:spPr>
        <p:txBody>
          <a:bodyPr>
            <a:normAutofit/>
          </a:bodyPr>
          <a:lstStyle/>
          <a:p>
            <a:pPr>
              <a:buFont typeface="Wingdings" panose="05000000000000000000" pitchFamily="2" charset="2"/>
              <a:buChar char="Ø"/>
            </a:pPr>
            <a:r>
              <a:rPr lang="en-US" dirty="0"/>
              <a:t>Options available to lodges for the investment of assets </a:t>
            </a:r>
          </a:p>
          <a:p>
            <a:pPr>
              <a:buFont typeface="Wingdings" panose="05000000000000000000" pitchFamily="2" charset="2"/>
              <a:buChar char="Ø"/>
            </a:pPr>
            <a:r>
              <a:rPr lang="en-US" dirty="0"/>
              <a:t>How to take advantage of these programs </a:t>
            </a:r>
          </a:p>
          <a:p>
            <a:pPr>
              <a:buFont typeface="Wingdings" panose="05000000000000000000" pitchFamily="2" charset="2"/>
              <a:buChar char="Ø"/>
            </a:pPr>
            <a:r>
              <a:rPr lang="en-US" dirty="0"/>
              <a:t>Asset performance </a:t>
            </a:r>
          </a:p>
          <a:p>
            <a:pPr>
              <a:buFont typeface="Wingdings" panose="05000000000000000000" pitchFamily="2" charset="2"/>
              <a:buChar char="Ø"/>
            </a:pPr>
            <a:r>
              <a:rPr lang="en-US" dirty="0"/>
              <a:t>How to access your funds</a:t>
            </a:r>
          </a:p>
        </p:txBody>
      </p:sp>
    </p:spTree>
    <p:extLst>
      <p:ext uri="{BB962C8B-B14F-4D97-AF65-F5344CB8AC3E}">
        <p14:creationId xmlns:p14="http://schemas.microsoft.com/office/powerpoint/2010/main" val="33612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4EF5-4B04-E018-6F6B-601A39C01E02}"/>
              </a:ext>
            </a:extLst>
          </p:cNvPr>
          <p:cNvSpPr>
            <a:spLocks noGrp="1"/>
          </p:cNvSpPr>
          <p:nvPr>
            <p:ph type="title"/>
          </p:nvPr>
        </p:nvSpPr>
        <p:spPr/>
        <p:txBody>
          <a:bodyPr>
            <a:normAutofit/>
          </a:bodyPr>
          <a:lstStyle/>
          <a:p>
            <a:r>
              <a:rPr lang="en-US" b="1" dirty="0"/>
              <a:t>Options for Lodge Investments</a:t>
            </a:r>
          </a:p>
        </p:txBody>
      </p:sp>
      <p:sp>
        <p:nvSpPr>
          <p:cNvPr id="3" name="Content Placeholder 2">
            <a:extLst>
              <a:ext uri="{FF2B5EF4-FFF2-40B4-BE49-F238E27FC236}">
                <a16:creationId xmlns:a16="http://schemas.microsoft.com/office/drawing/2014/main" id="{87FA4268-60EE-FF74-0F0C-E24D22142B1B}"/>
              </a:ext>
            </a:extLst>
          </p:cNvPr>
          <p:cNvSpPr>
            <a:spLocks noGrp="1"/>
          </p:cNvSpPr>
          <p:nvPr>
            <p:ph idx="1"/>
          </p:nvPr>
        </p:nvSpPr>
        <p:spPr/>
        <p:txBody>
          <a:bodyPr>
            <a:normAutofit/>
          </a:bodyPr>
          <a:lstStyle/>
          <a:p>
            <a:pPr>
              <a:buFont typeface="Wingdings" panose="05000000000000000000" pitchFamily="2" charset="2"/>
              <a:buChar char="Ø"/>
            </a:pPr>
            <a:r>
              <a:rPr lang="en-US" b="1" dirty="0"/>
              <a:t>Grand Lodge Life Investment Program </a:t>
            </a:r>
          </a:p>
          <a:p>
            <a:pPr>
              <a:buFont typeface="Wingdings" panose="05000000000000000000" pitchFamily="2" charset="2"/>
              <a:buChar char="Ø"/>
            </a:pPr>
            <a:endParaRPr lang="en-US" b="1" dirty="0"/>
          </a:p>
          <a:p>
            <a:pPr>
              <a:buFont typeface="Wingdings" panose="05000000000000000000" pitchFamily="2" charset="2"/>
              <a:buChar char="Ø"/>
            </a:pPr>
            <a:r>
              <a:rPr lang="en-US" b="1" dirty="0"/>
              <a:t>Grand Lodge General Investment Program </a:t>
            </a:r>
          </a:p>
          <a:p>
            <a:pPr>
              <a:buFont typeface="Wingdings" panose="05000000000000000000" pitchFamily="2" charset="2"/>
              <a:buChar char="Ø"/>
            </a:pPr>
            <a:endParaRPr lang="en-US" b="1" dirty="0"/>
          </a:p>
          <a:p>
            <a:pPr>
              <a:buFont typeface="Wingdings" panose="05000000000000000000" pitchFamily="2" charset="2"/>
              <a:buChar char="Ø"/>
            </a:pPr>
            <a:r>
              <a:rPr lang="en-US" b="1" dirty="0"/>
              <a:t>Investment Committee or Board of Trustees Direct Investment Management </a:t>
            </a:r>
          </a:p>
          <a:p>
            <a:endParaRPr lang="en-US" dirty="0"/>
          </a:p>
        </p:txBody>
      </p:sp>
      <p:pic>
        <p:nvPicPr>
          <p:cNvPr id="8" name="Graphic 6" descr="Money">
            <a:extLst>
              <a:ext uri="{FF2B5EF4-FFF2-40B4-BE49-F238E27FC236}">
                <a16:creationId xmlns:a16="http://schemas.microsoft.com/office/drawing/2014/main" id="{86F839EC-5D76-D8D1-75DC-5B5366D9EB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5427" y="2476158"/>
            <a:ext cx="2351332" cy="2351332"/>
          </a:xfrm>
          <a:prstGeom prst="rect">
            <a:avLst/>
          </a:prstGeom>
        </p:spPr>
      </p:pic>
    </p:spTree>
    <p:extLst>
      <p:ext uri="{BB962C8B-B14F-4D97-AF65-F5344CB8AC3E}">
        <p14:creationId xmlns:p14="http://schemas.microsoft.com/office/powerpoint/2010/main" val="30434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2898D336-4045-5FAE-BFFD-DEDF5F3EA5DC}"/>
              </a:ext>
            </a:extLst>
          </p:cNvPr>
          <p:cNvPicPr>
            <a:picLocks noChangeAspect="1"/>
          </p:cNvPicPr>
          <p:nvPr/>
        </p:nvPicPr>
        <p:blipFill rotWithShape="1">
          <a:blip r:embed="rId2">
            <a:duotone>
              <a:schemeClr val="bg2">
                <a:shade val="45000"/>
                <a:satMod val="135000"/>
              </a:schemeClr>
              <a:prstClr val="white"/>
            </a:duotone>
            <a:alphaModFix amt="35000"/>
          </a:blip>
          <a:srcRect l="11944" r="7721" b="-1"/>
          <a:stretch/>
        </p:blipFill>
        <p:spPr>
          <a:xfrm>
            <a:off x="20" y="10"/>
            <a:ext cx="9143980" cy="6857990"/>
          </a:xfrm>
          <a:prstGeom prst="rect">
            <a:avLst/>
          </a:prstGeom>
        </p:spPr>
      </p:pic>
      <p:sp>
        <p:nvSpPr>
          <p:cNvPr id="2" name="Title 1"/>
          <p:cNvSpPr>
            <a:spLocks noGrp="1"/>
          </p:cNvSpPr>
          <p:nvPr>
            <p:ph type="title"/>
          </p:nvPr>
        </p:nvSpPr>
        <p:spPr/>
        <p:txBody>
          <a:bodyPr>
            <a:normAutofit fontScale="90000"/>
          </a:bodyPr>
          <a:lstStyle/>
          <a:p>
            <a:r>
              <a:rPr lang="en-US" b="1" dirty="0"/>
              <a:t>GL Life Membership Investment Program</a:t>
            </a:r>
          </a:p>
        </p:txBody>
      </p:sp>
      <p:sp>
        <p:nvSpPr>
          <p:cNvPr id="3" name="Content Placeholder 2"/>
          <p:cNvSpPr>
            <a:spLocks noGrp="1"/>
          </p:cNvSpPr>
          <p:nvPr>
            <p:ph idx="1"/>
          </p:nvPr>
        </p:nvSpPr>
        <p:spPr>
          <a:xfrm>
            <a:off x="457200" y="1600201"/>
            <a:ext cx="8229600" cy="4674704"/>
          </a:xfrm>
        </p:spPr>
        <p:txBody>
          <a:bodyPr>
            <a:normAutofit fontScale="85000" lnSpcReduction="10000"/>
          </a:bodyPr>
          <a:lstStyle/>
          <a:p>
            <a:pPr>
              <a:buFont typeface="Wingdings" panose="05000000000000000000" pitchFamily="2" charset="2"/>
              <a:buChar char="Ø"/>
            </a:pPr>
            <a:r>
              <a:rPr lang="en-US" dirty="0"/>
              <a:t>Available to all lodges regardless of fund size.</a:t>
            </a:r>
          </a:p>
          <a:p>
            <a:pPr>
              <a:buFont typeface="Wingdings" panose="05000000000000000000" pitchFamily="2" charset="2"/>
              <a:buChar char="Ø"/>
            </a:pPr>
            <a:r>
              <a:rPr lang="en-US" dirty="0"/>
              <a:t>Grand Treasurer, with the assistance of the GL Investment committee is responsible for investment decisions.</a:t>
            </a:r>
          </a:p>
          <a:p>
            <a:pPr>
              <a:buFont typeface="Wingdings" panose="05000000000000000000" pitchFamily="2" charset="2"/>
              <a:buChar char="Ø"/>
            </a:pPr>
            <a:r>
              <a:rPr lang="en-US" dirty="0"/>
              <a:t>Minimum long-term investment objective is to cover the distribution program (4%) + Inflation (CPI).</a:t>
            </a:r>
          </a:p>
          <a:p>
            <a:pPr>
              <a:buFont typeface="Wingdings" panose="05000000000000000000" pitchFamily="2" charset="2"/>
              <a:buChar char="Ø"/>
            </a:pPr>
            <a:r>
              <a:rPr lang="en-US" dirty="0"/>
              <a:t>Currently the Life Membership Program is Invested in the TIAA </a:t>
            </a:r>
            <a:r>
              <a:rPr lang="en-US" dirty="0" err="1"/>
              <a:t>Kaspick</a:t>
            </a:r>
            <a:r>
              <a:rPr lang="en-US" dirty="0"/>
              <a:t> Growth/Income Fund.</a:t>
            </a:r>
          </a:p>
          <a:p>
            <a:pPr>
              <a:buFont typeface="Wingdings" panose="05000000000000000000" pitchFamily="2" charset="2"/>
              <a:buChar char="Ø"/>
            </a:pPr>
            <a:r>
              <a:rPr lang="en-US" dirty="0"/>
              <a:t>Current balance is $3,421,875 comprised of 66 lodges as of 12/31/2024.</a:t>
            </a:r>
          </a:p>
          <a:p>
            <a:endParaRPr lang="en-US" dirty="0"/>
          </a:p>
          <a:p>
            <a:endParaRPr lang="en-US" dirty="0"/>
          </a:p>
        </p:txBody>
      </p:sp>
    </p:spTree>
    <p:extLst>
      <p:ext uri="{BB962C8B-B14F-4D97-AF65-F5344CB8AC3E}">
        <p14:creationId xmlns:p14="http://schemas.microsoft.com/office/powerpoint/2010/main" val="169176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GL Life Membership Investment Program</a:t>
            </a:r>
          </a:p>
        </p:txBody>
      </p:sp>
      <p:graphicFrame>
        <p:nvGraphicFramePr>
          <p:cNvPr id="5" name="Content Placeholder 2">
            <a:extLst>
              <a:ext uri="{FF2B5EF4-FFF2-40B4-BE49-F238E27FC236}">
                <a16:creationId xmlns:a16="http://schemas.microsoft.com/office/drawing/2014/main" id="{0CDAD753-4A3A-39B3-D276-301E88D287E6}"/>
              </a:ext>
            </a:extLst>
          </p:cNvPr>
          <p:cNvGraphicFramePr>
            <a:graphicFrameLocks noGrp="1"/>
          </p:cNvGraphicFramePr>
          <p:nvPr>
            <p:ph idx="1"/>
            <p:extLst>
              <p:ext uri="{D42A27DB-BD31-4B8C-83A1-F6EECF244321}">
                <p14:modId xmlns:p14="http://schemas.microsoft.com/office/powerpoint/2010/main" val="17314437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972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D718-B14D-4F15-B4FC-1A00F243B8EA}"/>
              </a:ext>
            </a:extLst>
          </p:cNvPr>
          <p:cNvSpPr>
            <a:spLocks noGrp="1"/>
          </p:cNvSpPr>
          <p:nvPr>
            <p:ph type="title"/>
          </p:nvPr>
        </p:nvSpPr>
        <p:spPr/>
        <p:txBody>
          <a:bodyPr>
            <a:normAutofit fontScale="90000"/>
          </a:bodyPr>
          <a:lstStyle/>
          <a:p>
            <a:r>
              <a:rPr lang="en-US" sz="4000" b="1" dirty="0"/>
              <a:t>GL Life Membership Investment Program</a:t>
            </a:r>
          </a:p>
        </p:txBody>
      </p:sp>
      <p:graphicFrame>
        <p:nvGraphicFramePr>
          <p:cNvPr id="4" name="Table 4">
            <a:extLst>
              <a:ext uri="{FF2B5EF4-FFF2-40B4-BE49-F238E27FC236}">
                <a16:creationId xmlns:a16="http://schemas.microsoft.com/office/drawing/2014/main" id="{905D6674-697C-400C-AF04-7C31059A8081}"/>
              </a:ext>
            </a:extLst>
          </p:cNvPr>
          <p:cNvGraphicFramePr>
            <a:graphicFrameLocks noGrp="1"/>
          </p:cNvGraphicFramePr>
          <p:nvPr>
            <p:ph idx="1"/>
            <p:extLst>
              <p:ext uri="{D42A27DB-BD31-4B8C-83A1-F6EECF244321}">
                <p14:modId xmlns:p14="http://schemas.microsoft.com/office/powerpoint/2010/main" val="2488252557"/>
              </p:ext>
            </p:extLst>
          </p:nvPr>
        </p:nvGraphicFramePr>
        <p:xfrm>
          <a:off x="457198" y="3011238"/>
          <a:ext cx="8229600" cy="186197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353545699"/>
                    </a:ext>
                  </a:extLst>
                </a:gridCol>
                <a:gridCol w="2839915">
                  <a:extLst>
                    <a:ext uri="{9D8B030D-6E8A-4147-A177-3AD203B41FA5}">
                      <a16:colId xmlns:a16="http://schemas.microsoft.com/office/drawing/2014/main" val="2760600523"/>
                    </a:ext>
                  </a:extLst>
                </a:gridCol>
                <a:gridCol w="1274885">
                  <a:extLst>
                    <a:ext uri="{9D8B030D-6E8A-4147-A177-3AD203B41FA5}">
                      <a16:colId xmlns:a16="http://schemas.microsoft.com/office/drawing/2014/main" val="3832328640"/>
                    </a:ext>
                  </a:extLst>
                </a:gridCol>
                <a:gridCol w="2057400">
                  <a:extLst>
                    <a:ext uri="{9D8B030D-6E8A-4147-A177-3AD203B41FA5}">
                      <a16:colId xmlns:a16="http://schemas.microsoft.com/office/drawing/2014/main" val="379780486"/>
                    </a:ext>
                  </a:extLst>
                </a:gridCol>
              </a:tblGrid>
              <a:tr h="0">
                <a:tc>
                  <a:txBody>
                    <a:bodyPr/>
                    <a:lstStyle/>
                    <a:p>
                      <a:endParaRPr lang="en-US" dirty="0"/>
                    </a:p>
                  </a:txBody>
                  <a:tcPr/>
                </a:tc>
                <a:tc>
                  <a:txBody>
                    <a:bodyPr/>
                    <a:lstStyle/>
                    <a:p>
                      <a:pPr algn="ctr"/>
                      <a:r>
                        <a:rPr lang="en-US" u="sng" dirty="0"/>
                        <a:t>Growth/Income Fund</a:t>
                      </a:r>
                    </a:p>
                  </a:txBody>
                  <a:tcPr/>
                </a:tc>
                <a:tc>
                  <a:txBody>
                    <a:bodyPr/>
                    <a:lstStyle/>
                    <a:p>
                      <a:pPr algn="ctr"/>
                      <a:r>
                        <a:rPr lang="en-US" u="sng" dirty="0"/>
                        <a:t>CPI</a:t>
                      </a:r>
                    </a:p>
                  </a:txBody>
                  <a:tcPr/>
                </a:tc>
                <a:tc>
                  <a:txBody>
                    <a:bodyPr/>
                    <a:lstStyle/>
                    <a:p>
                      <a:pPr algn="ctr"/>
                      <a:r>
                        <a:rPr lang="en-US" u="sng" dirty="0"/>
                        <a:t>4% dist. + CPI</a:t>
                      </a:r>
                    </a:p>
                  </a:txBody>
                  <a:tcPr/>
                </a:tc>
                <a:extLst>
                  <a:ext uri="{0D108BD9-81ED-4DB2-BD59-A6C34878D82A}">
                    <a16:rowId xmlns:a16="http://schemas.microsoft.com/office/drawing/2014/main" val="1130321137"/>
                  </a:ext>
                </a:extLst>
              </a:tr>
              <a:tr h="374053">
                <a:tc>
                  <a:txBody>
                    <a:bodyPr/>
                    <a:lstStyle/>
                    <a:p>
                      <a:r>
                        <a:rPr lang="en-US" dirty="0"/>
                        <a:t>One Year</a:t>
                      </a:r>
                    </a:p>
                  </a:txBody>
                  <a:tcPr/>
                </a:tc>
                <a:tc>
                  <a:txBody>
                    <a:bodyPr/>
                    <a:lstStyle/>
                    <a:p>
                      <a:pPr algn="ctr"/>
                      <a:r>
                        <a:rPr lang="en-US" dirty="0">
                          <a:solidFill>
                            <a:schemeClr val="tx1"/>
                          </a:solidFill>
                        </a:rPr>
                        <a:t>7.3%</a:t>
                      </a:r>
                    </a:p>
                  </a:txBody>
                  <a:tcPr/>
                </a:tc>
                <a:tc>
                  <a:txBody>
                    <a:bodyPr/>
                    <a:lstStyle/>
                    <a:p>
                      <a:pPr algn="ctr"/>
                      <a:r>
                        <a:rPr lang="en-US" dirty="0">
                          <a:solidFill>
                            <a:schemeClr val="tx1"/>
                          </a:solidFill>
                        </a:rPr>
                        <a:t>2.9%</a:t>
                      </a:r>
                    </a:p>
                  </a:txBody>
                  <a:tcPr/>
                </a:tc>
                <a:tc>
                  <a:txBody>
                    <a:bodyPr/>
                    <a:lstStyle/>
                    <a:p>
                      <a:pPr algn="ctr"/>
                      <a:r>
                        <a:rPr lang="en-US" dirty="0">
                          <a:solidFill>
                            <a:schemeClr val="tx1"/>
                          </a:solidFill>
                        </a:rPr>
                        <a:t>6.9%</a:t>
                      </a:r>
                    </a:p>
                  </a:txBody>
                  <a:tcPr/>
                </a:tc>
                <a:extLst>
                  <a:ext uri="{0D108BD9-81ED-4DB2-BD59-A6C34878D82A}">
                    <a16:rowId xmlns:a16="http://schemas.microsoft.com/office/drawing/2014/main" val="400474092"/>
                  </a:ext>
                </a:extLst>
              </a:tr>
              <a:tr h="374053">
                <a:tc>
                  <a:txBody>
                    <a:bodyPr/>
                    <a:lstStyle/>
                    <a:p>
                      <a:r>
                        <a:rPr lang="en-US" dirty="0"/>
                        <a:t>Three Years</a:t>
                      </a:r>
                    </a:p>
                  </a:txBody>
                  <a:tcPr/>
                </a:tc>
                <a:tc>
                  <a:txBody>
                    <a:bodyPr/>
                    <a:lstStyle/>
                    <a:p>
                      <a:pPr algn="ctr"/>
                      <a:r>
                        <a:rPr lang="en-US" dirty="0">
                          <a:solidFill>
                            <a:schemeClr val="tx1"/>
                          </a:solidFill>
                        </a:rPr>
                        <a:t>0.4%</a:t>
                      </a:r>
                    </a:p>
                  </a:txBody>
                  <a:tcPr/>
                </a:tc>
                <a:tc>
                  <a:txBody>
                    <a:bodyPr/>
                    <a:lstStyle/>
                    <a:p>
                      <a:pPr algn="ctr"/>
                      <a:r>
                        <a:rPr lang="en-US" dirty="0">
                          <a:solidFill>
                            <a:schemeClr val="tx1"/>
                          </a:solidFill>
                        </a:rPr>
                        <a:t>4.2%</a:t>
                      </a:r>
                    </a:p>
                  </a:txBody>
                  <a:tcPr/>
                </a:tc>
                <a:tc>
                  <a:txBody>
                    <a:bodyPr/>
                    <a:lstStyle/>
                    <a:p>
                      <a:pPr algn="ctr"/>
                      <a:r>
                        <a:rPr lang="en-US" dirty="0">
                          <a:solidFill>
                            <a:schemeClr val="tx1"/>
                          </a:solidFill>
                        </a:rPr>
                        <a:t>8.2%</a:t>
                      </a:r>
                    </a:p>
                  </a:txBody>
                  <a:tcPr/>
                </a:tc>
                <a:extLst>
                  <a:ext uri="{0D108BD9-81ED-4DB2-BD59-A6C34878D82A}">
                    <a16:rowId xmlns:a16="http://schemas.microsoft.com/office/drawing/2014/main" val="20283144"/>
                  </a:ext>
                </a:extLst>
              </a:tr>
              <a:tr h="374053">
                <a:tc>
                  <a:txBody>
                    <a:bodyPr/>
                    <a:lstStyle/>
                    <a:p>
                      <a:r>
                        <a:rPr lang="en-US" dirty="0"/>
                        <a:t>Five Years</a:t>
                      </a:r>
                    </a:p>
                  </a:txBody>
                  <a:tcPr/>
                </a:tc>
                <a:tc>
                  <a:txBody>
                    <a:bodyPr/>
                    <a:lstStyle/>
                    <a:p>
                      <a:pPr algn="ctr"/>
                      <a:r>
                        <a:rPr lang="en-US" dirty="0">
                          <a:solidFill>
                            <a:schemeClr val="tx1"/>
                          </a:solidFill>
                        </a:rPr>
                        <a:t>4.1%</a:t>
                      </a:r>
                    </a:p>
                  </a:txBody>
                  <a:tcPr/>
                </a:tc>
                <a:tc>
                  <a:txBody>
                    <a:bodyPr/>
                    <a:lstStyle/>
                    <a:p>
                      <a:pPr algn="ctr"/>
                      <a:r>
                        <a:rPr lang="en-US" dirty="0">
                          <a:solidFill>
                            <a:schemeClr val="tx1"/>
                          </a:solidFill>
                        </a:rPr>
                        <a:t>4.2%</a:t>
                      </a:r>
                    </a:p>
                  </a:txBody>
                  <a:tcPr/>
                </a:tc>
                <a:tc>
                  <a:txBody>
                    <a:bodyPr/>
                    <a:lstStyle/>
                    <a:p>
                      <a:pPr algn="ctr"/>
                      <a:r>
                        <a:rPr lang="en-US" dirty="0">
                          <a:solidFill>
                            <a:schemeClr val="tx1"/>
                          </a:solidFill>
                        </a:rPr>
                        <a:t>8.2%</a:t>
                      </a:r>
                    </a:p>
                  </a:txBody>
                  <a:tcPr/>
                </a:tc>
                <a:extLst>
                  <a:ext uri="{0D108BD9-81ED-4DB2-BD59-A6C34878D82A}">
                    <a16:rowId xmlns:a16="http://schemas.microsoft.com/office/drawing/2014/main" val="2312292278"/>
                  </a:ext>
                </a:extLst>
              </a:tr>
              <a:tr h="374053">
                <a:tc>
                  <a:txBody>
                    <a:bodyPr/>
                    <a:lstStyle/>
                    <a:p>
                      <a:r>
                        <a:rPr lang="en-US" dirty="0"/>
                        <a:t>Ten Years</a:t>
                      </a:r>
                    </a:p>
                  </a:txBody>
                  <a:tcPr/>
                </a:tc>
                <a:tc>
                  <a:txBody>
                    <a:bodyPr/>
                    <a:lstStyle/>
                    <a:p>
                      <a:pPr algn="ctr"/>
                      <a:r>
                        <a:rPr lang="en-US" dirty="0">
                          <a:solidFill>
                            <a:schemeClr val="tx1"/>
                          </a:solidFill>
                        </a:rPr>
                        <a:t>n/a</a:t>
                      </a:r>
                    </a:p>
                  </a:txBody>
                  <a:tcPr/>
                </a:tc>
                <a:tc>
                  <a:txBody>
                    <a:bodyPr/>
                    <a:lstStyle/>
                    <a:p>
                      <a:pPr algn="ctr"/>
                      <a:r>
                        <a:rPr lang="en-US" dirty="0">
                          <a:solidFill>
                            <a:schemeClr val="tx1"/>
                          </a:solidFill>
                        </a:rPr>
                        <a:t>3.0%</a:t>
                      </a:r>
                    </a:p>
                  </a:txBody>
                  <a:tcPr/>
                </a:tc>
                <a:tc>
                  <a:txBody>
                    <a:bodyPr/>
                    <a:lstStyle/>
                    <a:p>
                      <a:pPr algn="ctr"/>
                      <a:r>
                        <a:rPr lang="en-US" dirty="0">
                          <a:solidFill>
                            <a:schemeClr val="tx1"/>
                          </a:solidFill>
                        </a:rPr>
                        <a:t>7.0%</a:t>
                      </a:r>
                    </a:p>
                  </a:txBody>
                  <a:tcPr/>
                </a:tc>
                <a:extLst>
                  <a:ext uri="{0D108BD9-81ED-4DB2-BD59-A6C34878D82A}">
                    <a16:rowId xmlns:a16="http://schemas.microsoft.com/office/drawing/2014/main" val="2810378589"/>
                  </a:ext>
                </a:extLst>
              </a:tr>
            </a:tbl>
          </a:graphicData>
        </a:graphic>
      </p:graphicFrame>
      <p:sp>
        <p:nvSpPr>
          <p:cNvPr id="6" name="Rectangle 5">
            <a:extLst>
              <a:ext uri="{FF2B5EF4-FFF2-40B4-BE49-F238E27FC236}">
                <a16:creationId xmlns:a16="http://schemas.microsoft.com/office/drawing/2014/main" id="{06347E4B-9293-435F-9BD0-C2E0F32EF96B}"/>
              </a:ext>
            </a:extLst>
          </p:cNvPr>
          <p:cNvSpPr/>
          <p:nvPr/>
        </p:nvSpPr>
        <p:spPr>
          <a:xfrm>
            <a:off x="457198" y="1923592"/>
            <a:ext cx="7167491" cy="830997"/>
          </a:xfrm>
          <a:prstGeom prst="rect">
            <a:avLst/>
          </a:prstGeom>
        </p:spPr>
        <p:txBody>
          <a:bodyPr wrap="square">
            <a:spAutoFit/>
          </a:bodyPr>
          <a:lstStyle/>
          <a:p>
            <a:pPr marL="0" lvl="1">
              <a:buSzTx/>
            </a:pPr>
            <a:r>
              <a:rPr lang="en-US" sz="2400" b="1" u="sng" dirty="0"/>
              <a:t>TIAA </a:t>
            </a:r>
            <a:r>
              <a:rPr lang="en-US" sz="2400" b="1" u="sng" dirty="0" err="1"/>
              <a:t>Kaspick</a:t>
            </a:r>
            <a:r>
              <a:rPr lang="en-US" sz="2400" b="1" u="sng" dirty="0"/>
              <a:t> Growth/Income Investment Performance as of 12/31/2024</a:t>
            </a:r>
          </a:p>
        </p:txBody>
      </p:sp>
    </p:spTree>
    <p:extLst>
      <p:ext uri="{BB962C8B-B14F-4D97-AF65-F5344CB8AC3E}">
        <p14:creationId xmlns:p14="http://schemas.microsoft.com/office/powerpoint/2010/main" val="306807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40968-10DB-F60F-9EDF-A586B650CD9D}"/>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B571789D-190E-92F7-F7D9-8BD517060F87}"/>
              </a:ext>
            </a:extLst>
          </p:cNvPr>
          <p:cNvSpPr>
            <a:spLocks noGrp="1"/>
          </p:cNvSpPr>
          <p:nvPr>
            <p:ph type="title"/>
          </p:nvPr>
        </p:nvSpPr>
        <p:spPr>
          <a:xfrm>
            <a:off x="657225" y="263952"/>
            <a:ext cx="8029575" cy="1150069"/>
          </a:xfrm>
        </p:spPr>
        <p:txBody>
          <a:bodyPr>
            <a:normAutofit/>
          </a:bodyPr>
          <a:lstStyle/>
          <a:p>
            <a:pPr eaLnBrk="1" hangingPunct="1"/>
            <a:r>
              <a:rPr lang="en-US" sz="4000" dirty="0"/>
              <a:t>Budget Timeline - continued</a:t>
            </a:r>
            <a:endParaRPr lang="en-US" sz="4000" dirty="0">
              <a:solidFill>
                <a:schemeClr val="bg1">
                  <a:lumMod val="50000"/>
                </a:schemeClr>
              </a:solidFill>
            </a:endParaRPr>
          </a:p>
        </p:txBody>
      </p:sp>
      <p:sp>
        <p:nvSpPr>
          <p:cNvPr id="15363" name="Content Placeholder 2">
            <a:extLst>
              <a:ext uri="{FF2B5EF4-FFF2-40B4-BE49-F238E27FC236}">
                <a16:creationId xmlns:a16="http://schemas.microsoft.com/office/drawing/2014/main" id="{F76DB76F-1A54-12CE-753E-5DBD51558B14}"/>
              </a:ext>
            </a:extLst>
          </p:cNvPr>
          <p:cNvSpPr>
            <a:spLocks noGrp="1"/>
          </p:cNvSpPr>
          <p:nvPr>
            <p:ph idx="1"/>
          </p:nvPr>
        </p:nvSpPr>
        <p:spPr>
          <a:xfrm>
            <a:off x="457200" y="1414021"/>
            <a:ext cx="8229600" cy="4681977"/>
          </a:xfrm>
        </p:spPr>
        <p:txBody>
          <a:bodyPr>
            <a:normAutofit/>
          </a:bodyPr>
          <a:lstStyle/>
          <a:p>
            <a:pPr eaLnBrk="1" hangingPunct="1"/>
            <a:r>
              <a:rPr lang="en-US" sz="2600" dirty="0"/>
              <a:t>Lodge’s 2026 Operating Budget presented to members at the January 2026 stated meeting for approval and adoption (Required per CMC) </a:t>
            </a:r>
          </a:p>
          <a:p>
            <a:pPr eaLnBrk="1" hangingPunct="1"/>
            <a:r>
              <a:rPr lang="en-US" sz="2600" dirty="0"/>
              <a:t>Hall’s 2026 Operating and Capital Budgets presented to board for approval during the January 2026 board </a:t>
            </a:r>
            <a:r>
              <a:rPr lang="en-US" sz="2600" dirty="0" err="1"/>
              <a:t>mtng</a:t>
            </a:r>
            <a:endParaRPr lang="en-US" sz="2600" dirty="0"/>
          </a:p>
          <a:p>
            <a:pPr eaLnBrk="1" hangingPunct="1"/>
            <a:r>
              <a:rPr lang="en-US" sz="2600" dirty="0"/>
              <a:t>Hall ‘s Capital Budget is a multi-year capital plan, so it should be refreshed annually</a:t>
            </a:r>
          </a:p>
          <a:p>
            <a:pPr eaLnBrk="1" hangingPunct="1"/>
            <a:endParaRPr lang="en-US" sz="2400" dirty="0"/>
          </a:p>
        </p:txBody>
      </p:sp>
      <p:sp>
        <p:nvSpPr>
          <p:cNvPr id="15366" name="Text Box 7">
            <a:extLst>
              <a:ext uri="{FF2B5EF4-FFF2-40B4-BE49-F238E27FC236}">
                <a16:creationId xmlns:a16="http://schemas.microsoft.com/office/drawing/2014/main" id="{D99AB329-60AF-A3FB-8A08-52D327952673}"/>
              </a:ext>
            </a:extLst>
          </p:cNvPr>
          <p:cNvSpPr txBox="1">
            <a:spLocks noChangeArrowheads="1"/>
          </p:cNvSpPr>
          <p:nvPr/>
        </p:nvSpPr>
        <p:spPr bwMode="auto">
          <a:xfrm>
            <a:off x="657225" y="6095999"/>
            <a:ext cx="5867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p:txBody>
      </p:sp>
      <p:sp>
        <p:nvSpPr>
          <p:cNvPr id="5" name="Rectangle 6">
            <a:extLst>
              <a:ext uri="{FF2B5EF4-FFF2-40B4-BE49-F238E27FC236}">
                <a16:creationId xmlns:a16="http://schemas.microsoft.com/office/drawing/2014/main" id="{8231A1C0-29EC-FE4C-5B62-18EFFAC5FD19}"/>
              </a:ext>
            </a:extLst>
          </p:cNvPr>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2411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Grand Lodge General Investment Program</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z="2800" dirty="0"/>
              <a:t>Available to all lodges.</a:t>
            </a:r>
          </a:p>
          <a:p>
            <a:pPr>
              <a:buFont typeface="Wingdings" panose="05000000000000000000" pitchFamily="2" charset="2"/>
              <a:buChar char="Ø"/>
            </a:pPr>
            <a:r>
              <a:rPr lang="en-US" sz="2800" dirty="0"/>
              <a:t>Grand Treasurer, under the advice of the GL investment committee responsible for all investment decisions.</a:t>
            </a:r>
          </a:p>
          <a:p>
            <a:pPr>
              <a:buFont typeface="Wingdings" panose="05000000000000000000" pitchFamily="2" charset="2"/>
              <a:buChar char="Ø"/>
            </a:pPr>
            <a:r>
              <a:rPr lang="en-US" sz="2800" dirty="0"/>
              <a:t>Minimum long-term investment objective is to cover the distribution percent (4.00%) + CPI</a:t>
            </a:r>
          </a:p>
          <a:p>
            <a:pPr>
              <a:buFont typeface="Wingdings" panose="05000000000000000000" pitchFamily="2" charset="2"/>
              <a:buChar char="Ø"/>
            </a:pPr>
            <a:r>
              <a:rPr lang="en-US" sz="2800" dirty="0"/>
              <a:t>The Lodge General Investment Program is invested in the Grand Lodge ETF Investment Mix. </a:t>
            </a:r>
          </a:p>
          <a:p>
            <a:pPr>
              <a:buFont typeface="Wingdings" panose="05000000000000000000" pitchFamily="2" charset="2"/>
              <a:buChar char="Ø"/>
            </a:pPr>
            <a:r>
              <a:rPr lang="en-US" sz="2800" dirty="0"/>
              <a:t>Current balance is $30,132,523 comprised of 40 as of 12/31/2024 lodges compared to $23,430,120 comprised of 36 lodges as of 12/31/2023.</a:t>
            </a:r>
          </a:p>
        </p:txBody>
      </p:sp>
    </p:spTree>
    <p:extLst>
      <p:ext uri="{BB962C8B-B14F-4D97-AF65-F5344CB8AC3E}">
        <p14:creationId xmlns:p14="http://schemas.microsoft.com/office/powerpoint/2010/main" val="395055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GL General Investment Program-Continued</a:t>
            </a:r>
          </a:p>
        </p:txBody>
      </p:sp>
      <p:sp>
        <p:nvSpPr>
          <p:cNvPr id="3" name="Content Placeholder 2"/>
          <p:cNvSpPr>
            <a:spLocks noGrp="1"/>
          </p:cNvSpPr>
          <p:nvPr>
            <p:ph idx="1"/>
          </p:nvPr>
        </p:nvSpPr>
        <p:spPr/>
        <p:txBody>
          <a:bodyPr>
            <a:normAutofit/>
          </a:bodyPr>
          <a:lstStyle/>
          <a:p>
            <a:pPr marL="0" indent="0">
              <a:buNone/>
            </a:pPr>
            <a:r>
              <a:rPr lang="en-US" sz="2600" b="1" u="sng" dirty="0"/>
              <a:t>Grand Lodged Investment Mix</a:t>
            </a:r>
          </a:p>
          <a:p>
            <a:pPr marL="0" indent="0">
              <a:buNone/>
            </a:pPr>
            <a:endParaRPr lang="en-US" sz="2600" b="1" u="sng" dirty="0"/>
          </a:p>
          <a:p>
            <a:pPr marL="0" indent="0">
              <a:buNone/>
            </a:pPr>
            <a:r>
              <a:rPr lang="en-US" sz="1700" dirty="0"/>
              <a:t>                                                     </a:t>
            </a:r>
            <a:r>
              <a:rPr lang="en-US" sz="1700" b="1" u="sng" dirty="0"/>
              <a:t>Grand Lodge</a:t>
            </a:r>
            <a:r>
              <a:rPr lang="en-US" sz="1700" b="1" dirty="0"/>
              <a:t>          </a:t>
            </a:r>
            <a:r>
              <a:rPr lang="en-US" sz="1700" b="1" u="sng" dirty="0"/>
              <a:t>Grand Lodge</a:t>
            </a:r>
            <a:r>
              <a:rPr lang="en-US" sz="1700" b="1" dirty="0"/>
              <a:t>           </a:t>
            </a:r>
            <a:r>
              <a:rPr lang="en-US" sz="1700" b="1" u="sng" dirty="0"/>
              <a:t>CMC</a:t>
            </a:r>
          </a:p>
          <a:p>
            <a:pPr marL="0" indent="0">
              <a:buNone/>
            </a:pPr>
            <a:r>
              <a:rPr lang="en-US" sz="1700" b="1" u="sng" dirty="0"/>
              <a:t>Investment Mix</a:t>
            </a:r>
            <a:r>
              <a:rPr lang="en-US" sz="1700" b="1" dirty="0"/>
              <a:t>                              </a:t>
            </a:r>
            <a:r>
              <a:rPr lang="en-US" sz="1700" b="1" u="sng" dirty="0"/>
              <a:t>Inv. Mix </a:t>
            </a:r>
            <a:r>
              <a:rPr lang="en-US" sz="1700" b="1" dirty="0"/>
              <a:t>                </a:t>
            </a:r>
            <a:r>
              <a:rPr lang="en-US" sz="1700" b="1" u="sng" dirty="0"/>
              <a:t>ETF Inv. Mix</a:t>
            </a:r>
            <a:r>
              <a:rPr lang="en-US" sz="1700" b="1" dirty="0"/>
              <a:t>             </a:t>
            </a:r>
            <a:r>
              <a:rPr lang="en-US" sz="1700" b="1" u="sng" dirty="0" err="1"/>
              <a:t>Mix</a:t>
            </a:r>
            <a:endParaRPr lang="en-US" sz="1700" b="1" u="sng" dirty="0"/>
          </a:p>
          <a:p>
            <a:pPr marL="0" indent="0">
              <a:buNone/>
            </a:pPr>
            <a:r>
              <a:rPr lang="en-US" sz="1700" u="sng" dirty="0"/>
              <a:t>                                                                                                                                                                       </a:t>
            </a:r>
          </a:p>
          <a:p>
            <a:pPr marL="571500" lvl="1" indent="-171450">
              <a:buFont typeface="Wingdings" panose="05000000000000000000" pitchFamily="2" charset="2"/>
              <a:buChar char="v"/>
            </a:pPr>
            <a:r>
              <a:rPr lang="en-US" sz="1800" dirty="0"/>
              <a:t> Cash                                        2%                      0%                 8%              </a:t>
            </a:r>
          </a:p>
          <a:p>
            <a:pPr marL="571500" lvl="1" indent="-171450">
              <a:buFont typeface="Wingdings" panose="05000000000000000000" pitchFamily="2" charset="2"/>
              <a:buChar char="v"/>
            </a:pPr>
            <a:r>
              <a:rPr lang="en-US" sz="1800" dirty="0"/>
              <a:t> Equities                                  54%                    77%               80%</a:t>
            </a:r>
          </a:p>
          <a:p>
            <a:pPr marL="571500" lvl="1" indent="-171450">
              <a:buFont typeface="Wingdings" panose="05000000000000000000" pitchFamily="2" charset="2"/>
              <a:buChar char="v"/>
              <a:tabLst>
                <a:tab pos="6286500" algn="l"/>
              </a:tabLst>
            </a:pPr>
            <a:r>
              <a:rPr lang="en-US" sz="1800" dirty="0"/>
              <a:t> Fixed Income                         22%                    23%               12%</a:t>
            </a:r>
          </a:p>
          <a:p>
            <a:pPr marL="571500" lvl="1" indent="-171450">
              <a:buFont typeface="Wingdings" panose="05000000000000000000" pitchFamily="2" charset="2"/>
              <a:buChar char="v"/>
            </a:pPr>
            <a:r>
              <a:rPr lang="en-US" sz="1800" dirty="0"/>
              <a:t> Alternative Investments        10%                     0%                  0%</a:t>
            </a:r>
          </a:p>
          <a:p>
            <a:pPr marL="571500" lvl="1" indent="-171450">
              <a:buFont typeface="Wingdings" panose="05000000000000000000" pitchFamily="2" charset="2"/>
              <a:buChar char="v"/>
            </a:pPr>
            <a:r>
              <a:rPr lang="en-US" sz="1800" dirty="0"/>
              <a:t> Private Markets</a:t>
            </a:r>
            <a:r>
              <a:rPr lang="en-US" dirty="0"/>
              <a:t>              </a:t>
            </a:r>
            <a:r>
              <a:rPr lang="en-US" sz="1800" dirty="0"/>
              <a:t>12%	</a:t>
            </a:r>
          </a:p>
          <a:p>
            <a:pPr marL="400050" lvl="1" indent="0">
              <a:buNone/>
            </a:pPr>
            <a:endParaRPr lang="en-US" sz="1800" dirty="0"/>
          </a:p>
          <a:p>
            <a:pPr marL="0" indent="0">
              <a:buNone/>
            </a:pPr>
            <a:endParaRPr lang="en-US" dirty="0"/>
          </a:p>
        </p:txBody>
      </p:sp>
    </p:spTree>
    <p:extLst>
      <p:ext uri="{BB962C8B-B14F-4D97-AF65-F5344CB8AC3E}">
        <p14:creationId xmlns:p14="http://schemas.microsoft.com/office/powerpoint/2010/main" val="144826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C45A-4602-40AF-A1F3-BCD7BD7ACA50}"/>
              </a:ext>
            </a:extLst>
          </p:cNvPr>
          <p:cNvSpPr>
            <a:spLocks noGrp="1"/>
          </p:cNvSpPr>
          <p:nvPr>
            <p:ph type="title"/>
          </p:nvPr>
        </p:nvSpPr>
        <p:spPr/>
        <p:txBody>
          <a:bodyPr>
            <a:noAutofit/>
          </a:bodyPr>
          <a:lstStyle/>
          <a:p>
            <a:r>
              <a:rPr lang="en-US" sz="4000" b="1" dirty="0"/>
              <a:t>GL General Investment Program</a:t>
            </a:r>
          </a:p>
        </p:txBody>
      </p:sp>
      <p:graphicFrame>
        <p:nvGraphicFramePr>
          <p:cNvPr id="6" name="Table 6">
            <a:extLst>
              <a:ext uri="{FF2B5EF4-FFF2-40B4-BE49-F238E27FC236}">
                <a16:creationId xmlns:a16="http://schemas.microsoft.com/office/drawing/2014/main" id="{77B9340E-434F-4B78-B443-DBCB5465778B}"/>
              </a:ext>
            </a:extLst>
          </p:cNvPr>
          <p:cNvGraphicFramePr>
            <a:graphicFrameLocks noGrp="1"/>
          </p:cNvGraphicFramePr>
          <p:nvPr>
            <p:ph idx="1"/>
            <p:extLst>
              <p:ext uri="{D42A27DB-BD31-4B8C-83A1-F6EECF244321}">
                <p14:modId xmlns:p14="http://schemas.microsoft.com/office/powerpoint/2010/main" val="2448858408"/>
              </p:ext>
            </p:extLst>
          </p:nvPr>
        </p:nvGraphicFramePr>
        <p:xfrm>
          <a:off x="457199" y="2425846"/>
          <a:ext cx="8229596" cy="2123440"/>
        </p:xfrm>
        <a:graphic>
          <a:graphicData uri="http://schemas.openxmlformats.org/drawingml/2006/table">
            <a:tbl>
              <a:tblPr firstRow="1" bandRow="1">
                <a:tableStyleId>{5C22544A-7EE6-4342-B048-85BDC9FD1C3A}</a:tableStyleId>
              </a:tblPr>
              <a:tblGrid>
                <a:gridCol w="1423805">
                  <a:extLst>
                    <a:ext uri="{9D8B030D-6E8A-4147-A177-3AD203B41FA5}">
                      <a16:colId xmlns:a16="http://schemas.microsoft.com/office/drawing/2014/main" val="463624925"/>
                    </a:ext>
                  </a:extLst>
                </a:gridCol>
                <a:gridCol w="1534463">
                  <a:extLst>
                    <a:ext uri="{9D8B030D-6E8A-4147-A177-3AD203B41FA5}">
                      <a16:colId xmlns:a16="http://schemas.microsoft.com/office/drawing/2014/main" val="2769718459"/>
                    </a:ext>
                  </a:extLst>
                </a:gridCol>
                <a:gridCol w="1534463">
                  <a:extLst>
                    <a:ext uri="{9D8B030D-6E8A-4147-A177-3AD203B41FA5}">
                      <a16:colId xmlns:a16="http://schemas.microsoft.com/office/drawing/2014/main" val="3359519172"/>
                    </a:ext>
                  </a:extLst>
                </a:gridCol>
                <a:gridCol w="1490200">
                  <a:extLst>
                    <a:ext uri="{9D8B030D-6E8A-4147-A177-3AD203B41FA5}">
                      <a16:colId xmlns:a16="http://schemas.microsoft.com/office/drawing/2014/main" val="1548279663"/>
                    </a:ext>
                  </a:extLst>
                </a:gridCol>
                <a:gridCol w="812425">
                  <a:extLst>
                    <a:ext uri="{9D8B030D-6E8A-4147-A177-3AD203B41FA5}">
                      <a16:colId xmlns:a16="http://schemas.microsoft.com/office/drawing/2014/main" val="630531286"/>
                    </a:ext>
                  </a:extLst>
                </a:gridCol>
                <a:gridCol w="1434240">
                  <a:extLst>
                    <a:ext uri="{9D8B030D-6E8A-4147-A177-3AD203B41FA5}">
                      <a16:colId xmlns:a16="http://schemas.microsoft.com/office/drawing/2014/main" val="2616579106"/>
                    </a:ext>
                  </a:extLst>
                </a:gridCol>
              </a:tblGrid>
              <a:tr h="370840">
                <a:tc>
                  <a:txBody>
                    <a:bodyPr/>
                    <a:lstStyle/>
                    <a:p>
                      <a:endParaRPr lang="en-US"/>
                    </a:p>
                  </a:txBody>
                  <a:tcPr/>
                </a:tc>
                <a:tc>
                  <a:txBody>
                    <a:bodyPr/>
                    <a:lstStyle/>
                    <a:p>
                      <a:pPr algn="ctr"/>
                      <a:r>
                        <a:rPr lang="en-US" u="sng" dirty="0"/>
                        <a:t>Grand Lodge</a:t>
                      </a:r>
                    </a:p>
                    <a:p>
                      <a:pPr algn="ctr"/>
                      <a:r>
                        <a:rPr lang="en-US" u="sng" dirty="0"/>
                        <a:t>Inv. Mix</a:t>
                      </a:r>
                    </a:p>
                  </a:txBody>
                  <a:tcPr/>
                </a:tc>
                <a:tc>
                  <a:txBody>
                    <a:bodyPr/>
                    <a:lstStyle/>
                    <a:p>
                      <a:pPr algn="ctr"/>
                      <a:r>
                        <a:rPr lang="en-US" u="sng" dirty="0"/>
                        <a:t>Grand Lodge</a:t>
                      </a:r>
                    </a:p>
                    <a:p>
                      <a:pPr algn="ctr"/>
                      <a:r>
                        <a:rPr lang="en-US" u="sng" dirty="0"/>
                        <a:t>Equity/Fixed</a:t>
                      </a:r>
                    </a:p>
                  </a:txBody>
                  <a:tcPr/>
                </a:tc>
                <a:tc>
                  <a:txBody>
                    <a:bodyPr/>
                    <a:lstStyle/>
                    <a:p>
                      <a:pPr algn="ctr"/>
                      <a:r>
                        <a:rPr lang="en-US" u="sng" dirty="0"/>
                        <a:t>Grand Lodge ETF Inv. Mix</a:t>
                      </a:r>
                    </a:p>
                  </a:txBody>
                  <a:tcPr/>
                </a:tc>
                <a:tc>
                  <a:txBody>
                    <a:bodyPr/>
                    <a:lstStyle/>
                    <a:p>
                      <a:pPr algn="ctr"/>
                      <a:endParaRPr lang="en-US" u="sng" dirty="0"/>
                    </a:p>
                    <a:p>
                      <a:pPr algn="ctr"/>
                      <a:r>
                        <a:rPr lang="en-US" u="sng" dirty="0"/>
                        <a:t>CPI</a:t>
                      </a:r>
                    </a:p>
                  </a:txBody>
                  <a:tcPr/>
                </a:tc>
                <a:tc>
                  <a:txBody>
                    <a:bodyPr/>
                    <a:lstStyle/>
                    <a:p>
                      <a:pPr algn="ctr"/>
                      <a:r>
                        <a:rPr lang="en-US" u="sng" dirty="0"/>
                        <a:t>4.0% Dist.</a:t>
                      </a:r>
                    </a:p>
                    <a:p>
                      <a:pPr algn="ctr"/>
                      <a:r>
                        <a:rPr lang="en-US" u="sng" dirty="0"/>
                        <a:t>+ CPI</a:t>
                      </a:r>
                    </a:p>
                  </a:txBody>
                  <a:tcPr/>
                </a:tc>
                <a:extLst>
                  <a:ext uri="{0D108BD9-81ED-4DB2-BD59-A6C34878D82A}">
                    <a16:rowId xmlns:a16="http://schemas.microsoft.com/office/drawing/2014/main" val="4242430608"/>
                  </a:ext>
                </a:extLst>
              </a:tr>
              <a:tr h="370840">
                <a:tc>
                  <a:txBody>
                    <a:bodyPr/>
                    <a:lstStyle/>
                    <a:p>
                      <a:r>
                        <a:rPr lang="en-US" dirty="0"/>
                        <a:t>One Year</a:t>
                      </a:r>
                    </a:p>
                  </a:txBody>
                  <a:tcPr/>
                </a:tc>
                <a:tc>
                  <a:txBody>
                    <a:bodyPr/>
                    <a:lstStyle/>
                    <a:p>
                      <a:pPr algn="ctr"/>
                      <a:r>
                        <a:rPr lang="en-US" dirty="0">
                          <a:solidFill>
                            <a:schemeClr val="tx1"/>
                          </a:solidFill>
                        </a:rPr>
                        <a:t>10.5%</a:t>
                      </a:r>
                    </a:p>
                  </a:txBody>
                  <a:tcPr/>
                </a:tc>
                <a:tc>
                  <a:txBody>
                    <a:bodyPr/>
                    <a:lstStyle/>
                    <a:p>
                      <a:pPr algn="ctr"/>
                      <a:r>
                        <a:rPr lang="en-US" dirty="0">
                          <a:solidFill>
                            <a:schemeClr val="tx1"/>
                          </a:solidFill>
                        </a:rPr>
                        <a:t>11.1%</a:t>
                      </a:r>
                    </a:p>
                  </a:txBody>
                  <a:tcPr/>
                </a:tc>
                <a:tc>
                  <a:txBody>
                    <a:bodyPr/>
                    <a:lstStyle/>
                    <a:p>
                      <a:pPr algn="ctr"/>
                      <a:r>
                        <a:rPr lang="en-US" dirty="0">
                          <a:solidFill>
                            <a:schemeClr val="tx1"/>
                          </a:solidFill>
                        </a:rPr>
                        <a:t>12.7%</a:t>
                      </a:r>
                    </a:p>
                  </a:txBody>
                  <a:tcPr/>
                </a:tc>
                <a:tc>
                  <a:txBody>
                    <a:bodyPr/>
                    <a:lstStyle/>
                    <a:p>
                      <a:pPr algn="ctr"/>
                      <a:r>
                        <a:rPr lang="en-US" dirty="0">
                          <a:solidFill>
                            <a:schemeClr val="tx1"/>
                          </a:solidFill>
                        </a:rPr>
                        <a:t>2.9%</a:t>
                      </a:r>
                    </a:p>
                  </a:txBody>
                  <a:tcPr/>
                </a:tc>
                <a:tc>
                  <a:txBody>
                    <a:bodyPr/>
                    <a:lstStyle/>
                    <a:p>
                      <a:pPr algn="ctr"/>
                      <a:r>
                        <a:rPr lang="en-US" dirty="0">
                          <a:solidFill>
                            <a:schemeClr val="tx1"/>
                          </a:solidFill>
                        </a:rPr>
                        <a:t>6.9%</a:t>
                      </a:r>
                    </a:p>
                  </a:txBody>
                  <a:tcPr/>
                </a:tc>
                <a:extLst>
                  <a:ext uri="{0D108BD9-81ED-4DB2-BD59-A6C34878D82A}">
                    <a16:rowId xmlns:a16="http://schemas.microsoft.com/office/drawing/2014/main" val="3487907957"/>
                  </a:ext>
                </a:extLst>
              </a:tr>
              <a:tr h="370840">
                <a:tc>
                  <a:txBody>
                    <a:bodyPr/>
                    <a:lstStyle/>
                    <a:p>
                      <a:r>
                        <a:rPr lang="en-US" dirty="0"/>
                        <a:t>Three Years</a:t>
                      </a:r>
                    </a:p>
                  </a:txBody>
                  <a:tcPr/>
                </a:tc>
                <a:tc>
                  <a:txBody>
                    <a:bodyPr/>
                    <a:lstStyle/>
                    <a:p>
                      <a:pPr algn="ctr"/>
                      <a:r>
                        <a:rPr lang="en-US" dirty="0">
                          <a:solidFill>
                            <a:schemeClr val="tx1"/>
                          </a:solidFill>
                        </a:rPr>
                        <a:t>2.7%</a:t>
                      </a:r>
                    </a:p>
                  </a:txBody>
                  <a:tcPr/>
                </a:tc>
                <a:tc>
                  <a:txBody>
                    <a:bodyPr/>
                    <a:lstStyle/>
                    <a:p>
                      <a:pPr algn="ctr"/>
                      <a:r>
                        <a:rPr lang="en-US" dirty="0">
                          <a:solidFill>
                            <a:schemeClr val="tx1"/>
                          </a:solidFill>
                        </a:rPr>
                        <a:t>2.2%</a:t>
                      </a:r>
                    </a:p>
                  </a:txBody>
                  <a:tcPr/>
                </a:tc>
                <a:tc>
                  <a:txBody>
                    <a:bodyPr/>
                    <a:lstStyle/>
                    <a:p>
                      <a:pPr algn="ctr"/>
                      <a:r>
                        <a:rPr lang="en-US" dirty="0">
                          <a:solidFill>
                            <a:schemeClr val="tx1"/>
                          </a:solidFill>
                        </a:rPr>
                        <a:t>2.7%</a:t>
                      </a:r>
                    </a:p>
                  </a:txBody>
                  <a:tcPr/>
                </a:tc>
                <a:tc>
                  <a:txBody>
                    <a:bodyPr/>
                    <a:lstStyle/>
                    <a:p>
                      <a:pPr algn="ctr"/>
                      <a:r>
                        <a:rPr lang="en-US" dirty="0">
                          <a:solidFill>
                            <a:schemeClr val="tx1"/>
                          </a:solidFill>
                        </a:rPr>
                        <a:t>4.2%</a:t>
                      </a:r>
                    </a:p>
                  </a:txBody>
                  <a:tcPr/>
                </a:tc>
                <a:tc>
                  <a:txBody>
                    <a:bodyPr/>
                    <a:lstStyle/>
                    <a:p>
                      <a:pPr algn="ctr"/>
                      <a:r>
                        <a:rPr lang="en-US" dirty="0">
                          <a:solidFill>
                            <a:schemeClr val="tx1"/>
                          </a:solidFill>
                        </a:rPr>
                        <a:t>8.2%</a:t>
                      </a:r>
                    </a:p>
                  </a:txBody>
                  <a:tcPr/>
                </a:tc>
                <a:extLst>
                  <a:ext uri="{0D108BD9-81ED-4DB2-BD59-A6C34878D82A}">
                    <a16:rowId xmlns:a16="http://schemas.microsoft.com/office/drawing/2014/main" val="2776990533"/>
                  </a:ext>
                </a:extLst>
              </a:tr>
              <a:tr h="370840">
                <a:tc>
                  <a:txBody>
                    <a:bodyPr/>
                    <a:lstStyle/>
                    <a:p>
                      <a:r>
                        <a:rPr lang="en-US" dirty="0"/>
                        <a:t>Five Years</a:t>
                      </a:r>
                    </a:p>
                  </a:txBody>
                  <a:tcPr/>
                </a:tc>
                <a:tc>
                  <a:txBody>
                    <a:bodyPr/>
                    <a:lstStyle/>
                    <a:p>
                      <a:pPr algn="ctr"/>
                      <a:r>
                        <a:rPr lang="en-US" dirty="0">
                          <a:solidFill>
                            <a:schemeClr val="tx1"/>
                          </a:solidFill>
                        </a:rPr>
                        <a:t>6.9%</a:t>
                      </a:r>
                    </a:p>
                  </a:txBody>
                  <a:tcPr/>
                </a:tc>
                <a:tc>
                  <a:txBody>
                    <a:bodyPr/>
                    <a:lstStyle/>
                    <a:p>
                      <a:pPr algn="ctr"/>
                      <a:r>
                        <a:rPr lang="en-US" dirty="0">
                          <a:solidFill>
                            <a:schemeClr val="tx1"/>
                          </a:solidFill>
                        </a:rPr>
                        <a:t>7.3%</a:t>
                      </a:r>
                    </a:p>
                  </a:txBody>
                  <a:tcPr/>
                </a:tc>
                <a:tc>
                  <a:txBody>
                    <a:bodyPr/>
                    <a:lstStyle/>
                    <a:p>
                      <a:pPr algn="ctr"/>
                      <a:r>
                        <a:rPr lang="en-US" dirty="0">
                          <a:solidFill>
                            <a:schemeClr val="tx1"/>
                          </a:solidFill>
                        </a:rPr>
                        <a:t>7.0%</a:t>
                      </a:r>
                    </a:p>
                  </a:txBody>
                  <a:tcPr/>
                </a:tc>
                <a:tc>
                  <a:txBody>
                    <a:bodyPr/>
                    <a:lstStyle/>
                    <a:p>
                      <a:pPr algn="ctr"/>
                      <a:r>
                        <a:rPr lang="en-US" dirty="0">
                          <a:solidFill>
                            <a:schemeClr val="tx1"/>
                          </a:solidFill>
                        </a:rPr>
                        <a:t>4.2%</a:t>
                      </a:r>
                    </a:p>
                  </a:txBody>
                  <a:tcPr/>
                </a:tc>
                <a:tc>
                  <a:txBody>
                    <a:bodyPr/>
                    <a:lstStyle/>
                    <a:p>
                      <a:pPr algn="ctr"/>
                      <a:r>
                        <a:rPr lang="en-US" dirty="0">
                          <a:solidFill>
                            <a:schemeClr val="tx1"/>
                          </a:solidFill>
                        </a:rPr>
                        <a:t>8.2%</a:t>
                      </a:r>
                    </a:p>
                  </a:txBody>
                  <a:tcPr/>
                </a:tc>
                <a:extLst>
                  <a:ext uri="{0D108BD9-81ED-4DB2-BD59-A6C34878D82A}">
                    <a16:rowId xmlns:a16="http://schemas.microsoft.com/office/drawing/2014/main" val="2312476459"/>
                  </a:ext>
                </a:extLst>
              </a:tr>
              <a:tr h="370840">
                <a:tc>
                  <a:txBody>
                    <a:bodyPr/>
                    <a:lstStyle/>
                    <a:p>
                      <a:r>
                        <a:rPr lang="en-US" dirty="0"/>
                        <a:t>Ten Years</a:t>
                      </a:r>
                    </a:p>
                  </a:txBody>
                  <a:tcPr/>
                </a:tc>
                <a:tc>
                  <a:txBody>
                    <a:bodyPr/>
                    <a:lstStyle/>
                    <a:p>
                      <a:pPr algn="ctr"/>
                      <a:r>
                        <a:rPr lang="en-US" dirty="0">
                          <a:solidFill>
                            <a:schemeClr val="tx1"/>
                          </a:solidFill>
                        </a:rPr>
                        <a:t>6.6%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7.4%</a:t>
                      </a:r>
                    </a:p>
                  </a:txBody>
                  <a:tcPr/>
                </a:tc>
                <a:tc>
                  <a:txBody>
                    <a:bodyPr/>
                    <a:lstStyle/>
                    <a:p>
                      <a:pPr algn="ctr"/>
                      <a:r>
                        <a:rPr lang="en-US" dirty="0">
                          <a:solidFill>
                            <a:schemeClr val="tx1"/>
                          </a:solidFill>
                        </a:rPr>
                        <a:t>N/A</a:t>
                      </a:r>
                    </a:p>
                  </a:txBody>
                  <a:tcPr/>
                </a:tc>
                <a:tc>
                  <a:txBody>
                    <a:bodyPr/>
                    <a:lstStyle/>
                    <a:p>
                      <a:pPr algn="ctr"/>
                      <a:r>
                        <a:rPr lang="en-US" dirty="0">
                          <a:solidFill>
                            <a:schemeClr val="tx1"/>
                          </a:solidFill>
                        </a:rPr>
                        <a:t>3.0%</a:t>
                      </a:r>
                    </a:p>
                  </a:txBody>
                  <a:tcPr/>
                </a:tc>
                <a:tc>
                  <a:txBody>
                    <a:bodyPr/>
                    <a:lstStyle/>
                    <a:p>
                      <a:pPr algn="ctr"/>
                      <a:r>
                        <a:rPr lang="en-US" dirty="0">
                          <a:solidFill>
                            <a:schemeClr val="tx1"/>
                          </a:solidFill>
                        </a:rPr>
                        <a:t>7.0%</a:t>
                      </a:r>
                    </a:p>
                  </a:txBody>
                  <a:tcPr/>
                </a:tc>
                <a:extLst>
                  <a:ext uri="{0D108BD9-81ED-4DB2-BD59-A6C34878D82A}">
                    <a16:rowId xmlns:a16="http://schemas.microsoft.com/office/drawing/2014/main" val="1996663506"/>
                  </a:ext>
                </a:extLst>
              </a:tr>
            </a:tbl>
          </a:graphicData>
        </a:graphic>
      </p:graphicFrame>
      <p:sp>
        <p:nvSpPr>
          <p:cNvPr id="8" name="Rectangle 7">
            <a:extLst>
              <a:ext uri="{FF2B5EF4-FFF2-40B4-BE49-F238E27FC236}">
                <a16:creationId xmlns:a16="http://schemas.microsoft.com/office/drawing/2014/main" id="{D7169384-0072-46B3-99F7-657314E7A4C5}"/>
              </a:ext>
            </a:extLst>
          </p:cNvPr>
          <p:cNvSpPr/>
          <p:nvPr/>
        </p:nvSpPr>
        <p:spPr>
          <a:xfrm>
            <a:off x="457199" y="1847050"/>
            <a:ext cx="7315201" cy="461665"/>
          </a:xfrm>
          <a:prstGeom prst="rect">
            <a:avLst/>
          </a:prstGeom>
        </p:spPr>
        <p:txBody>
          <a:bodyPr wrap="square">
            <a:spAutoFit/>
          </a:bodyPr>
          <a:lstStyle/>
          <a:p>
            <a:r>
              <a:rPr lang="en-US" sz="2400" b="1" u="sng" dirty="0"/>
              <a:t>Historical Investment Performance as of 12/31/2024</a:t>
            </a:r>
          </a:p>
        </p:txBody>
      </p:sp>
    </p:spTree>
    <p:extLst>
      <p:ext uri="{BB962C8B-B14F-4D97-AF65-F5344CB8AC3E}">
        <p14:creationId xmlns:p14="http://schemas.microsoft.com/office/powerpoint/2010/main" val="214518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CMC Process to Utilize GL Life Membership or General Investment Programs</a:t>
            </a:r>
          </a:p>
        </p:txBody>
      </p:sp>
      <p:sp>
        <p:nvSpPr>
          <p:cNvPr id="3" name="Content Placeholder 2"/>
          <p:cNvSpPr>
            <a:spLocks noGrp="1"/>
          </p:cNvSpPr>
          <p:nvPr>
            <p:ph idx="1"/>
          </p:nvPr>
        </p:nvSpPr>
        <p:spPr>
          <a:xfrm>
            <a:off x="457200" y="1600200"/>
            <a:ext cx="8229600" cy="4893365"/>
          </a:xfrm>
        </p:spPr>
        <p:txBody>
          <a:bodyPr>
            <a:normAutofit/>
          </a:bodyPr>
          <a:lstStyle/>
          <a:p>
            <a:endParaRPr lang="en-US" sz="2800" dirty="0"/>
          </a:p>
          <a:p>
            <a:r>
              <a:rPr lang="en-US" sz="2800" dirty="0"/>
              <a:t>The secretary must </a:t>
            </a:r>
            <a:r>
              <a:rPr lang="en-US" sz="2800" u="sng" dirty="0"/>
              <a:t>note in the minutes </a:t>
            </a:r>
            <a:r>
              <a:rPr lang="en-US" sz="2800" dirty="0"/>
              <a:t>a notice of the proposed action when made.</a:t>
            </a:r>
          </a:p>
          <a:p>
            <a:r>
              <a:rPr lang="en-US" sz="2800" dirty="0"/>
              <a:t>This action will have no effect until </a:t>
            </a:r>
            <a:r>
              <a:rPr lang="en-US" sz="2800" u="sng" dirty="0"/>
              <a:t>approved by the grand master.</a:t>
            </a:r>
          </a:p>
          <a:p>
            <a:r>
              <a:rPr lang="en-US" sz="2800" dirty="0"/>
              <a:t>When submitting for approval the secretary must forward </a:t>
            </a:r>
            <a:r>
              <a:rPr lang="en-US" sz="2800" u="sng" dirty="0"/>
              <a:t>a certificate, under seal,</a:t>
            </a:r>
            <a:r>
              <a:rPr lang="en-US" sz="2800" dirty="0"/>
              <a:t> showing that the law has been complied with.</a:t>
            </a:r>
          </a:p>
        </p:txBody>
      </p:sp>
    </p:spTree>
    <p:extLst>
      <p:ext uri="{BB962C8B-B14F-4D97-AF65-F5344CB8AC3E}">
        <p14:creationId xmlns:p14="http://schemas.microsoft.com/office/powerpoint/2010/main" val="365535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CMC Process to Utilize GL Life Membership or General Investment Programs</a:t>
            </a: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800" dirty="0"/>
              <a:t>A lodge may choose to participate in either the Life Membership or General Investment Program by taking such </a:t>
            </a:r>
            <a:r>
              <a:rPr lang="en-US" sz="2800" u="sng" dirty="0"/>
              <a:t>action at a stated meeting by a two thirds vote of the members present. </a:t>
            </a:r>
          </a:p>
          <a:p>
            <a:pPr>
              <a:buFont typeface="Wingdings" panose="05000000000000000000" pitchFamily="2" charset="2"/>
              <a:buChar char="Ø"/>
            </a:pPr>
            <a:r>
              <a:rPr lang="en-US" sz="2800" dirty="0"/>
              <a:t>Such proposal must be presented, </a:t>
            </a:r>
            <a:r>
              <a:rPr lang="en-US" sz="2800" u="sng" dirty="0"/>
              <a:t>in writing, at a preceding stated meeting.</a:t>
            </a:r>
          </a:p>
          <a:p>
            <a:pPr>
              <a:buFont typeface="Wingdings" panose="05000000000000000000" pitchFamily="2" charset="2"/>
              <a:buChar char="Ø"/>
            </a:pPr>
            <a:r>
              <a:rPr lang="en-US" sz="2800" dirty="0"/>
              <a:t>A </a:t>
            </a:r>
            <a:r>
              <a:rPr lang="en-US" sz="2800" u="sng" dirty="0"/>
              <a:t>written notice </a:t>
            </a:r>
            <a:r>
              <a:rPr lang="en-US" sz="2800" dirty="0"/>
              <a:t>must be given to </a:t>
            </a:r>
            <a:r>
              <a:rPr lang="en-US" sz="2800" u="sng" dirty="0"/>
              <a:t>each lodge member</a:t>
            </a:r>
            <a:r>
              <a:rPr lang="en-US" sz="2800" dirty="0"/>
              <a:t> setting forth the text of the proposed action and the date of the meeting when a vote will be taken.</a:t>
            </a:r>
          </a:p>
        </p:txBody>
      </p:sp>
    </p:spTree>
    <p:extLst>
      <p:ext uri="{BB962C8B-B14F-4D97-AF65-F5344CB8AC3E}">
        <p14:creationId xmlns:p14="http://schemas.microsoft.com/office/powerpoint/2010/main" val="196859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96D6-5F0B-8927-15A9-C4548D90E9FF}"/>
              </a:ext>
            </a:extLst>
          </p:cNvPr>
          <p:cNvSpPr>
            <a:spLocks noGrp="1"/>
          </p:cNvSpPr>
          <p:nvPr>
            <p:ph type="title"/>
          </p:nvPr>
        </p:nvSpPr>
        <p:spPr/>
        <p:txBody>
          <a:bodyPr/>
          <a:lstStyle/>
          <a:p>
            <a:r>
              <a:rPr lang="en-US" sz="4000" b="1" dirty="0"/>
              <a:t>Distribution of Funds </a:t>
            </a:r>
          </a:p>
        </p:txBody>
      </p:sp>
      <p:sp>
        <p:nvSpPr>
          <p:cNvPr id="3" name="Content Placeholder 2">
            <a:extLst>
              <a:ext uri="{FF2B5EF4-FFF2-40B4-BE49-F238E27FC236}">
                <a16:creationId xmlns:a16="http://schemas.microsoft.com/office/drawing/2014/main" id="{2B32BCD3-4616-C874-7D81-B8E49034BA74}"/>
              </a:ext>
            </a:extLst>
          </p:cNvPr>
          <p:cNvSpPr>
            <a:spLocks noGrp="1"/>
          </p:cNvSpPr>
          <p:nvPr>
            <p:ph idx="1"/>
          </p:nvPr>
        </p:nvSpPr>
        <p:spPr/>
        <p:txBody>
          <a:bodyPr>
            <a:normAutofit/>
          </a:bodyPr>
          <a:lstStyle/>
          <a:p>
            <a:pPr>
              <a:buFont typeface="Wingdings" panose="05000000000000000000" pitchFamily="2" charset="2"/>
              <a:buChar char="Ø"/>
            </a:pPr>
            <a:r>
              <a:rPr lang="en-US" sz="2800" dirty="0"/>
              <a:t>Quarterly statements are available on </a:t>
            </a:r>
            <a:r>
              <a:rPr lang="en-US" sz="2800" dirty="0" err="1"/>
              <a:t>iMember</a:t>
            </a:r>
            <a:r>
              <a:rPr lang="en-US" sz="2800" dirty="0"/>
              <a:t> 2.0 – Lodge File Vault</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4% distribution per year is permitted</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Requests for cash are sent to the Grand Lodge team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26459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Investment Committee or Board of Trustees Direct Investment Management</a:t>
            </a:r>
          </a:p>
        </p:txBody>
      </p:sp>
      <p:sp>
        <p:nvSpPr>
          <p:cNvPr id="3" name="Content Placeholder 2"/>
          <p:cNvSpPr>
            <a:spLocks noGrp="1"/>
          </p:cNvSpPr>
          <p:nvPr>
            <p:ph idx="1"/>
          </p:nvPr>
        </p:nvSpPr>
        <p:spPr>
          <a:xfrm>
            <a:off x="457200" y="2057399"/>
            <a:ext cx="8229600" cy="4525963"/>
          </a:xfrm>
        </p:spPr>
        <p:txBody>
          <a:bodyPr>
            <a:normAutofit lnSpcReduction="10000"/>
          </a:bodyPr>
          <a:lstStyle/>
          <a:p>
            <a:pPr marL="0" indent="0">
              <a:buNone/>
            </a:pPr>
            <a:r>
              <a:rPr lang="en-US" sz="2800" dirty="0"/>
              <a:t>A lodge can invest its eligible assets directly through its Investment Committee or Board of Trustees as follows:</a:t>
            </a:r>
          </a:p>
          <a:p>
            <a:pPr marL="749300" indent="-406400">
              <a:buFont typeface="Wingdings" panose="05000000000000000000" pitchFamily="2" charset="2"/>
              <a:buChar char="v"/>
            </a:pPr>
            <a:r>
              <a:rPr lang="en-US" sz="2400" dirty="0"/>
              <a:t>As least 8% of the available assets should be invested in cash or cash equivalents.</a:t>
            </a:r>
          </a:p>
          <a:p>
            <a:pPr marL="974725" indent="-225425">
              <a:buFont typeface="Wingdings" panose="05000000000000000000" pitchFamily="2" charset="2"/>
              <a:buChar char="Ø"/>
            </a:pPr>
            <a:r>
              <a:rPr lang="en-US" sz="2100" dirty="0"/>
              <a:t>Obligations of the U.S. government with maturities less than three years</a:t>
            </a:r>
          </a:p>
          <a:p>
            <a:pPr marL="800100" indent="-50800">
              <a:buFont typeface="Wingdings" panose="05000000000000000000" pitchFamily="2" charset="2"/>
              <a:buChar char="Ø"/>
            </a:pPr>
            <a:r>
              <a:rPr lang="en-US" sz="2100" dirty="0"/>
              <a:t>Money market funds</a:t>
            </a:r>
          </a:p>
          <a:p>
            <a:pPr marL="1025525" indent="-276225">
              <a:buFont typeface="Wingdings" panose="05000000000000000000" pitchFamily="2" charset="2"/>
              <a:buChar char="Ø"/>
            </a:pPr>
            <a:r>
              <a:rPr lang="en-US" sz="2100" dirty="0"/>
              <a:t>Depository accounts and Certificates of Deposits to the extent they are Federally Insured</a:t>
            </a:r>
          </a:p>
          <a:p>
            <a:pPr marL="800100" indent="-58738">
              <a:buFont typeface="Wingdings" panose="05000000000000000000" pitchFamily="2" charset="2"/>
              <a:buChar char="Ø"/>
            </a:pPr>
            <a:r>
              <a:rPr lang="en-US" sz="2100" dirty="0"/>
              <a:t>Investment companies that invest in the above financial </a:t>
            </a:r>
          </a:p>
          <a:p>
            <a:pPr marL="741362" indent="0">
              <a:buNone/>
            </a:pPr>
            <a:r>
              <a:rPr lang="en-US" sz="2100" dirty="0"/>
              <a:t>    instruments   </a:t>
            </a:r>
          </a:p>
          <a:p>
            <a:pPr indent="0">
              <a:buNone/>
            </a:pPr>
            <a:endParaRPr lang="en-US" dirty="0"/>
          </a:p>
        </p:txBody>
      </p:sp>
    </p:spTree>
    <p:extLst>
      <p:ext uri="{BB962C8B-B14F-4D97-AF65-F5344CB8AC3E}">
        <p14:creationId xmlns:p14="http://schemas.microsoft.com/office/powerpoint/2010/main" val="91716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Investment Committee or Board of Trustees Direct Investment Management</a:t>
            </a:r>
          </a:p>
        </p:txBody>
      </p:sp>
      <p:sp>
        <p:nvSpPr>
          <p:cNvPr id="3" name="Content Placeholder 2"/>
          <p:cNvSpPr>
            <a:spLocks noGrp="1"/>
          </p:cNvSpPr>
          <p:nvPr>
            <p:ph idx="1"/>
          </p:nvPr>
        </p:nvSpPr>
        <p:spPr>
          <a:xfrm>
            <a:off x="457200" y="2057399"/>
            <a:ext cx="8229600" cy="4525963"/>
          </a:xfrm>
        </p:spPr>
        <p:txBody>
          <a:bodyPr>
            <a:normAutofit fontScale="92500" lnSpcReduction="20000"/>
          </a:bodyPr>
          <a:lstStyle/>
          <a:p>
            <a:pPr>
              <a:buFont typeface="Wingdings" panose="05000000000000000000" pitchFamily="2" charset="2"/>
              <a:buChar char="v"/>
              <a:tabLst>
                <a:tab pos="346075" algn="l"/>
                <a:tab pos="630238" algn="l"/>
              </a:tabLst>
            </a:pPr>
            <a:r>
              <a:rPr lang="en-US" sz="2800" dirty="0"/>
              <a:t>Up to 12% can be invested in fixed income securities (including cash equivalents):</a:t>
            </a:r>
          </a:p>
          <a:p>
            <a:pPr lvl="1">
              <a:buFont typeface="Wingdings" panose="05000000000000000000" pitchFamily="2" charset="2"/>
              <a:buChar char="Ø"/>
            </a:pPr>
            <a:r>
              <a:rPr lang="en-US" sz="2600" dirty="0"/>
              <a:t>Money market funds</a:t>
            </a:r>
          </a:p>
          <a:p>
            <a:pPr lvl="1">
              <a:buFont typeface="Wingdings" panose="05000000000000000000" pitchFamily="2" charset="2"/>
              <a:buChar char="Ø"/>
            </a:pPr>
            <a:r>
              <a:rPr lang="en-US" sz="2600" dirty="0"/>
              <a:t>Obligations of the United States government without regard to maturities</a:t>
            </a:r>
          </a:p>
          <a:p>
            <a:pPr lvl="1">
              <a:buFont typeface="Wingdings" panose="05000000000000000000" pitchFamily="2" charset="2"/>
              <a:buChar char="Ø"/>
            </a:pPr>
            <a:r>
              <a:rPr lang="en-US" sz="2600" dirty="0"/>
              <a:t>Investment grade corporate notes and bonds registered with the Securities and Exchange Commission (issuers must have $500 million of capitalization)</a:t>
            </a:r>
          </a:p>
          <a:p>
            <a:pPr lvl="1">
              <a:buFont typeface="Wingdings" panose="05000000000000000000" pitchFamily="2" charset="2"/>
              <a:buChar char="Ø"/>
            </a:pPr>
            <a:r>
              <a:rPr lang="en-US" sz="2600" dirty="0"/>
              <a:t>Investment grade commercial paper </a:t>
            </a:r>
          </a:p>
          <a:p>
            <a:pPr lvl="1">
              <a:buFont typeface="Wingdings" panose="05000000000000000000" pitchFamily="2" charset="2"/>
              <a:buChar char="Ø"/>
            </a:pPr>
            <a:r>
              <a:rPr lang="en-US" sz="2600" dirty="0"/>
              <a:t>Mortgage-backed Securities </a:t>
            </a:r>
          </a:p>
          <a:p>
            <a:pPr lvl="1">
              <a:buFont typeface="Wingdings" panose="05000000000000000000" pitchFamily="2" charset="2"/>
              <a:buChar char="Ø"/>
            </a:pPr>
            <a:r>
              <a:rPr lang="en-US" sz="2600" dirty="0"/>
              <a:t>Investment companies or trusts that invest in the above financial instruments </a:t>
            </a:r>
          </a:p>
        </p:txBody>
      </p:sp>
    </p:spTree>
    <p:extLst>
      <p:ext uri="{BB962C8B-B14F-4D97-AF65-F5344CB8AC3E}">
        <p14:creationId xmlns:p14="http://schemas.microsoft.com/office/powerpoint/2010/main" val="37336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Investment Committee or Board of Trustees Direct Investment Management</a:t>
            </a:r>
          </a:p>
        </p:txBody>
      </p:sp>
      <p:sp>
        <p:nvSpPr>
          <p:cNvPr id="3" name="Content Placeholder 2"/>
          <p:cNvSpPr>
            <a:spLocks noGrp="1"/>
          </p:cNvSpPr>
          <p:nvPr>
            <p:ph idx="1"/>
          </p:nvPr>
        </p:nvSpPr>
        <p:spPr>
          <a:xfrm>
            <a:off x="372140" y="2057399"/>
            <a:ext cx="8229600" cy="4525963"/>
          </a:xfrm>
        </p:spPr>
        <p:txBody>
          <a:bodyPr>
            <a:normAutofit fontScale="92500" lnSpcReduction="10000"/>
          </a:bodyPr>
          <a:lstStyle/>
          <a:p>
            <a:pPr marL="0" indent="0">
              <a:buNone/>
            </a:pPr>
            <a:r>
              <a:rPr lang="en-US" sz="2800" dirty="0"/>
              <a:t>Up to 80% of the available assets may be invested as follows:</a:t>
            </a:r>
          </a:p>
          <a:p>
            <a:pPr marL="635000" indent="-292100">
              <a:buFont typeface="Wingdings" panose="05000000000000000000" pitchFamily="2" charset="2"/>
              <a:buChar char="Ø"/>
            </a:pPr>
            <a:r>
              <a:rPr lang="en-US" sz="2400" dirty="0"/>
              <a:t>Common &amp; preferred stocks of companies registered with the SEC with a capitalization of at least $500 million</a:t>
            </a:r>
          </a:p>
          <a:p>
            <a:pPr marL="635000" indent="-292100">
              <a:buFont typeface="Wingdings" panose="05000000000000000000" pitchFamily="2" charset="2"/>
              <a:buChar char="Ø"/>
            </a:pPr>
            <a:r>
              <a:rPr lang="en-US" sz="2400" dirty="0"/>
              <a:t>Long-term evidence of indebtedness (bonds) registered with the SEC in companies with at least $500 in capitalization</a:t>
            </a:r>
          </a:p>
          <a:p>
            <a:pPr marL="635000" indent="-292100">
              <a:buFont typeface="Wingdings" panose="05000000000000000000" pitchFamily="2" charset="2"/>
              <a:buChar char="Ø"/>
            </a:pPr>
            <a:r>
              <a:rPr lang="en-US" sz="2400" dirty="0"/>
              <a:t>Convertible notes, preferred stocks and bonds</a:t>
            </a:r>
          </a:p>
          <a:p>
            <a:pPr marL="635000" indent="-292100">
              <a:buFont typeface="Wingdings" panose="05000000000000000000" pitchFamily="2" charset="2"/>
              <a:buChar char="Ø"/>
            </a:pPr>
            <a:r>
              <a:rPr lang="en-US" sz="2400" dirty="0"/>
              <a:t>Publicly traded Real Estate Investment Trusts</a:t>
            </a:r>
          </a:p>
          <a:p>
            <a:pPr marL="635000" indent="-292100">
              <a:buFont typeface="Wingdings" panose="05000000000000000000" pitchFamily="2" charset="2"/>
              <a:buChar char="Ø"/>
            </a:pPr>
            <a:r>
              <a:rPr lang="en-US" sz="2400" dirty="0"/>
              <a:t>Investment companies that invest in the above referenced investments</a:t>
            </a:r>
          </a:p>
          <a:p>
            <a:pPr marL="635000" indent="-292100">
              <a:buFont typeface="Wingdings" panose="05000000000000000000" pitchFamily="2" charset="2"/>
              <a:buChar char="Ø"/>
            </a:pPr>
            <a:r>
              <a:rPr lang="en-US" sz="2400" dirty="0"/>
              <a:t>Other prudent and appropriate investments as may be approved from time to time by the grand master</a:t>
            </a:r>
          </a:p>
        </p:txBody>
      </p:sp>
    </p:spTree>
    <p:extLst>
      <p:ext uri="{BB962C8B-B14F-4D97-AF65-F5344CB8AC3E}">
        <p14:creationId xmlns:p14="http://schemas.microsoft.com/office/powerpoint/2010/main" val="117334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0000"/>
              </a:lnSpc>
            </a:pPr>
            <a:r>
              <a:rPr lang="en-US" b="1" dirty="0"/>
              <a:t>Contact Information </a:t>
            </a:r>
            <a:br>
              <a:rPr lang="en-US" b="1" dirty="0"/>
            </a:br>
            <a:endParaRPr lang="en-US" b="1" u="sng" dirty="0"/>
          </a:p>
        </p:txBody>
      </p:sp>
      <p:sp>
        <p:nvSpPr>
          <p:cNvPr id="3" name="Content Placeholder 2"/>
          <p:cNvSpPr>
            <a:spLocks noGrp="1"/>
          </p:cNvSpPr>
          <p:nvPr>
            <p:ph sz="half" idx="1"/>
          </p:nvPr>
        </p:nvSpPr>
        <p:spPr/>
        <p:txBody>
          <a:bodyPr>
            <a:normAutofit fontScale="40000" lnSpcReduction="20000"/>
          </a:bodyPr>
          <a:lstStyle/>
          <a:p>
            <a:pPr>
              <a:lnSpc>
                <a:spcPct val="110000"/>
              </a:lnSpc>
            </a:pPr>
            <a:r>
              <a:rPr lang="en-US" sz="5500" dirty="0"/>
              <a:t>Charles Cross</a:t>
            </a:r>
          </a:p>
          <a:p>
            <a:pPr marL="400050" lvl="1" indent="0">
              <a:lnSpc>
                <a:spcPct val="110000"/>
              </a:lnSpc>
              <a:buNone/>
            </a:pPr>
            <a:r>
              <a:rPr lang="en-US" sz="5500" dirty="0"/>
              <a:t>(714) 863-5034</a:t>
            </a:r>
          </a:p>
          <a:p>
            <a:pPr marL="400050" lvl="1" indent="0">
              <a:lnSpc>
                <a:spcPct val="110000"/>
              </a:lnSpc>
              <a:buNone/>
            </a:pPr>
            <a:r>
              <a:rPr lang="en-US" sz="5500" dirty="0">
                <a:hlinkClick r:id="rId2"/>
              </a:rPr>
              <a:t>charlescross@freemason.org</a:t>
            </a:r>
            <a:endParaRPr lang="en-US" sz="5500" dirty="0"/>
          </a:p>
          <a:p>
            <a:pPr>
              <a:lnSpc>
                <a:spcPct val="110000"/>
              </a:lnSpc>
            </a:pPr>
            <a:endParaRPr lang="en-US" sz="5500" dirty="0"/>
          </a:p>
          <a:p>
            <a:pPr>
              <a:lnSpc>
                <a:spcPct val="110000"/>
              </a:lnSpc>
            </a:pPr>
            <a:r>
              <a:rPr lang="en-US" sz="5500" dirty="0"/>
              <a:t>Carol Hunter</a:t>
            </a:r>
          </a:p>
          <a:p>
            <a:pPr marL="339725" indent="-339725">
              <a:lnSpc>
                <a:spcPct val="110000"/>
              </a:lnSpc>
              <a:buNone/>
            </a:pPr>
            <a:r>
              <a:rPr lang="en-US" sz="5500" dirty="0"/>
              <a:t>	(415) 292-9109</a:t>
            </a:r>
          </a:p>
          <a:p>
            <a:pPr marL="339725" indent="0">
              <a:lnSpc>
                <a:spcPct val="110000"/>
              </a:lnSpc>
              <a:buNone/>
            </a:pPr>
            <a:r>
              <a:rPr lang="en-US" sz="5500" dirty="0">
                <a:hlinkClick r:id="rId3"/>
              </a:rPr>
              <a:t>carolhunter@freemason.org</a:t>
            </a:r>
            <a:endParaRPr lang="en-US" sz="5500" dirty="0"/>
          </a:p>
          <a:p>
            <a:pPr>
              <a:lnSpc>
                <a:spcPct val="110000"/>
              </a:lnSpc>
            </a:pPr>
            <a:endParaRPr lang="en-US" sz="5500" dirty="0"/>
          </a:p>
          <a:p>
            <a:pPr>
              <a:lnSpc>
                <a:spcPct val="110000"/>
              </a:lnSpc>
            </a:pPr>
            <a:r>
              <a:rPr lang="en-US" sz="5500" dirty="0"/>
              <a:t>Linh Pham</a:t>
            </a:r>
          </a:p>
          <a:p>
            <a:pPr marL="339725" indent="0">
              <a:lnSpc>
                <a:spcPct val="110000"/>
              </a:lnSpc>
              <a:buNone/>
            </a:pPr>
            <a:r>
              <a:rPr lang="en-US" sz="5500" dirty="0"/>
              <a:t>(415) 292-9121</a:t>
            </a:r>
          </a:p>
          <a:p>
            <a:pPr marL="339725" indent="0">
              <a:lnSpc>
                <a:spcPct val="110000"/>
              </a:lnSpc>
              <a:buNone/>
            </a:pPr>
            <a:r>
              <a:rPr lang="en-US" sz="5500" dirty="0">
                <a:hlinkClick r:id="rId4"/>
              </a:rPr>
              <a:t>lpham@freemason.org</a:t>
            </a:r>
            <a:endParaRPr lang="en-US" sz="5500" dirty="0"/>
          </a:p>
          <a:p>
            <a:pPr marL="339725" indent="0">
              <a:lnSpc>
                <a:spcPct val="110000"/>
              </a:lnSpc>
              <a:buNone/>
            </a:pPr>
            <a:endParaRPr lang="en-US" sz="1900" dirty="0"/>
          </a:p>
          <a:p>
            <a:pPr marL="55563" indent="0">
              <a:lnSpc>
                <a:spcPct val="110000"/>
              </a:lnSpc>
              <a:buNone/>
            </a:pPr>
            <a:endParaRPr lang="en-US" sz="1900" dirty="0"/>
          </a:p>
          <a:p>
            <a:pPr marL="339725" indent="0">
              <a:lnSpc>
                <a:spcPct val="110000"/>
              </a:lnSpc>
              <a:buNone/>
            </a:pPr>
            <a:endParaRPr lang="en-US" sz="2600" dirty="0"/>
          </a:p>
          <a:p>
            <a:pPr marL="0" indent="0">
              <a:lnSpc>
                <a:spcPct val="110000"/>
              </a:lnSpc>
              <a:buNone/>
            </a:pPr>
            <a:endParaRPr lang="en-US" sz="2600" dirty="0"/>
          </a:p>
          <a:p>
            <a:pPr marL="0" indent="0">
              <a:buNone/>
            </a:pPr>
            <a:endParaRPr lang="en-US" sz="2800" dirty="0"/>
          </a:p>
          <a:p>
            <a:endParaRPr lang="en-US" dirty="0"/>
          </a:p>
          <a:p>
            <a:endParaRPr lang="en-US" dirty="0"/>
          </a:p>
        </p:txBody>
      </p:sp>
    </p:spTree>
    <p:extLst>
      <p:ext uri="{BB962C8B-B14F-4D97-AF65-F5344CB8AC3E}">
        <p14:creationId xmlns:p14="http://schemas.microsoft.com/office/powerpoint/2010/main" val="245230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1" y="358924"/>
            <a:ext cx="8229600" cy="914399"/>
          </a:xfrm>
        </p:spPr>
        <p:txBody>
          <a:bodyPr>
            <a:normAutofit/>
          </a:bodyPr>
          <a:lstStyle/>
          <a:p>
            <a:pPr eaLnBrk="1" hangingPunct="1"/>
            <a:r>
              <a:rPr lang="en-US" sz="4000" dirty="0">
                <a:solidFill>
                  <a:schemeClr val="bg1">
                    <a:lumMod val="50000"/>
                  </a:schemeClr>
                </a:solidFill>
              </a:rPr>
              <a:t> </a:t>
            </a:r>
            <a:r>
              <a:rPr lang="en-US" sz="4000" dirty="0"/>
              <a:t>Lodge Income Sources</a:t>
            </a:r>
            <a:endParaRPr lang="en-US" sz="4000" dirty="0">
              <a:solidFill>
                <a:schemeClr val="bg1">
                  <a:lumMod val="50000"/>
                </a:schemeClr>
              </a:solidFill>
            </a:endParaRPr>
          </a:p>
        </p:txBody>
      </p:sp>
      <p:sp>
        <p:nvSpPr>
          <p:cNvPr id="3" name="Content Placeholder 2"/>
          <p:cNvSpPr>
            <a:spLocks noGrp="1"/>
          </p:cNvSpPr>
          <p:nvPr>
            <p:ph idx="1"/>
          </p:nvPr>
        </p:nvSpPr>
        <p:spPr>
          <a:xfrm>
            <a:off x="457200" y="1584251"/>
            <a:ext cx="8229600" cy="5057849"/>
          </a:xfrm>
        </p:spPr>
        <p:txBody>
          <a:bodyPr>
            <a:normAutofit/>
          </a:bodyPr>
          <a:lstStyle/>
          <a:p>
            <a:pPr marL="274320" indent="-274320" eaLnBrk="1" fontAlgn="auto" hangingPunct="1">
              <a:spcAft>
                <a:spcPts val="0"/>
              </a:spcAft>
              <a:buFont typeface="Wingdings 2"/>
              <a:buChar char=""/>
              <a:defRPr/>
            </a:pPr>
            <a:r>
              <a:rPr lang="en-US" sz="2800" dirty="0"/>
              <a:t>Income sources (2 categories):</a:t>
            </a:r>
          </a:p>
          <a:p>
            <a:pPr marL="971550" lvl="1" indent="-514350" eaLnBrk="1" fontAlgn="auto" hangingPunct="1">
              <a:spcAft>
                <a:spcPts val="0"/>
              </a:spcAft>
              <a:buFont typeface="+mj-lt"/>
              <a:buAutoNum type="arabicPeriod"/>
              <a:defRPr/>
            </a:pPr>
            <a:r>
              <a:rPr lang="en-US" dirty="0"/>
              <a:t>Primary Sources </a:t>
            </a:r>
          </a:p>
          <a:p>
            <a:pPr marL="1371600" lvl="2" indent="-457200" eaLnBrk="1" fontAlgn="auto" hangingPunct="1">
              <a:spcAft>
                <a:spcPts val="0"/>
              </a:spcAft>
              <a:buClr>
                <a:schemeClr val="accent3"/>
              </a:buClr>
              <a:buFont typeface="Wingdings 2"/>
              <a:buChar char=""/>
              <a:defRPr/>
            </a:pPr>
            <a:r>
              <a:rPr lang="en-US" sz="2800" dirty="0"/>
              <a:t>Dues (Annual Membership)</a:t>
            </a:r>
          </a:p>
          <a:p>
            <a:pPr marL="1371600" lvl="2" indent="-457200" eaLnBrk="1" fontAlgn="auto" hangingPunct="1">
              <a:spcAft>
                <a:spcPts val="0"/>
              </a:spcAft>
              <a:buClr>
                <a:schemeClr val="accent3"/>
              </a:buClr>
              <a:buFont typeface="Wingdings 2"/>
              <a:buChar char=""/>
              <a:defRPr/>
            </a:pPr>
            <a:r>
              <a:rPr lang="en-US" sz="2800" dirty="0"/>
              <a:t>Fees (Degree, Out of State Affiliation, etc…)</a:t>
            </a:r>
          </a:p>
          <a:p>
            <a:pPr marL="1371600" lvl="2" indent="-457200" eaLnBrk="1" fontAlgn="auto" hangingPunct="1">
              <a:spcAft>
                <a:spcPts val="0"/>
              </a:spcAft>
              <a:buClr>
                <a:schemeClr val="accent3"/>
              </a:buClr>
              <a:buFont typeface="Wingdings 2"/>
              <a:buChar char=""/>
              <a:defRPr/>
            </a:pPr>
            <a:r>
              <a:rPr lang="en-US" sz="2800" dirty="0"/>
              <a:t>Life Membership Distributions</a:t>
            </a:r>
          </a:p>
          <a:p>
            <a:pPr marL="1371600" lvl="2" indent="-457200" eaLnBrk="1" fontAlgn="auto" hangingPunct="1">
              <a:spcAft>
                <a:spcPts val="0"/>
              </a:spcAft>
              <a:buClr>
                <a:schemeClr val="accent3"/>
              </a:buClr>
              <a:buFont typeface="Wingdings 2"/>
              <a:buChar char=""/>
              <a:defRPr/>
            </a:pPr>
            <a:r>
              <a:rPr lang="en-US" sz="2800" dirty="0"/>
              <a:t>Investment  Distributions</a:t>
            </a:r>
          </a:p>
          <a:p>
            <a:pPr marL="822960" lvl="2" eaLnBrk="1" fontAlgn="auto" hangingPunct="1">
              <a:spcAft>
                <a:spcPts val="0"/>
              </a:spcAft>
              <a:buClr>
                <a:schemeClr val="accent3"/>
              </a:buClr>
              <a:buFont typeface="Wingdings 2" pitchFamily="18" charset="2"/>
              <a:buNone/>
              <a:defRPr/>
            </a:pPr>
            <a:endParaRPr lang="en-US" dirty="0"/>
          </a:p>
        </p:txBody>
      </p:sp>
      <p:sp>
        <p:nvSpPr>
          <p:cNvPr id="16390" name="Text Box 7"/>
          <p:cNvSpPr txBox="1">
            <a:spLocks noChangeArrowheads="1"/>
          </p:cNvSpPr>
          <p:nvPr/>
        </p:nvSpPr>
        <p:spPr bwMode="auto">
          <a:xfrm>
            <a:off x="2286000" y="6096000"/>
            <a:ext cx="5867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p:txBody>
      </p:sp>
      <p:sp>
        <p:nvSpPr>
          <p:cNvPr id="5" name="Rectangle 6"/>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65729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D77B8E8-4BC7-4A7F-9761-A489C0044E65}"/>
              </a:ext>
            </a:extLst>
          </p:cNvPr>
          <p:cNvSpPr>
            <a:spLocks noGrp="1"/>
          </p:cNvSpPr>
          <p:nvPr>
            <p:ph type="title"/>
          </p:nvPr>
        </p:nvSpPr>
        <p:spPr>
          <a:xfrm>
            <a:off x="457200" y="274638"/>
            <a:ext cx="8229600" cy="1143000"/>
          </a:xfrm>
        </p:spPr>
        <p:txBody>
          <a:bodyPr/>
          <a:lstStyle/>
          <a:p>
            <a:endParaRPr lang="en-US"/>
          </a:p>
        </p:txBody>
      </p:sp>
      <p:graphicFrame>
        <p:nvGraphicFramePr>
          <p:cNvPr id="7" name="Content Placeholder 2">
            <a:extLst>
              <a:ext uri="{FF2B5EF4-FFF2-40B4-BE49-F238E27FC236}">
                <a16:creationId xmlns:a16="http://schemas.microsoft.com/office/drawing/2014/main" id="{0A72286C-6383-43EE-8D7C-B71FEE1D92B4}"/>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283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366E1-748A-C3C8-734F-0112FAF31A77}"/>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3A92D5EB-4F0C-49E7-5DEC-966E6CC5950B}"/>
              </a:ext>
            </a:extLst>
          </p:cNvPr>
          <p:cNvSpPr>
            <a:spLocks noGrp="1"/>
          </p:cNvSpPr>
          <p:nvPr>
            <p:ph type="title"/>
          </p:nvPr>
        </p:nvSpPr>
        <p:spPr>
          <a:xfrm>
            <a:off x="457201" y="358924"/>
            <a:ext cx="8229600" cy="914399"/>
          </a:xfrm>
        </p:spPr>
        <p:txBody>
          <a:bodyPr>
            <a:normAutofit/>
          </a:bodyPr>
          <a:lstStyle/>
          <a:p>
            <a:pPr eaLnBrk="1" hangingPunct="1"/>
            <a:r>
              <a:rPr lang="en-US" sz="4000" dirty="0">
                <a:solidFill>
                  <a:schemeClr val="bg1">
                    <a:lumMod val="50000"/>
                  </a:schemeClr>
                </a:solidFill>
              </a:rPr>
              <a:t> </a:t>
            </a:r>
            <a:r>
              <a:rPr lang="en-US" sz="4000" dirty="0"/>
              <a:t>Lodge Income Sources</a:t>
            </a:r>
            <a:endParaRPr lang="en-US" sz="4000" dirty="0">
              <a:solidFill>
                <a:schemeClr val="bg1">
                  <a:lumMod val="50000"/>
                </a:schemeClr>
              </a:solidFill>
            </a:endParaRPr>
          </a:p>
        </p:txBody>
      </p:sp>
      <p:sp>
        <p:nvSpPr>
          <p:cNvPr id="3" name="Content Placeholder 2">
            <a:extLst>
              <a:ext uri="{FF2B5EF4-FFF2-40B4-BE49-F238E27FC236}">
                <a16:creationId xmlns:a16="http://schemas.microsoft.com/office/drawing/2014/main" id="{40078B72-6AD2-6E45-C45F-89448C8F50D0}"/>
              </a:ext>
            </a:extLst>
          </p:cNvPr>
          <p:cNvSpPr>
            <a:spLocks noGrp="1"/>
          </p:cNvSpPr>
          <p:nvPr>
            <p:ph idx="1"/>
          </p:nvPr>
        </p:nvSpPr>
        <p:spPr>
          <a:xfrm>
            <a:off x="457200" y="1637414"/>
            <a:ext cx="8229600" cy="4612474"/>
          </a:xfrm>
        </p:spPr>
        <p:txBody>
          <a:bodyPr>
            <a:normAutofit/>
          </a:bodyPr>
          <a:lstStyle/>
          <a:p>
            <a:pPr marL="0" indent="0" eaLnBrk="1" fontAlgn="auto" hangingPunct="1">
              <a:spcAft>
                <a:spcPts val="0"/>
              </a:spcAft>
              <a:buNone/>
              <a:defRPr/>
            </a:pPr>
            <a:r>
              <a:rPr lang="en-US" sz="2600" dirty="0"/>
              <a:t>	2</a:t>
            </a:r>
            <a:r>
              <a:rPr lang="en-US" sz="2800" dirty="0"/>
              <a:t>. Other Sources </a:t>
            </a:r>
          </a:p>
          <a:p>
            <a:pPr marL="1371600" lvl="2" indent="-457200" eaLnBrk="1" fontAlgn="auto" hangingPunct="1">
              <a:spcAft>
                <a:spcPts val="0"/>
              </a:spcAft>
              <a:buClr>
                <a:schemeClr val="accent3"/>
              </a:buClr>
              <a:buFont typeface="Wingdings 2"/>
              <a:buChar char=""/>
              <a:defRPr/>
            </a:pPr>
            <a:r>
              <a:rPr lang="en-US" sz="2800" dirty="0"/>
              <a:t>Gifts &amp; Bequests</a:t>
            </a:r>
          </a:p>
          <a:p>
            <a:pPr marL="1371600" lvl="2" indent="-457200" eaLnBrk="1" fontAlgn="auto" hangingPunct="1">
              <a:spcAft>
                <a:spcPts val="0"/>
              </a:spcAft>
              <a:buClr>
                <a:schemeClr val="accent3"/>
              </a:buClr>
              <a:buFont typeface="Wingdings 2"/>
              <a:buChar char=""/>
              <a:defRPr/>
            </a:pPr>
            <a:r>
              <a:rPr lang="en-US" sz="2800" dirty="0"/>
              <a:t>Income from donor restricted gifts and trusts</a:t>
            </a:r>
          </a:p>
          <a:p>
            <a:pPr marL="1371600" lvl="2" indent="-457200" eaLnBrk="1" fontAlgn="auto" hangingPunct="1">
              <a:spcAft>
                <a:spcPts val="0"/>
              </a:spcAft>
              <a:buClr>
                <a:schemeClr val="accent3"/>
              </a:buClr>
              <a:buFont typeface="Wingdings 2"/>
              <a:buChar char=""/>
              <a:defRPr/>
            </a:pPr>
            <a:r>
              <a:rPr lang="en-US" sz="2800" dirty="0"/>
              <a:t>Transfer from Hall Association</a:t>
            </a:r>
          </a:p>
          <a:p>
            <a:pPr marL="1371600" lvl="2" indent="-457200" eaLnBrk="1" fontAlgn="auto" hangingPunct="1">
              <a:spcAft>
                <a:spcPts val="0"/>
              </a:spcAft>
              <a:buClr>
                <a:schemeClr val="accent3"/>
              </a:buClr>
              <a:buFont typeface="Wingdings 2"/>
              <a:buChar char=""/>
              <a:defRPr/>
            </a:pPr>
            <a:r>
              <a:rPr lang="en-US" sz="2800" dirty="0"/>
              <a:t>Contributions</a:t>
            </a:r>
          </a:p>
          <a:p>
            <a:pPr marL="1371600" lvl="2" indent="-457200" eaLnBrk="1" fontAlgn="auto" hangingPunct="1">
              <a:spcAft>
                <a:spcPts val="0"/>
              </a:spcAft>
              <a:buClr>
                <a:schemeClr val="accent3"/>
              </a:buClr>
              <a:buFont typeface="Wingdings 2"/>
              <a:buChar char=""/>
              <a:defRPr/>
            </a:pPr>
            <a:r>
              <a:rPr lang="en-US" sz="2800" dirty="0"/>
              <a:t>Other Revenue (Events, etc…)</a:t>
            </a:r>
          </a:p>
          <a:p>
            <a:pPr marL="822960" lvl="2" eaLnBrk="1" fontAlgn="auto" hangingPunct="1">
              <a:spcAft>
                <a:spcPts val="0"/>
              </a:spcAft>
              <a:buClr>
                <a:schemeClr val="accent3"/>
              </a:buClr>
              <a:buFont typeface="Wingdings 2" pitchFamily="18" charset="2"/>
              <a:buNone/>
              <a:defRPr/>
            </a:pPr>
            <a:endParaRPr lang="en-US" dirty="0"/>
          </a:p>
        </p:txBody>
      </p:sp>
      <p:sp>
        <p:nvSpPr>
          <p:cNvPr id="16390" name="Text Box 7">
            <a:extLst>
              <a:ext uri="{FF2B5EF4-FFF2-40B4-BE49-F238E27FC236}">
                <a16:creationId xmlns:a16="http://schemas.microsoft.com/office/drawing/2014/main" id="{6C4C27E0-72BA-5EFE-1E07-4F5BD226817F}"/>
              </a:ext>
            </a:extLst>
          </p:cNvPr>
          <p:cNvSpPr txBox="1">
            <a:spLocks noChangeArrowheads="1"/>
          </p:cNvSpPr>
          <p:nvPr/>
        </p:nvSpPr>
        <p:spPr bwMode="auto">
          <a:xfrm>
            <a:off x="2286000" y="6096000"/>
            <a:ext cx="5867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dirty="0">
                <a:solidFill>
                  <a:schemeClr val="tx2"/>
                </a:solidFill>
                <a:latin typeface="CG Omega" pitchFamily="34" charset="0"/>
              </a:rPr>
              <a:t> </a:t>
            </a:r>
          </a:p>
        </p:txBody>
      </p:sp>
      <p:sp>
        <p:nvSpPr>
          <p:cNvPr id="5" name="Rectangle 6">
            <a:extLst>
              <a:ext uri="{FF2B5EF4-FFF2-40B4-BE49-F238E27FC236}">
                <a16:creationId xmlns:a16="http://schemas.microsoft.com/office/drawing/2014/main" id="{DF1FD465-4080-CA99-A85E-A3CB3AED1BB0}"/>
              </a:ext>
            </a:extLst>
          </p:cNvPr>
          <p:cNvSpPr txBox="1">
            <a:spLocks noChangeArrowheads="1"/>
          </p:cNvSpPr>
          <p:nvPr/>
        </p:nvSpPr>
        <p:spPr>
          <a:xfrm>
            <a:off x="0" y="6477000"/>
            <a:ext cx="1905000" cy="165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0925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66354"/>
            <a:ext cx="8229600" cy="1143000"/>
          </a:xfrm>
        </p:spPr>
        <p:txBody>
          <a:bodyPr>
            <a:normAutofit/>
          </a:bodyPr>
          <a:lstStyle/>
          <a:p>
            <a:pPr eaLnBrk="1" hangingPunct="1"/>
            <a:r>
              <a:rPr lang="en-US" dirty="0">
                <a:solidFill>
                  <a:srgbClr val="7D1418"/>
                </a:solidFill>
              </a:rPr>
              <a:t>Lodge Income Sources</a:t>
            </a:r>
            <a:endParaRPr lang="en-US" sz="3600" dirty="0">
              <a:solidFill>
                <a:srgbClr val="7D1418"/>
              </a:solidFill>
            </a:endParaRPr>
          </a:p>
        </p:txBody>
      </p:sp>
      <p:sp>
        <p:nvSpPr>
          <p:cNvPr id="14339" name="Content Placeholder 2"/>
          <p:cNvSpPr>
            <a:spLocks noGrp="1"/>
          </p:cNvSpPr>
          <p:nvPr>
            <p:ph idx="1"/>
          </p:nvPr>
        </p:nvSpPr>
        <p:spPr>
          <a:xfrm>
            <a:off x="457200" y="1085440"/>
            <a:ext cx="8229600" cy="4539108"/>
          </a:xfrm>
        </p:spPr>
        <p:txBody>
          <a:bodyPr>
            <a:noAutofit/>
          </a:bodyPr>
          <a:lstStyle/>
          <a:p>
            <a:pPr marL="0" indent="0" algn="ctr">
              <a:buNone/>
              <a:defRPr/>
            </a:pPr>
            <a:r>
              <a:rPr lang="en-US" dirty="0"/>
              <a:t>Annual Membership Dues</a:t>
            </a:r>
          </a:p>
          <a:p>
            <a:pPr marL="728663" lvl="1" indent="-385763">
              <a:defRPr/>
            </a:pPr>
            <a:r>
              <a:rPr lang="en-US" sz="2000" dirty="0"/>
              <a:t>Annual dues paid by the member to the lodge unless he is a life member or by action of the lodge, his dues are remitted.</a:t>
            </a:r>
          </a:p>
          <a:p>
            <a:pPr marL="728663" lvl="1" indent="-385763">
              <a:defRPr/>
            </a:pPr>
            <a:r>
              <a:rPr lang="en-US" sz="2000" dirty="0"/>
              <a:t>October/November – dues notice is distributed to the members</a:t>
            </a:r>
          </a:p>
          <a:p>
            <a:pPr marL="728663" lvl="1" indent="-385763">
              <a:defRPr/>
            </a:pPr>
            <a:r>
              <a:rPr lang="en-US" sz="2000" dirty="0"/>
              <a:t>Lodges who opted into the Grand Lodge Dues invoicing program – Grand Lodge sends notice electronically and in paper to the member.</a:t>
            </a:r>
          </a:p>
          <a:p>
            <a:pPr marL="728663" lvl="1" indent="-385763">
              <a:defRPr/>
            </a:pPr>
            <a:r>
              <a:rPr lang="en-US" sz="2000" dirty="0"/>
              <a:t>Dues paid online through </a:t>
            </a:r>
            <a:r>
              <a:rPr lang="en-US" sz="2000" dirty="0" err="1"/>
              <a:t>iMember</a:t>
            </a:r>
            <a:r>
              <a:rPr lang="en-US" sz="2000" dirty="0"/>
              <a:t> are processed and settled every 10</a:t>
            </a:r>
            <a:r>
              <a:rPr lang="en-US" sz="2000" baseline="30000" dirty="0"/>
              <a:t>th</a:t>
            </a:r>
            <a:r>
              <a:rPr lang="en-US" sz="2000" dirty="0"/>
              <a:t> of the month</a:t>
            </a:r>
          </a:p>
          <a:p>
            <a:pPr marL="1128713" lvl="2" indent="-385763">
              <a:defRPr/>
            </a:pPr>
            <a:r>
              <a:rPr lang="en-US" sz="2000" dirty="0"/>
              <a:t>e.g. Dues payment received by Grand Lodge in December will be settled and paid to the lodge on January 10</a:t>
            </a:r>
            <a:r>
              <a:rPr lang="en-US" sz="2000" baseline="30000" dirty="0"/>
              <a:t>th</a:t>
            </a:r>
          </a:p>
          <a:p>
            <a:pPr marL="1128713" lvl="2" indent="-385763">
              <a:defRPr/>
            </a:pPr>
            <a:r>
              <a:rPr lang="en-US" sz="2000" baseline="30000" dirty="0"/>
              <a:t>Details of payment is on </a:t>
            </a:r>
            <a:r>
              <a:rPr lang="en-US" sz="2000" baseline="30000" dirty="0" err="1"/>
              <a:t>iMember</a:t>
            </a:r>
            <a:endParaRPr lang="en-US" sz="2000" dirty="0"/>
          </a:p>
          <a:p>
            <a:pPr marL="728663" lvl="1" indent="-385763">
              <a:defRPr/>
            </a:pPr>
            <a:endParaRPr lang="en-US" sz="2400" dirty="0"/>
          </a:p>
          <a:p>
            <a:pPr marL="1028700" lvl="2" indent="-342900">
              <a:lnSpc>
                <a:spcPct val="200000"/>
              </a:lnSpc>
              <a:buClr>
                <a:schemeClr val="accent3"/>
              </a:buClr>
              <a:buFont typeface="Wingdings 2"/>
              <a:buChar char=""/>
              <a:defRPr/>
            </a:pPr>
            <a:endParaRPr lang="en-US" sz="1950" dirty="0"/>
          </a:p>
        </p:txBody>
      </p:sp>
    </p:spTree>
    <p:extLst>
      <p:ext uri="{BB962C8B-B14F-4D97-AF65-F5344CB8AC3E}">
        <p14:creationId xmlns:p14="http://schemas.microsoft.com/office/powerpoint/2010/main" val="401155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66354"/>
            <a:ext cx="8229600" cy="1143000"/>
          </a:xfrm>
        </p:spPr>
        <p:txBody>
          <a:bodyPr>
            <a:normAutofit/>
          </a:bodyPr>
          <a:lstStyle/>
          <a:p>
            <a:pPr eaLnBrk="1" hangingPunct="1"/>
            <a:r>
              <a:rPr lang="en-US" dirty="0">
                <a:solidFill>
                  <a:srgbClr val="7D1418"/>
                </a:solidFill>
              </a:rPr>
              <a:t>Lodge Income Sources</a:t>
            </a:r>
            <a:endParaRPr lang="en-US" sz="3600" dirty="0">
              <a:solidFill>
                <a:srgbClr val="7D1418"/>
              </a:solidFill>
            </a:endParaRPr>
          </a:p>
        </p:txBody>
      </p:sp>
      <p:sp>
        <p:nvSpPr>
          <p:cNvPr id="14339" name="Content Placeholder 2"/>
          <p:cNvSpPr>
            <a:spLocks noGrp="1"/>
          </p:cNvSpPr>
          <p:nvPr>
            <p:ph idx="1"/>
          </p:nvPr>
        </p:nvSpPr>
        <p:spPr>
          <a:xfrm>
            <a:off x="457200" y="1098410"/>
            <a:ext cx="8229600" cy="4190637"/>
          </a:xfrm>
        </p:spPr>
        <p:txBody>
          <a:bodyPr>
            <a:noAutofit/>
          </a:bodyPr>
          <a:lstStyle/>
          <a:p>
            <a:pPr marL="0" indent="0" algn="ctr">
              <a:buNone/>
              <a:defRPr/>
            </a:pPr>
            <a:r>
              <a:rPr lang="en-US" dirty="0"/>
              <a:t>Life Membership</a:t>
            </a:r>
          </a:p>
          <a:p>
            <a:pPr marL="731520" lvl="2" indent="-342900">
              <a:spcBef>
                <a:spcPts val="600"/>
              </a:spcBef>
              <a:buClr>
                <a:schemeClr val="accent3"/>
              </a:buClr>
              <a:buFont typeface="Wingdings 2"/>
              <a:buChar char=""/>
              <a:defRPr/>
            </a:pPr>
            <a:r>
              <a:rPr lang="en-US" dirty="0"/>
              <a:t>A member can purchase life membership. </a:t>
            </a:r>
            <a:r>
              <a:rPr lang="en-US" b="0" i="0" u="none" strike="noStrike" baseline="0" dirty="0">
                <a:solidFill>
                  <a:srgbClr val="000000"/>
                </a:solidFill>
              </a:rPr>
              <a:t>The purchase price for such life membership shall be paid in full at the time of purchase and calculated in accordance with Section 809.320 of the CMC and the current life membership plan of the lodge. </a:t>
            </a:r>
          </a:p>
          <a:p>
            <a:pPr marL="388620" lvl="2" indent="0">
              <a:spcBef>
                <a:spcPts val="600"/>
              </a:spcBef>
              <a:buClr>
                <a:schemeClr val="accent3"/>
              </a:buClr>
              <a:buNone/>
              <a:defRPr/>
            </a:pPr>
            <a:endParaRPr lang="en-US" dirty="0"/>
          </a:p>
          <a:p>
            <a:pPr marL="731520" lvl="2" indent="-342900">
              <a:spcBef>
                <a:spcPts val="600"/>
              </a:spcBef>
              <a:buClr>
                <a:schemeClr val="accent3"/>
              </a:buClr>
              <a:buFont typeface="Wingdings 2"/>
              <a:buChar char=""/>
              <a:defRPr/>
            </a:pPr>
            <a:r>
              <a:rPr lang="en-US" dirty="0"/>
              <a:t>A lodge purchasing a life membership for retiring Master </a:t>
            </a:r>
            <a:r>
              <a:rPr lang="en-US" b="0" i="0" u="none" strike="noStrike" baseline="0" dirty="0">
                <a:solidFill>
                  <a:srgbClr val="000000"/>
                </a:solidFill>
              </a:rPr>
              <a:t>as provided in Section 809.550.D of the CMC, must transfer the total purchase price of the life membership from its general funds to its Life Membership Fund. </a:t>
            </a:r>
            <a:r>
              <a:rPr lang="en-US" b="0" i="0" u="none" strike="noStrike" baseline="0" dirty="0"/>
              <a:t>It should be booked as a life membership income and Other discretionary expenses.</a:t>
            </a:r>
            <a:endParaRPr lang="en-US" dirty="0"/>
          </a:p>
        </p:txBody>
      </p:sp>
    </p:spTree>
    <p:extLst>
      <p:ext uri="{BB962C8B-B14F-4D97-AF65-F5344CB8AC3E}">
        <p14:creationId xmlns:p14="http://schemas.microsoft.com/office/powerpoint/2010/main" val="221802893"/>
      </p:ext>
    </p:extLst>
  </p:cSld>
  <p:clrMapOvr>
    <a:masterClrMapping/>
  </p:clrMapOvr>
</p:sld>
</file>

<file path=ppt/theme/theme1.xml><?xml version="1.0" encoding="utf-8"?>
<a:theme xmlns:a="http://schemas.openxmlformats.org/drawingml/2006/main" name="2017 Retreats PPT Template">
  <a:themeElements>
    <a:clrScheme name="Custom 3">
      <a:dk1>
        <a:sysClr val="windowText" lastClr="000000"/>
      </a:dk1>
      <a:lt1>
        <a:sysClr val="window" lastClr="FFFFFF"/>
      </a:lt1>
      <a:dk2>
        <a:srgbClr val="7D1418"/>
      </a:dk2>
      <a:lt2>
        <a:srgbClr val="FFFFFE"/>
      </a:lt2>
      <a:accent1>
        <a:srgbClr val="BF7427"/>
      </a:accent1>
      <a:accent2>
        <a:srgbClr val="083452"/>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4115</TotalTime>
  <Words>3857</Words>
  <Application>Microsoft Office PowerPoint</Application>
  <PresentationFormat>On-screen Show (4:3)</PresentationFormat>
  <Paragraphs>629</Paragraphs>
  <Slides>60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CG Omega</vt:lpstr>
      <vt:lpstr>Franklin Gothic Book</vt:lpstr>
      <vt:lpstr>Franklin Gothic Medium</vt:lpstr>
      <vt:lpstr>Times New Roman</vt:lpstr>
      <vt:lpstr>Wingdings</vt:lpstr>
      <vt:lpstr>Wingdings 2</vt:lpstr>
      <vt:lpstr>2017 Retreats PPT Template</vt:lpstr>
      <vt:lpstr>Strategic Budgeting and Financial Stability:  Lodge and Hall Budgets,  Income and Expenses, and Lodge Investments  </vt:lpstr>
      <vt:lpstr>Agenda &amp; Take Aways</vt:lpstr>
      <vt:lpstr>Budget Agenda </vt:lpstr>
      <vt:lpstr>Budget Timeline</vt:lpstr>
      <vt:lpstr>Budget Timeline - continued</vt:lpstr>
      <vt:lpstr> Lodge Income Sources</vt:lpstr>
      <vt:lpstr> Lodge Income Sources</vt:lpstr>
      <vt:lpstr>Lodge Income Sources</vt:lpstr>
      <vt:lpstr>Lodge Income Sources</vt:lpstr>
      <vt:lpstr>Lodge Income Sources</vt:lpstr>
      <vt:lpstr>Lodge Income Sources</vt:lpstr>
      <vt:lpstr>Lodge Income Sources</vt:lpstr>
      <vt:lpstr>Lodge Income Sources</vt:lpstr>
      <vt:lpstr>Lodge Expenditures</vt:lpstr>
      <vt:lpstr>Lodge Expenditures</vt:lpstr>
      <vt:lpstr>Lodge Expenses</vt:lpstr>
      <vt:lpstr>Lodge Required &amp; Necessary Expenditures</vt:lpstr>
      <vt:lpstr>Lodge Expenses</vt:lpstr>
      <vt:lpstr>Lodge Expenses</vt:lpstr>
      <vt:lpstr>Lodge Expenses</vt:lpstr>
      <vt:lpstr>Lodge Expenses</vt:lpstr>
      <vt:lpstr>Lodge Expenses</vt:lpstr>
      <vt:lpstr>Lodge Expenses</vt:lpstr>
      <vt:lpstr>Lodge Expenses</vt:lpstr>
      <vt:lpstr>Lodge Expenses</vt:lpstr>
      <vt:lpstr>Lodge Social &amp; Fraternal Expenses</vt:lpstr>
      <vt:lpstr>Tips for Any Budget Creation</vt:lpstr>
      <vt:lpstr>Tips for Any Budget Creation</vt:lpstr>
      <vt:lpstr>Hall Operating and Capital Budget</vt:lpstr>
      <vt:lpstr>Hall Types and Revenue Sources</vt:lpstr>
      <vt:lpstr>Hall Income Sources</vt:lpstr>
      <vt:lpstr>Hall Expenses</vt:lpstr>
      <vt:lpstr>Hall Expenses (Continued)</vt:lpstr>
      <vt:lpstr>Maintenance and Capital Plans</vt:lpstr>
      <vt:lpstr>Building Maintenance Plan</vt:lpstr>
      <vt:lpstr>Capital Improvements Planning Process</vt:lpstr>
      <vt:lpstr>Capital Improvements Planning Process</vt:lpstr>
      <vt:lpstr>Capital Expense Approval </vt:lpstr>
      <vt:lpstr>Multi-Year Capital Plan</vt:lpstr>
      <vt:lpstr>Five Year Capital Improvements Plan</vt:lpstr>
      <vt:lpstr>Three-Year Capital Plan - Example</vt:lpstr>
      <vt:lpstr>Summary </vt:lpstr>
      <vt:lpstr>Summary </vt:lpstr>
      <vt:lpstr>Lodge investment programs </vt:lpstr>
      <vt:lpstr>Lodge Investments Overview </vt:lpstr>
      <vt:lpstr>Options for Lodge Investments</vt:lpstr>
      <vt:lpstr>GL Life Membership Investment Program</vt:lpstr>
      <vt:lpstr>GL Life Membership Investment Program</vt:lpstr>
      <vt:lpstr>GL Life Membership Investment Program</vt:lpstr>
      <vt:lpstr>Grand Lodge General Investment Program</vt:lpstr>
      <vt:lpstr>GL General Investment Program-Continued</vt:lpstr>
      <vt:lpstr>GL General Investment Program</vt:lpstr>
      <vt:lpstr>CMC Process to Utilize GL Life Membership or General Investment Programs</vt:lpstr>
      <vt:lpstr>CMC Process to Utilize GL Life Membership or General Investment Programs</vt:lpstr>
      <vt:lpstr>Distribution of Funds </vt:lpstr>
      <vt:lpstr>Investment Committee or Board of Trustees Direct Investment Management</vt:lpstr>
      <vt:lpstr>Investment Committee or Board of Trustees Direct Investment Management</vt:lpstr>
      <vt:lpstr>Investment Committee or Board of Trustees Direct Investment Management</vt:lpstr>
      <vt:lpstr>Contact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Duties of The Treasurer &amp; Lodge Budget</dc:title>
  <dc:creator>Andrew Uehling</dc:creator>
  <cp:lastModifiedBy>Andrew Uehling</cp:lastModifiedBy>
  <cp:revision>54</cp:revision>
  <cp:lastPrinted>2025-03-17T04:38:27Z</cp:lastPrinted>
  <dcterms:created xsi:type="dcterms:W3CDTF">2021-01-02T19:34:36Z</dcterms:created>
  <dcterms:modified xsi:type="dcterms:W3CDTF">2025-04-03T22:58:43Z</dcterms:modified>
</cp:coreProperties>
</file>