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  <p:sldId id="262" r:id="rId5"/>
    <p:sldId id="259" r:id="rId6"/>
    <p:sldId id="264" r:id="rId7"/>
    <p:sldId id="265" r:id="rId8"/>
    <p:sldId id="269" r:id="rId9"/>
    <p:sldId id="263" r:id="rId10"/>
    <p:sldId id="271" r:id="rId11"/>
    <p:sldId id="266" r:id="rId12"/>
    <p:sldId id="268" r:id="rId13"/>
    <p:sldId id="267" r:id="rId14"/>
    <p:sldId id="272" r:id="rId15"/>
    <p:sldId id="273" r:id="rId16"/>
    <p:sldId id="274" r:id="rId17"/>
    <p:sldId id="275" r:id="rId18"/>
    <p:sldId id="277" r:id="rId19"/>
    <p:sldId id="279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FBEFE2"/>
    <a:srgbClr val="FAF1C5"/>
    <a:srgbClr val="F2F2F2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7"/>
    <p:restoredTop sz="94582"/>
  </p:normalViewPr>
  <p:slideViewPr>
    <p:cSldViewPr snapToGrid="0">
      <p:cViewPr varScale="1">
        <p:scale>
          <a:sx n="67" d="100"/>
          <a:sy n="67" d="100"/>
        </p:scale>
        <p:origin x="4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A69B1-EEF5-82CB-6AB1-603658AED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E98A6-E10D-000F-97E1-7EE89FA8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2AB38-01DA-34E8-056A-4601107A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194B2-72E8-13DB-27C3-822BB7B5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4FDD5-4D22-7926-88A9-A2787469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3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B05E-1DB0-AAC6-A741-123BA963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D911-98D6-7367-F0D0-85B3B4D9E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AEDE2-8343-78AD-CF5D-3621077A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5DE9A-6679-ABFD-7811-7E3E770D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0233E-E63F-99D3-99AA-4665F23B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0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CD224-C2F2-EA36-4C00-09F84EFB5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63F39-420F-1FA5-55C3-EA89350FB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51F51-A238-3FAD-6D8F-0F605EC3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3F27A-D268-8A6E-5AFF-7D07CA9C1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8DD73-811B-0293-5A36-329BE446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2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7796-E248-B004-6F74-FAED6898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E8C83-4A98-0A32-905B-C46712CED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69061-0EB8-700B-7E04-A730406C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BE694-9A04-0A19-6BC3-161E7A1A9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9F304-777E-D799-695D-317AD32B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1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73CF-B811-234B-3D55-BC85FD93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B3DDB-E93D-5C46-63EC-5435D7AF1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9D2C9-11DA-DC80-53C5-6FFEFFC1E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FE3D3-9FA5-8DF4-B8EE-F99D4AC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E9E28-7B93-4966-9394-B174D6CF7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9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C2058-45D1-08CA-D68A-116C23A9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1ECB-CBD7-2133-2B0A-E93FE65C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84461-DCF2-138E-6BED-DCD086F0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2B0C7-D70D-0A4F-126B-70F06F2D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4692A-6C8F-14CF-DCA6-8097F1440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5D401-F440-775E-43BF-D43EA18C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0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0EC81-3AE7-1F8C-24B0-8570CFD5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5F352-10E7-F8EC-0112-22AB7085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734CC-0C2F-3677-7971-95540444E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2F6C2-4787-E225-F7C5-D2B80A033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A3A9A-86CE-F271-4A90-6AEE13153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E92DFE-F286-586A-0E51-C2C19DCA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600D1C-7599-F373-CD12-FE5F607A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B16938-10BF-C0CE-E118-34BBB605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1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5C0A-03DF-5F8B-0458-1DE1BD4F1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18CD5-1A0C-F6AF-7E72-A5319D32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D701E-2AB3-0EFA-9DD7-5F7B5D85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5E21B-5A33-1A30-B950-DE9AEEF0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2A4D7-0779-2120-E1C5-A8FBF487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C4A296-E6E1-E2B6-7345-B353503D2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5EB02-DC9B-0BD4-F5F2-E2DD0AA3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8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B60A7-7C01-0750-C0C5-B6066BEA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B075F-DB5F-E569-912B-2239EF1F5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5012-3CAE-31ED-E247-54D48CC65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7B77F-E642-605D-8019-CA97D9E8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000F8-BF71-D238-7FAA-4F3CFF02B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CB020-47B6-FBBF-E22B-F46BF56F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9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D8368-B528-95D4-3E29-76906BC00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7C451-BAA5-1ECC-CE32-2085EBC2B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55D4C-29CF-F34C-503A-0A11AE4B3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80AF2-2326-E177-20B7-B2412F8E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E4721-7235-8D05-DD66-7B4741CB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66BD1-AF54-C97C-6A32-ADFE2167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A4EFD-CF53-D1E5-05A9-D089F452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2D999-793E-B5A5-32B9-0F829194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53411-BFAB-654A-ADC7-801A2ACAF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61E486-5000-E249-B33E-C599457CAFE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66D48-B778-F4B0-99D6-734AE85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5A089-B927-4A65-52CC-C407DA9F6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7D4FFD-2AA7-A743-A465-5B207B96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F29009-4244-2D55-CF12-CB38FC8E4A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47" b="3980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1C050-1644-5935-BDA9-D15D2E4AAB8A}"/>
              </a:ext>
            </a:extLst>
          </p:cNvPr>
          <p:cNvSpPr txBox="1"/>
          <p:nvPr/>
        </p:nvSpPr>
        <p:spPr>
          <a:xfrm>
            <a:off x="0" y="3279039"/>
            <a:ext cx="121919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LODGE</a:t>
            </a:r>
            <a:r>
              <a:rPr lang="en-US" sz="8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D579"/>
                </a:solidFill>
              </a:rPr>
              <a:t> </a:t>
            </a:r>
            <a:r>
              <a:rPr lang="en-US" sz="8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</a:rPr>
              <a:t>OFFICERS</a:t>
            </a:r>
          </a:p>
          <a:p>
            <a:pPr algn="ctr"/>
            <a:r>
              <a:rPr lang="en-US" sz="4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BUILDING A LODGE TOGETHER</a:t>
            </a:r>
          </a:p>
        </p:txBody>
      </p:sp>
    </p:spTree>
    <p:extLst>
      <p:ext uri="{BB962C8B-B14F-4D97-AF65-F5344CB8AC3E}">
        <p14:creationId xmlns:p14="http://schemas.microsoft.com/office/powerpoint/2010/main" val="127468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FF408-7226-83C2-05E2-6A397FCE6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quare and compasses with bees and a beehive&#10;&#10;AI-generated content may be incorrect.">
            <a:extLst>
              <a:ext uri="{FF2B5EF4-FFF2-40B4-BE49-F238E27FC236}">
                <a16:creationId xmlns:a16="http://schemas.microsoft.com/office/drawing/2014/main" id="{E85AFD74-182E-A719-A41D-2811E2D5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03" r="14783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FAD86-E2B9-EE09-CDFC-43542C6E6F23}"/>
              </a:ext>
            </a:extLst>
          </p:cNvPr>
          <p:cNvSpPr txBox="1"/>
          <p:nvPr/>
        </p:nvSpPr>
        <p:spPr>
          <a:xfrm>
            <a:off x="7089058" y="845574"/>
            <a:ext cx="4772384" cy="570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HOW TO AVOID OFFICER AVOIDANCE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Use time wisely and efficiently. 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Provide clear expectations and support on ritual memorization requirements.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Focus on harmony in the lodge. A lodge space is a sacred space. What does it mean to be the leader of a sacred space?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169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A0DF4C-39CB-9F07-182B-395384B34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men wearing aprons reading a book&#10;&#10;AI-generated content may be incorrect.">
            <a:extLst>
              <a:ext uri="{FF2B5EF4-FFF2-40B4-BE49-F238E27FC236}">
                <a16:creationId xmlns:a16="http://schemas.microsoft.com/office/drawing/2014/main" id="{0DB12632-35CB-EC14-7A3D-BEEF1F91BA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2CEB31-5B0C-CF5C-8443-4069B58EBD0E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CLARIFYING LODGE FUNCTIONSS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OFFICER ROLES</a:t>
            </a:r>
          </a:p>
        </p:txBody>
      </p:sp>
    </p:spTree>
    <p:extLst>
      <p:ext uri="{BB962C8B-B14F-4D97-AF65-F5344CB8AC3E}">
        <p14:creationId xmlns:p14="http://schemas.microsoft.com/office/powerpoint/2010/main" val="1158850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40AFF8-70F1-57AF-85C3-0B731EA19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men wearing aprons reading a book&#10;&#10;AI-generated content may be incorrect.">
            <a:extLst>
              <a:ext uri="{FF2B5EF4-FFF2-40B4-BE49-F238E27FC236}">
                <a16:creationId xmlns:a16="http://schemas.microsoft.com/office/drawing/2014/main" id="{55FE98A8-3D67-2FB9-7048-B4D8675D8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32B19-A5E9-0236-0D52-AA4806ADB4FF}"/>
              </a:ext>
            </a:extLst>
          </p:cNvPr>
          <p:cNvSpPr txBox="1"/>
          <p:nvPr/>
        </p:nvSpPr>
        <p:spPr>
          <a:xfrm>
            <a:off x="838200" y="1554982"/>
            <a:ext cx="105156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464244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7B09A-20C7-BD21-D5CE-1FBDFE9D4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men wearing aprons reading a book&#10;&#10;AI-generated content may be incorrect.">
            <a:extLst>
              <a:ext uri="{FF2B5EF4-FFF2-40B4-BE49-F238E27FC236}">
                <a16:creationId xmlns:a16="http://schemas.microsoft.com/office/drawing/2014/main" id="{3606CC27-4BE7-A971-4B2E-958BF8D2A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26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86DA664-EFCE-7A4F-8C37-DFF810FCA0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520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77CB2-B36F-9C72-6E2D-29FD04320BD8}"/>
              </a:ext>
            </a:extLst>
          </p:cNvPr>
          <p:cNvGrpSpPr/>
          <p:nvPr/>
        </p:nvGrpSpPr>
        <p:grpSpPr>
          <a:xfrm>
            <a:off x="4880642" y="239522"/>
            <a:ext cx="2332738" cy="2235547"/>
            <a:chOff x="3545928" y="-266152"/>
            <a:chExt cx="2522043" cy="252204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9825332-F80D-43CB-457E-7756C002FAD5}"/>
                </a:ext>
              </a:extLst>
            </p:cNvPr>
            <p:cNvSpPr/>
            <p:nvPr/>
          </p:nvSpPr>
          <p:spPr>
            <a:xfrm>
              <a:off x="3545928" y="-266152"/>
              <a:ext cx="2522043" cy="252204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1073935"/>
                <a:satOff val="-3082"/>
                <a:lumOff val="-4935"/>
                <a:alphaOff val="0"/>
              </a:schemeClr>
            </a:fillRef>
            <a:effectRef idx="0">
              <a:schemeClr val="accent2">
                <a:alpha val="50000"/>
                <a:hueOff val="1073935"/>
                <a:satOff val="-3082"/>
                <a:lumOff val="-493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DB57E3A1-0FEE-F6C3-70ED-A497DCF3378D}"/>
                </a:ext>
              </a:extLst>
            </p:cNvPr>
            <p:cNvSpPr txBox="1"/>
            <p:nvPr/>
          </p:nvSpPr>
          <p:spPr>
            <a:xfrm>
              <a:off x="3915273" y="103193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EDUCATION</a:t>
              </a:r>
              <a:endParaRPr lang="en-US" sz="2000" i="1" kern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4E2B5C-2723-4AFF-D1FE-C35FA32F35CF}"/>
              </a:ext>
            </a:extLst>
          </p:cNvPr>
          <p:cNvGrpSpPr/>
          <p:nvPr/>
        </p:nvGrpSpPr>
        <p:grpSpPr>
          <a:xfrm>
            <a:off x="6827552" y="1309946"/>
            <a:ext cx="2431628" cy="2330245"/>
            <a:chOff x="5853526" y="1009243"/>
            <a:chExt cx="2522043" cy="252204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4F7E6BD-3BD9-00DC-ABC0-B434D12A3DCA}"/>
                </a:ext>
              </a:extLst>
            </p:cNvPr>
            <p:cNvSpPr/>
            <p:nvPr/>
          </p:nvSpPr>
          <p:spPr>
            <a:xfrm>
              <a:off x="5853526" y="1009243"/>
              <a:ext cx="2522043" cy="252204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2147871"/>
                <a:satOff val="-6164"/>
                <a:lumOff val="-9870"/>
                <a:alphaOff val="0"/>
              </a:schemeClr>
            </a:fillRef>
            <a:effectRef idx="0">
              <a:schemeClr val="accent2">
                <a:alpha val="50000"/>
                <a:hueOff val="2147871"/>
                <a:satOff val="-6164"/>
                <a:lumOff val="-987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73E2FB14-2FD9-70FA-DD6D-6E2ABA4F6022}"/>
                </a:ext>
              </a:extLst>
            </p:cNvPr>
            <p:cNvSpPr txBox="1"/>
            <p:nvPr/>
          </p:nvSpPr>
          <p:spPr>
            <a:xfrm>
              <a:off x="6141721" y="1378588"/>
              <a:ext cx="1936955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MEMBERSHIP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7D596-4C8E-ACC6-DD55-87367CAD47D0}"/>
              </a:ext>
            </a:extLst>
          </p:cNvPr>
          <p:cNvGrpSpPr/>
          <p:nvPr/>
        </p:nvGrpSpPr>
        <p:grpSpPr>
          <a:xfrm>
            <a:off x="2982621" y="1450077"/>
            <a:ext cx="2332738" cy="2240694"/>
            <a:chOff x="1303177" y="1028700"/>
            <a:chExt cx="2522043" cy="252204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D11600-619E-5AE2-5BFC-98CC11606150}"/>
                </a:ext>
              </a:extLst>
            </p:cNvPr>
            <p:cNvSpPr/>
            <p:nvPr/>
          </p:nvSpPr>
          <p:spPr>
            <a:xfrm>
              <a:off x="1303177" y="1028700"/>
              <a:ext cx="2522043" cy="2522043"/>
            </a:xfrm>
            <a:prstGeom prst="ellipse">
              <a:avLst/>
            </a:prstGeom>
            <a:solidFill>
              <a:srgbClr val="945200">
                <a:alpha val="36078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6443612"/>
                <a:satOff val="-18493"/>
                <a:lumOff val="-29609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97DBF665-7B71-B451-5E52-20C8BCDE0133}"/>
                </a:ext>
              </a:extLst>
            </p:cNvPr>
            <p:cNvSpPr txBox="1"/>
            <p:nvPr/>
          </p:nvSpPr>
          <p:spPr>
            <a:xfrm>
              <a:off x="1672522" y="1398045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RITUAL</a:t>
              </a:r>
              <a:endParaRPr lang="en-US" sz="2000" i="1" kern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1342BE-88FA-011C-464F-3F8735A2AFC3}"/>
              </a:ext>
            </a:extLst>
          </p:cNvPr>
          <p:cNvGrpSpPr/>
          <p:nvPr/>
        </p:nvGrpSpPr>
        <p:grpSpPr>
          <a:xfrm>
            <a:off x="2894926" y="3624447"/>
            <a:ext cx="2346759" cy="2241188"/>
            <a:chOff x="1303177" y="3618406"/>
            <a:chExt cx="2522043" cy="25220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1EAADB3-1803-26ED-B067-8139FF4FDE65}"/>
                </a:ext>
              </a:extLst>
            </p:cNvPr>
            <p:cNvSpPr/>
            <p:nvPr/>
          </p:nvSpPr>
          <p:spPr>
            <a:xfrm>
              <a:off x="1303177" y="3618406"/>
              <a:ext cx="2522043" cy="2522043"/>
            </a:xfrm>
            <a:prstGeom prst="ellipse">
              <a:avLst/>
            </a:prstGeom>
            <a:solidFill>
              <a:srgbClr val="945200">
                <a:alpha val="7098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5369677"/>
                <a:satOff val="-15411"/>
                <a:lumOff val="-24674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0288E2AC-D7AF-AC34-6136-1B7BFD603085}"/>
                </a:ext>
              </a:extLst>
            </p:cNvPr>
            <p:cNvSpPr txBox="1"/>
            <p:nvPr/>
          </p:nvSpPr>
          <p:spPr>
            <a:xfrm>
              <a:off x="1672522" y="3987751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SOCIAL</a:t>
              </a:r>
              <a:endParaRPr lang="en-US" sz="2000" b="0" i="1" kern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6CE1B8-07B5-FD15-1B53-5364AD92F713}"/>
              </a:ext>
            </a:extLst>
          </p:cNvPr>
          <p:cNvGrpSpPr/>
          <p:nvPr/>
        </p:nvGrpSpPr>
        <p:grpSpPr>
          <a:xfrm>
            <a:off x="4913336" y="4583001"/>
            <a:ext cx="2431628" cy="2241187"/>
            <a:chOff x="3492470" y="4913259"/>
            <a:chExt cx="2628958" cy="25220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964B668-B716-F4DF-A761-C75C731A66B2}"/>
                </a:ext>
              </a:extLst>
            </p:cNvPr>
            <p:cNvSpPr/>
            <p:nvPr/>
          </p:nvSpPr>
          <p:spPr>
            <a:xfrm>
              <a:off x="3545928" y="4913259"/>
              <a:ext cx="2522043" cy="2522043"/>
            </a:xfrm>
            <a:prstGeom prst="ellipse">
              <a:avLst/>
            </a:prstGeom>
            <a:solidFill>
              <a:srgbClr val="3B7D23">
                <a:alpha val="67843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4295742"/>
                <a:satOff val="-12329"/>
                <a:lumOff val="-19739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59E7737E-D3ED-09DA-E579-ED02F6147FE4}"/>
                </a:ext>
              </a:extLst>
            </p:cNvPr>
            <p:cNvSpPr txBox="1"/>
            <p:nvPr/>
          </p:nvSpPr>
          <p:spPr>
            <a:xfrm>
              <a:off x="3492470" y="5294524"/>
              <a:ext cx="2628958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ADMINISTRATION</a:t>
              </a:r>
              <a:endParaRPr lang="en-US" sz="2000" i="1" kern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5E2E9C-5C0F-B6D5-AC92-7FB441FCBEC5}"/>
              </a:ext>
            </a:extLst>
          </p:cNvPr>
          <p:cNvGrpSpPr/>
          <p:nvPr/>
        </p:nvGrpSpPr>
        <p:grpSpPr>
          <a:xfrm>
            <a:off x="6929398" y="3530195"/>
            <a:ext cx="2332739" cy="2274999"/>
            <a:chOff x="5788679" y="3618406"/>
            <a:chExt cx="2522043" cy="25220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6A7E79-ADED-D899-081E-7AB07CE70674}"/>
                </a:ext>
              </a:extLst>
            </p:cNvPr>
            <p:cNvSpPr/>
            <p:nvPr/>
          </p:nvSpPr>
          <p:spPr>
            <a:xfrm>
              <a:off x="5788679" y="3618406"/>
              <a:ext cx="2522043" cy="252204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3221806"/>
                <a:satOff val="-9246"/>
                <a:lumOff val="-14805"/>
                <a:alphaOff val="0"/>
              </a:schemeClr>
            </a:fillRef>
            <a:effectRef idx="0">
              <a:schemeClr val="accent2">
                <a:alpha val="50000"/>
                <a:hueOff val="3221806"/>
                <a:satOff val="-9246"/>
                <a:lumOff val="-1480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68E9D45F-E6D6-BB93-4817-B7ED0869A34A}"/>
                </a:ext>
              </a:extLst>
            </p:cNvPr>
            <p:cNvSpPr txBox="1"/>
            <p:nvPr/>
          </p:nvSpPr>
          <p:spPr>
            <a:xfrm>
              <a:off x="6158024" y="3987751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FINANCE</a:t>
              </a:r>
              <a:endParaRPr lang="en-US" sz="2000" kern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5FC1B3-ABAE-77BD-3469-69D62CDE8FEB}"/>
              </a:ext>
            </a:extLst>
          </p:cNvPr>
          <p:cNvGrpSpPr/>
          <p:nvPr/>
        </p:nvGrpSpPr>
        <p:grpSpPr>
          <a:xfrm>
            <a:off x="4659702" y="2201856"/>
            <a:ext cx="2837659" cy="2719952"/>
            <a:chOff x="3305868" y="2055458"/>
            <a:chExt cx="3002162" cy="305823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120F260-3F8A-7596-B42B-E924C370E07B}"/>
                </a:ext>
              </a:extLst>
            </p:cNvPr>
            <p:cNvSpPr/>
            <p:nvPr/>
          </p:nvSpPr>
          <p:spPr>
            <a:xfrm>
              <a:off x="3305868" y="2055458"/>
              <a:ext cx="3002162" cy="3058233"/>
            </a:xfrm>
            <a:prstGeom prst="ellipse">
              <a:avLst/>
            </a:prstGeom>
            <a:solidFill>
              <a:schemeClr val="tx2">
                <a:lumMod val="90000"/>
                <a:lumOff val="10000"/>
                <a:alpha val="34902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27318129-3B1D-CB40-DFC7-474D396D02F0}"/>
                </a:ext>
              </a:extLst>
            </p:cNvPr>
            <p:cNvSpPr txBox="1"/>
            <p:nvPr/>
          </p:nvSpPr>
          <p:spPr>
            <a:xfrm>
              <a:off x="3745524" y="2503326"/>
              <a:ext cx="2122850" cy="2162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EXECUTIVE</a:t>
              </a:r>
              <a:endParaRPr lang="en-US" sz="1050" i="1" kern="1200" dirty="0"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C0A78-70DD-1377-F866-A7616441C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A1464A6-FA61-3FB3-6536-93C78F73C6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520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3CB6A6-07B1-4496-5AA7-18D8DB650A94}"/>
              </a:ext>
            </a:extLst>
          </p:cNvPr>
          <p:cNvGrpSpPr/>
          <p:nvPr/>
        </p:nvGrpSpPr>
        <p:grpSpPr>
          <a:xfrm>
            <a:off x="4880642" y="239522"/>
            <a:ext cx="2332738" cy="2235547"/>
            <a:chOff x="3545928" y="-266152"/>
            <a:chExt cx="2522043" cy="252204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5658B0D-28CB-A577-A0B8-CECD5D3D52D0}"/>
                </a:ext>
              </a:extLst>
            </p:cNvPr>
            <p:cNvSpPr/>
            <p:nvPr/>
          </p:nvSpPr>
          <p:spPr>
            <a:xfrm>
              <a:off x="3545928" y="-266152"/>
              <a:ext cx="2522043" cy="252204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1073935"/>
                <a:satOff val="-3082"/>
                <a:lumOff val="-4935"/>
                <a:alphaOff val="0"/>
              </a:schemeClr>
            </a:fillRef>
            <a:effectRef idx="0">
              <a:schemeClr val="accent2">
                <a:alpha val="50000"/>
                <a:hueOff val="1073935"/>
                <a:satOff val="-3082"/>
                <a:lumOff val="-493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8F31059C-D682-C430-EC05-43DD1B7C3404}"/>
                </a:ext>
              </a:extLst>
            </p:cNvPr>
            <p:cNvSpPr txBox="1"/>
            <p:nvPr/>
          </p:nvSpPr>
          <p:spPr>
            <a:xfrm>
              <a:off x="3915273" y="103193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EDUCATION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Candidates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Programming</a:t>
              </a:r>
              <a:endParaRPr lang="en-US" sz="1400" kern="1200" dirty="0">
                <a:latin typeface="Avenir Next Condensed" panose="020B0506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25DFAB-5F9A-C67D-6A26-98A44CEDA20E}"/>
              </a:ext>
            </a:extLst>
          </p:cNvPr>
          <p:cNvGrpSpPr/>
          <p:nvPr/>
        </p:nvGrpSpPr>
        <p:grpSpPr>
          <a:xfrm>
            <a:off x="6827552" y="1309946"/>
            <a:ext cx="2431628" cy="2330245"/>
            <a:chOff x="5853526" y="1009243"/>
            <a:chExt cx="2522043" cy="252204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A3430EF-FD4F-01A6-2114-E247A3F96D88}"/>
                </a:ext>
              </a:extLst>
            </p:cNvPr>
            <p:cNvSpPr/>
            <p:nvPr/>
          </p:nvSpPr>
          <p:spPr>
            <a:xfrm>
              <a:off x="5853526" y="1009243"/>
              <a:ext cx="2522043" cy="252204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2147871"/>
                <a:satOff val="-6164"/>
                <a:lumOff val="-9870"/>
                <a:alphaOff val="0"/>
              </a:schemeClr>
            </a:fillRef>
            <a:effectRef idx="0">
              <a:schemeClr val="accent2">
                <a:alpha val="50000"/>
                <a:hueOff val="2147871"/>
                <a:satOff val="-6164"/>
                <a:lumOff val="-987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AEB13232-FFBE-8F4C-7E72-9CD556503E10}"/>
                </a:ext>
              </a:extLst>
            </p:cNvPr>
            <p:cNvSpPr txBox="1"/>
            <p:nvPr/>
          </p:nvSpPr>
          <p:spPr>
            <a:xfrm>
              <a:off x="6141721" y="1378588"/>
              <a:ext cx="1936955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MEMBERSHIP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Welcome Committee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Prospects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Member Engagement</a:t>
              </a:r>
              <a:endParaRPr lang="en-US" sz="1400" i="0" kern="1200" dirty="0">
                <a:latin typeface="Avenir Next Condensed" panose="020B0506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5FD409-D860-D76A-0011-CBD739256E27}"/>
              </a:ext>
            </a:extLst>
          </p:cNvPr>
          <p:cNvGrpSpPr/>
          <p:nvPr/>
        </p:nvGrpSpPr>
        <p:grpSpPr>
          <a:xfrm>
            <a:off x="2982621" y="1450077"/>
            <a:ext cx="2332738" cy="2240694"/>
            <a:chOff x="1303177" y="1028700"/>
            <a:chExt cx="2522043" cy="252204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686746-96FF-7D6F-EF6B-7A18E7FF4CC8}"/>
                </a:ext>
              </a:extLst>
            </p:cNvPr>
            <p:cNvSpPr/>
            <p:nvPr/>
          </p:nvSpPr>
          <p:spPr>
            <a:xfrm>
              <a:off x="1303177" y="1028700"/>
              <a:ext cx="2522043" cy="2522043"/>
            </a:xfrm>
            <a:prstGeom prst="ellipse">
              <a:avLst/>
            </a:prstGeom>
            <a:solidFill>
              <a:srgbClr val="945200">
                <a:alpha val="36078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6443612"/>
                <a:satOff val="-18493"/>
                <a:lumOff val="-29609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ECDDD98A-70EF-FBD1-231E-FC0A7BB0B163}"/>
                </a:ext>
              </a:extLst>
            </p:cNvPr>
            <p:cNvSpPr txBox="1"/>
            <p:nvPr/>
          </p:nvSpPr>
          <p:spPr>
            <a:xfrm>
              <a:off x="1647944" y="1637173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RITUAL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endParaRPr lang="en-US" sz="400" b="1" i="0" kern="1200" dirty="0">
                <a:latin typeface="Avenir Black" panose="02000503020000020003" pitchFamily="2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Degrees &amp; Ceremonies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Officer Qualifi</a:t>
              </a:r>
              <a:r>
                <a:rPr lang="en-US" sz="1400" dirty="0">
                  <a:latin typeface="Avenir Next Condensed" panose="020B0506020202020204" pitchFamily="34" charset="0"/>
                </a:rPr>
                <a:t>cations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Regalia/</a:t>
              </a:r>
              <a:r>
                <a:rPr lang="en-US" sz="1400" dirty="0" err="1">
                  <a:latin typeface="Avenir Next Condensed" panose="020B0506020202020204" pitchFamily="34" charset="0"/>
                </a:rPr>
                <a:t>Paraphrenalia</a:t>
              </a:r>
              <a:endParaRPr lang="en-US" sz="1400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Music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i="1" kern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02B368-1F1F-00CB-2600-CA7108C4927F}"/>
              </a:ext>
            </a:extLst>
          </p:cNvPr>
          <p:cNvGrpSpPr/>
          <p:nvPr/>
        </p:nvGrpSpPr>
        <p:grpSpPr>
          <a:xfrm>
            <a:off x="2894926" y="3624447"/>
            <a:ext cx="2346759" cy="2241188"/>
            <a:chOff x="1303177" y="3618406"/>
            <a:chExt cx="2522043" cy="25220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8118AC-B0FF-D4B9-A489-3B01738BD50E}"/>
                </a:ext>
              </a:extLst>
            </p:cNvPr>
            <p:cNvSpPr/>
            <p:nvPr/>
          </p:nvSpPr>
          <p:spPr>
            <a:xfrm>
              <a:off x="1303177" y="3618406"/>
              <a:ext cx="2522043" cy="2522043"/>
            </a:xfrm>
            <a:prstGeom prst="ellipse">
              <a:avLst/>
            </a:prstGeom>
            <a:solidFill>
              <a:srgbClr val="945200">
                <a:alpha val="7098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5369677"/>
                <a:satOff val="-15411"/>
                <a:lumOff val="-24674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6AE2A7DB-25CE-FD12-5436-C925FCF67620}"/>
                </a:ext>
              </a:extLst>
            </p:cNvPr>
            <p:cNvSpPr txBox="1"/>
            <p:nvPr/>
          </p:nvSpPr>
          <p:spPr>
            <a:xfrm>
              <a:off x="1672522" y="3987751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SOCIAL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endParaRPr lang="en-US" sz="400" b="1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Dinners and Parties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kern="1200" dirty="0">
                  <a:latin typeface="Avenir Next Condensed" panose="020B0506020202020204" pitchFamily="34" charset="0"/>
                </a:rPr>
                <a:t>Outings</a:t>
              </a:r>
              <a:r>
                <a:rPr lang="en-US" sz="1400" dirty="0">
                  <a:latin typeface="Avenir Next Condensed" panose="020B0506020202020204" pitchFamily="34" charset="0"/>
                </a:rPr>
                <a:t> &amp; Gatherings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kern="1200" dirty="0">
                  <a:latin typeface="Avenir Next Condensed" panose="020B0506020202020204" pitchFamily="34" charset="0"/>
                </a:rPr>
                <a:t>Family Engagement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2178E1-8E93-A39C-0E9F-379C6EFAA620}"/>
              </a:ext>
            </a:extLst>
          </p:cNvPr>
          <p:cNvGrpSpPr/>
          <p:nvPr/>
        </p:nvGrpSpPr>
        <p:grpSpPr>
          <a:xfrm>
            <a:off x="4913336" y="4583001"/>
            <a:ext cx="2431628" cy="2241187"/>
            <a:chOff x="3492470" y="4913259"/>
            <a:chExt cx="2628958" cy="25220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4FE4DA-74B9-841D-1C33-E8D8E97B61DA}"/>
                </a:ext>
              </a:extLst>
            </p:cNvPr>
            <p:cNvSpPr/>
            <p:nvPr/>
          </p:nvSpPr>
          <p:spPr>
            <a:xfrm>
              <a:off x="3545928" y="4913259"/>
              <a:ext cx="2522043" cy="2522043"/>
            </a:xfrm>
            <a:prstGeom prst="ellipse">
              <a:avLst/>
            </a:prstGeom>
            <a:solidFill>
              <a:srgbClr val="3B7D23">
                <a:alpha val="67843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4295742"/>
                <a:satOff val="-12329"/>
                <a:lumOff val="-19739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6F9E5BD5-44E8-FC8E-9136-AC5232669C5C}"/>
                </a:ext>
              </a:extLst>
            </p:cNvPr>
            <p:cNvSpPr txBox="1"/>
            <p:nvPr/>
          </p:nvSpPr>
          <p:spPr>
            <a:xfrm>
              <a:off x="3492470" y="6104346"/>
              <a:ext cx="2628958" cy="973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ADMINISTRATION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endParaRPr lang="en-US" sz="400" b="1" i="0" kern="1200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Records/Documents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Required Filings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Minutes/Bylaws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Dues</a:t>
              </a:r>
              <a:endParaRPr lang="en-US" sz="1400" i="0" kern="1200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i="1" kern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01CDAD-5A0D-F647-AB2D-962EEE531E6A}"/>
              </a:ext>
            </a:extLst>
          </p:cNvPr>
          <p:cNvGrpSpPr/>
          <p:nvPr/>
        </p:nvGrpSpPr>
        <p:grpSpPr>
          <a:xfrm>
            <a:off x="6929398" y="3530195"/>
            <a:ext cx="2332739" cy="2274999"/>
            <a:chOff x="5788679" y="3618406"/>
            <a:chExt cx="2522043" cy="25220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D10811D-FCFC-384D-3694-893707F53924}"/>
                </a:ext>
              </a:extLst>
            </p:cNvPr>
            <p:cNvSpPr/>
            <p:nvPr/>
          </p:nvSpPr>
          <p:spPr>
            <a:xfrm>
              <a:off x="5788679" y="3618406"/>
              <a:ext cx="2522043" cy="252204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3221806"/>
                <a:satOff val="-9246"/>
                <a:lumOff val="-14805"/>
                <a:alphaOff val="0"/>
              </a:schemeClr>
            </a:fillRef>
            <a:effectRef idx="0">
              <a:schemeClr val="accent2">
                <a:alpha val="50000"/>
                <a:hueOff val="3221806"/>
                <a:satOff val="-9246"/>
                <a:lumOff val="-1480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B14FF9A6-3309-34EE-24D2-4E6D9E4A9239}"/>
                </a:ext>
              </a:extLst>
            </p:cNvPr>
            <p:cNvSpPr txBox="1"/>
            <p:nvPr/>
          </p:nvSpPr>
          <p:spPr>
            <a:xfrm>
              <a:off x="6158024" y="3987751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FINANCE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" kern="1200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Financial Accounts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kern="1200" dirty="0">
                  <a:latin typeface="Avenir Next Condensed" panose="020B0506020202020204" pitchFamily="34" charset="0"/>
                </a:rPr>
                <a:t>Budget/Forecasting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Insurance</a:t>
              </a:r>
              <a:endParaRPr lang="en-US" sz="1400" kern="1200" dirty="0">
                <a:latin typeface="Avenir Next Condensed" panose="020B0506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72B7A-667F-01BF-FB5E-E4B4B255545F}"/>
              </a:ext>
            </a:extLst>
          </p:cNvPr>
          <p:cNvGrpSpPr/>
          <p:nvPr/>
        </p:nvGrpSpPr>
        <p:grpSpPr>
          <a:xfrm>
            <a:off x="4677170" y="2239788"/>
            <a:ext cx="2837659" cy="2719952"/>
            <a:chOff x="3305868" y="2055458"/>
            <a:chExt cx="3002162" cy="305823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E62888-C7BF-D6EE-0A80-E9FB7A210CF8}"/>
                </a:ext>
              </a:extLst>
            </p:cNvPr>
            <p:cNvSpPr/>
            <p:nvPr/>
          </p:nvSpPr>
          <p:spPr>
            <a:xfrm>
              <a:off x="3305868" y="2055458"/>
              <a:ext cx="3002162" cy="3058233"/>
            </a:xfrm>
            <a:prstGeom prst="ellipse">
              <a:avLst/>
            </a:prstGeom>
            <a:solidFill>
              <a:schemeClr val="tx2">
                <a:lumMod val="90000"/>
                <a:lumOff val="10000"/>
                <a:alpha val="34902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9C289D13-EB3A-DDC3-CB1E-35BC9FAF682E}"/>
                </a:ext>
              </a:extLst>
            </p:cNvPr>
            <p:cNvSpPr txBox="1"/>
            <p:nvPr/>
          </p:nvSpPr>
          <p:spPr>
            <a:xfrm>
              <a:off x="3745523" y="2592106"/>
              <a:ext cx="2122850" cy="2162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EXECUTIVE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endParaRPr lang="en-US" sz="400" b="1" dirty="0">
                <a:latin typeface="Avenir Next Condensed" panose="020B0506020202020204" pitchFamily="34" charset="0"/>
              </a:endParaRP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Oversight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Planning &amp; Delegation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Charity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Hall Association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endParaRPr lang="en-US" sz="1050" i="1" kern="1200" dirty="0"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73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A0FD8D-A393-69B5-F50D-853FF48F1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5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8A3054-93E9-17FA-9EF0-384CE5FF5C42}"/>
              </a:ext>
            </a:extLst>
          </p:cNvPr>
          <p:cNvSpPr/>
          <p:nvPr/>
        </p:nvSpPr>
        <p:spPr>
          <a:xfrm>
            <a:off x="360609" y="350949"/>
            <a:ext cx="11449318" cy="6156102"/>
          </a:xfrm>
          <a:prstGeom prst="rect">
            <a:avLst/>
          </a:prstGeom>
          <a:solidFill>
            <a:srgbClr val="FBEFE2">
              <a:alpha val="2352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eehive with bees around it&#10;&#10;AI-generated content may be incorrect.">
            <a:extLst>
              <a:ext uri="{FF2B5EF4-FFF2-40B4-BE49-F238E27FC236}">
                <a16:creationId xmlns:a16="http://schemas.microsoft.com/office/drawing/2014/main" id="{B010ACF1-CE14-1043-5DBC-DE9260D8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46" r="-2" b="25203"/>
          <a:stretch/>
        </p:blipFill>
        <p:spPr>
          <a:xfrm>
            <a:off x="3065755" y="480060"/>
            <a:ext cx="5571092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AAA06-8064-436A-EB60-FEDB8913D0C9}"/>
              </a:ext>
            </a:extLst>
          </p:cNvPr>
          <p:cNvSpPr txBox="1"/>
          <p:nvPr/>
        </p:nvSpPr>
        <p:spPr>
          <a:xfrm>
            <a:off x="-10732" y="592827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kern="0" dirty="0">
                <a:ln w="0"/>
                <a:solidFill>
                  <a:srgbClr val="FBEFE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Success comes when every officer contributes</a:t>
            </a:r>
            <a:r>
              <a:rPr lang="en-US" sz="4000" dirty="0">
                <a:ln w="0"/>
                <a:solidFill>
                  <a:srgbClr val="FBEFE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653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BCD02-B79B-C4C9-491F-F5CF3EC7D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641B46B-B03C-A465-D533-64F18891AB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520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6BA18E-4E4A-6EDA-3D41-76FA696509C8}"/>
              </a:ext>
            </a:extLst>
          </p:cNvPr>
          <p:cNvGrpSpPr/>
          <p:nvPr/>
        </p:nvGrpSpPr>
        <p:grpSpPr>
          <a:xfrm>
            <a:off x="4880642" y="239522"/>
            <a:ext cx="2332738" cy="2235547"/>
            <a:chOff x="3545928" y="-266152"/>
            <a:chExt cx="2522043" cy="252204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5B3BE4-225A-7EFA-16C8-E10CC2F2B6EC}"/>
                </a:ext>
              </a:extLst>
            </p:cNvPr>
            <p:cNvSpPr/>
            <p:nvPr/>
          </p:nvSpPr>
          <p:spPr>
            <a:xfrm>
              <a:off x="3545928" y="-266152"/>
              <a:ext cx="2522043" cy="252204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1073935"/>
                <a:satOff val="-3082"/>
                <a:lumOff val="-4935"/>
                <a:alphaOff val="0"/>
              </a:schemeClr>
            </a:fillRef>
            <a:effectRef idx="0">
              <a:schemeClr val="accent2">
                <a:alpha val="50000"/>
                <a:hueOff val="1073935"/>
                <a:satOff val="-3082"/>
                <a:lumOff val="-493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4A34D49F-5703-63D8-B2DA-8C4ABC783EB5}"/>
                </a:ext>
              </a:extLst>
            </p:cNvPr>
            <p:cNvSpPr txBox="1"/>
            <p:nvPr/>
          </p:nvSpPr>
          <p:spPr>
            <a:xfrm>
              <a:off x="3634733" y="103193"/>
              <a:ext cx="2309861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EDUCATION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>
                  <a:latin typeface="Avenir Next Condensed" panose="020B0506020202020204" pitchFamily="34" charset="0"/>
                </a:rPr>
                <a:t>Senior Warden</a:t>
              </a:r>
              <a:endParaRPr lang="en-US" i="0" kern="1200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Candidates - Coaches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Programming – Junior 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Deacon</a:t>
              </a:r>
              <a:endParaRPr lang="en-US" sz="1400" kern="1200" dirty="0">
                <a:latin typeface="Avenir Next Condensed" panose="020B0506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14E03E-6743-C3FA-5E51-D3620C216709}"/>
              </a:ext>
            </a:extLst>
          </p:cNvPr>
          <p:cNvGrpSpPr/>
          <p:nvPr/>
        </p:nvGrpSpPr>
        <p:grpSpPr>
          <a:xfrm>
            <a:off x="6827552" y="1309946"/>
            <a:ext cx="2431628" cy="2330245"/>
            <a:chOff x="5853526" y="1009243"/>
            <a:chExt cx="2522043" cy="252204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4CF1EF-783B-B4A5-24E8-1530A0CF7CF1}"/>
                </a:ext>
              </a:extLst>
            </p:cNvPr>
            <p:cNvSpPr/>
            <p:nvPr/>
          </p:nvSpPr>
          <p:spPr>
            <a:xfrm>
              <a:off x="5853526" y="1009243"/>
              <a:ext cx="2522043" cy="252204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2147871"/>
                <a:satOff val="-6164"/>
                <a:lumOff val="-9870"/>
                <a:alphaOff val="0"/>
              </a:schemeClr>
            </a:fillRef>
            <a:effectRef idx="0">
              <a:schemeClr val="accent2">
                <a:alpha val="50000"/>
                <a:hueOff val="2147871"/>
                <a:satOff val="-6164"/>
                <a:lumOff val="-987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8AA8B914-03C7-37C0-6A11-994354C34BB7}"/>
                </a:ext>
              </a:extLst>
            </p:cNvPr>
            <p:cNvSpPr txBox="1"/>
            <p:nvPr/>
          </p:nvSpPr>
          <p:spPr>
            <a:xfrm>
              <a:off x="5959160" y="1378588"/>
              <a:ext cx="2263135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MEMBERSHIP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dirty="0">
                  <a:latin typeface="Avenir Next Condensed" panose="020B0506020202020204" pitchFamily="34" charset="0"/>
                </a:rPr>
                <a:t>Junior Warden</a:t>
              </a:r>
              <a:endParaRPr lang="en-US" i="0" kern="1200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Welcome Committee - Marshal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Prospects – Senior Deacon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Member Engagement - Chaplain</a:t>
              </a:r>
              <a:endParaRPr lang="en-US" sz="1400" i="0" kern="1200" dirty="0">
                <a:latin typeface="Avenir Next Condensed" panose="020B0506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9C0EDA-A6BF-C01C-2BFF-42515205E567}"/>
              </a:ext>
            </a:extLst>
          </p:cNvPr>
          <p:cNvGrpSpPr/>
          <p:nvPr/>
        </p:nvGrpSpPr>
        <p:grpSpPr>
          <a:xfrm>
            <a:off x="2982621" y="1450077"/>
            <a:ext cx="2332738" cy="2240694"/>
            <a:chOff x="1303177" y="1028700"/>
            <a:chExt cx="2522043" cy="252204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417BE4-4B84-6499-F25D-2AA7FEA375C4}"/>
                </a:ext>
              </a:extLst>
            </p:cNvPr>
            <p:cNvSpPr/>
            <p:nvPr/>
          </p:nvSpPr>
          <p:spPr>
            <a:xfrm>
              <a:off x="1303177" y="1028700"/>
              <a:ext cx="2522043" cy="2522043"/>
            </a:xfrm>
            <a:prstGeom prst="ellipse">
              <a:avLst/>
            </a:prstGeom>
            <a:solidFill>
              <a:srgbClr val="945200">
                <a:alpha val="36078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6443612"/>
                <a:satOff val="-18493"/>
                <a:lumOff val="-29609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82B6F422-24C5-EFB8-8D5E-01E63AB9A437}"/>
                </a:ext>
              </a:extLst>
            </p:cNvPr>
            <p:cNvSpPr txBox="1"/>
            <p:nvPr/>
          </p:nvSpPr>
          <p:spPr>
            <a:xfrm>
              <a:off x="1409105" y="1637173"/>
              <a:ext cx="2272031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RITUAL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endParaRPr lang="en-US" sz="400" b="1" i="0" kern="1200" dirty="0">
                <a:latin typeface="Avenir Black" panose="02000503020000020003" pitchFamily="2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dirty="0">
                  <a:latin typeface="Avenir Next Condensed" panose="020B0506020202020204" pitchFamily="34" charset="0"/>
                </a:rPr>
                <a:t>Officer’s Coach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Degrees &amp; Ceremonies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Officer Qualifi</a:t>
              </a:r>
              <a:r>
                <a:rPr lang="en-US" sz="1400" dirty="0">
                  <a:latin typeface="Avenir Next Condensed" panose="020B0506020202020204" pitchFamily="34" charset="0"/>
                </a:rPr>
                <a:t>cations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Regalia/</a:t>
              </a:r>
              <a:r>
                <a:rPr lang="en-US" sz="1400" dirty="0" err="1">
                  <a:latin typeface="Avenir Next Condensed" panose="020B0506020202020204" pitchFamily="34" charset="0"/>
                </a:rPr>
                <a:t>Paraphrenalia</a:t>
              </a:r>
              <a:r>
                <a:rPr lang="en-US" sz="1400" dirty="0">
                  <a:latin typeface="Avenir Next Condensed" panose="020B0506020202020204" pitchFamily="34" charset="0"/>
                </a:rPr>
                <a:t> - Tiler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Music - Organist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i="1" kern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CA0AB1-FD88-CEAA-2799-50BD94F8A14F}"/>
              </a:ext>
            </a:extLst>
          </p:cNvPr>
          <p:cNvGrpSpPr/>
          <p:nvPr/>
        </p:nvGrpSpPr>
        <p:grpSpPr>
          <a:xfrm>
            <a:off x="2894926" y="3624447"/>
            <a:ext cx="2346759" cy="2241188"/>
            <a:chOff x="1303177" y="3618406"/>
            <a:chExt cx="2522043" cy="25220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C0061F-D336-D8A5-ECA3-55BD19513D78}"/>
                </a:ext>
              </a:extLst>
            </p:cNvPr>
            <p:cNvSpPr/>
            <p:nvPr/>
          </p:nvSpPr>
          <p:spPr>
            <a:xfrm>
              <a:off x="1303177" y="3618406"/>
              <a:ext cx="2522043" cy="2522043"/>
            </a:xfrm>
            <a:prstGeom prst="ellipse">
              <a:avLst/>
            </a:prstGeom>
            <a:solidFill>
              <a:srgbClr val="945200">
                <a:alpha val="7098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5369677"/>
                <a:satOff val="-15411"/>
                <a:lumOff val="-24674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EF11574C-65C3-889C-BB56-A72EE368E9EF}"/>
                </a:ext>
              </a:extLst>
            </p:cNvPr>
            <p:cNvSpPr txBox="1"/>
            <p:nvPr/>
          </p:nvSpPr>
          <p:spPr>
            <a:xfrm>
              <a:off x="1672522" y="3987751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SOCIAL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endParaRPr lang="en-US" sz="400" b="1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dirty="0">
                  <a:latin typeface="Avenir Next Condensed" panose="020B0506020202020204" pitchFamily="34" charset="0"/>
                </a:rPr>
                <a:t>Stewards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Dinners and Parties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kern="1200" dirty="0">
                  <a:latin typeface="Avenir Next Condensed" panose="020B0506020202020204" pitchFamily="34" charset="0"/>
                </a:rPr>
                <a:t>Outings</a:t>
              </a:r>
              <a:r>
                <a:rPr lang="en-US" sz="1400" dirty="0">
                  <a:latin typeface="Avenir Next Condensed" panose="020B0506020202020204" pitchFamily="34" charset="0"/>
                </a:rPr>
                <a:t> &amp; Gatherings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kern="1200" dirty="0">
                  <a:latin typeface="Avenir Next Condensed" panose="020B0506020202020204" pitchFamily="34" charset="0"/>
                </a:rPr>
                <a:t>Family Engagement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BC340D-0E5C-4817-CA45-6E30253EA264}"/>
              </a:ext>
            </a:extLst>
          </p:cNvPr>
          <p:cNvGrpSpPr/>
          <p:nvPr/>
        </p:nvGrpSpPr>
        <p:grpSpPr>
          <a:xfrm>
            <a:off x="4913336" y="4583001"/>
            <a:ext cx="2431628" cy="2241187"/>
            <a:chOff x="3492470" y="4913259"/>
            <a:chExt cx="2628958" cy="25220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5105AB-A32C-E30B-986A-29E690354FED}"/>
                </a:ext>
              </a:extLst>
            </p:cNvPr>
            <p:cNvSpPr/>
            <p:nvPr/>
          </p:nvSpPr>
          <p:spPr>
            <a:xfrm>
              <a:off x="3545928" y="4913259"/>
              <a:ext cx="2522043" cy="2522043"/>
            </a:xfrm>
            <a:prstGeom prst="ellipse">
              <a:avLst/>
            </a:prstGeom>
            <a:solidFill>
              <a:srgbClr val="3B7D23">
                <a:alpha val="67843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4295742"/>
                <a:satOff val="-12329"/>
                <a:lumOff val="-19739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7C9EB029-E372-AC82-15BC-D10A9BA3699B}"/>
                </a:ext>
              </a:extLst>
            </p:cNvPr>
            <p:cNvSpPr txBox="1"/>
            <p:nvPr/>
          </p:nvSpPr>
          <p:spPr>
            <a:xfrm>
              <a:off x="3492470" y="6104346"/>
              <a:ext cx="2628958" cy="973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950" b="1" i="0" kern="1200" dirty="0">
                  <a:latin typeface="Avenir Black" panose="02000503020000020003" pitchFamily="2" charset="0"/>
                </a:rPr>
                <a:t>ADMINISTRATION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endParaRPr lang="en-US" sz="400" b="1" i="0" kern="1200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i="0" kern="1200" dirty="0">
                  <a:latin typeface="Avenir Next Condensed" panose="020B0506020202020204" pitchFamily="34" charset="0"/>
                </a:rPr>
                <a:t>Secretary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Records/Documents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Required Filings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i="0" kern="1200" dirty="0">
                  <a:latin typeface="Avenir Next Condensed" panose="020B0506020202020204" pitchFamily="34" charset="0"/>
                </a:rPr>
                <a:t>Minutes/Bylaws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Dues</a:t>
              </a:r>
              <a:endParaRPr lang="en-US" sz="1400" i="0" kern="1200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i="1" kern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4C8743-AFB2-F403-FB25-A64766E6ED4B}"/>
              </a:ext>
            </a:extLst>
          </p:cNvPr>
          <p:cNvGrpSpPr/>
          <p:nvPr/>
        </p:nvGrpSpPr>
        <p:grpSpPr>
          <a:xfrm>
            <a:off x="6929398" y="3530195"/>
            <a:ext cx="2332739" cy="2274999"/>
            <a:chOff x="5788679" y="3618406"/>
            <a:chExt cx="2522043" cy="25220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D0A4A70-04C4-738B-FF0E-95462677B14E}"/>
                </a:ext>
              </a:extLst>
            </p:cNvPr>
            <p:cNvSpPr/>
            <p:nvPr/>
          </p:nvSpPr>
          <p:spPr>
            <a:xfrm>
              <a:off x="5788679" y="3618406"/>
              <a:ext cx="2522043" cy="252204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3221806"/>
                <a:satOff val="-9246"/>
                <a:lumOff val="-14805"/>
                <a:alphaOff val="0"/>
              </a:schemeClr>
            </a:fillRef>
            <a:effectRef idx="0">
              <a:schemeClr val="accent2">
                <a:alpha val="50000"/>
                <a:hueOff val="3221806"/>
                <a:satOff val="-9246"/>
                <a:lumOff val="-1480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B3DE5475-8577-3429-6A3C-6F253571F27F}"/>
                </a:ext>
              </a:extLst>
            </p:cNvPr>
            <p:cNvSpPr txBox="1"/>
            <p:nvPr/>
          </p:nvSpPr>
          <p:spPr>
            <a:xfrm>
              <a:off x="6158024" y="3987751"/>
              <a:ext cx="1783353" cy="178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FINANCE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" kern="1200" dirty="0">
                <a:latin typeface="Avenir Next Condensed" panose="020B0506020202020204" pitchFamily="34" charset="0"/>
              </a:endParaRP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dirty="0">
                  <a:latin typeface="Avenir Next Condensed" panose="020B0506020202020204" pitchFamily="34" charset="0"/>
                </a:rPr>
                <a:t>Treasurer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Financial Accounts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kern="1200" dirty="0">
                  <a:latin typeface="Avenir Next Condensed" panose="020B0506020202020204" pitchFamily="34" charset="0"/>
                </a:rPr>
                <a:t>Budget/Forecasting</a:t>
              </a:r>
            </a:p>
            <a:p>
              <a:pPr marL="0" lvl="0" indent="0" algn="ctr" defTabSz="66675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Insurance</a:t>
              </a:r>
              <a:endParaRPr lang="en-US" sz="1400" kern="1200" dirty="0">
                <a:latin typeface="Avenir Next Condensed" panose="020B0506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061B506-B098-2973-4E8D-2DE123721E0E}"/>
              </a:ext>
            </a:extLst>
          </p:cNvPr>
          <p:cNvGrpSpPr/>
          <p:nvPr/>
        </p:nvGrpSpPr>
        <p:grpSpPr>
          <a:xfrm>
            <a:off x="4677170" y="2239788"/>
            <a:ext cx="2837659" cy="2719952"/>
            <a:chOff x="3305868" y="2055458"/>
            <a:chExt cx="3002162" cy="305823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6F79249-23F5-43C5-9B46-F54B3D6ED66D}"/>
                </a:ext>
              </a:extLst>
            </p:cNvPr>
            <p:cNvSpPr/>
            <p:nvPr/>
          </p:nvSpPr>
          <p:spPr>
            <a:xfrm>
              <a:off x="3305868" y="2055458"/>
              <a:ext cx="3002162" cy="3058233"/>
            </a:xfrm>
            <a:prstGeom prst="ellipse">
              <a:avLst/>
            </a:prstGeom>
            <a:solidFill>
              <a:schemeClr val="tx2">
                <a:lumMod val="90000"/>
                <a:lumOff val="10000"/>
                <a:alpha val="34902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20C8F885-ECA4-7CF8-DB26-150E0339D911}"/>
                </a:ext>
              </a:extLst>
            </p:cNvPr>
            <p:cNvSpPr txBox="1"/>
            <p:nvPr/>
          </p:nvSpPr>
          <p:spPr>
            <a:xfrm>
              <a:off x="3745523" y="2592106"/>
              <a:ext cx="2122850" cy="2162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2000" b="1" i="0" kern="1200" dirty="0">
                  <a:latin typeface="Avenir Black" panose="02000503020000020003" pitchFamily="2" charset="0"/>
                </a:rPr>
                <a:t>EXECUTIVE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dirty="0">
                  <a:latin typeface="Avenir Next Condensed" panose="020B0506020202020204" pitchFamily="34" charset="0"/>
                </a:rPr>
                <a:t>Master</a:t>
              </a:r>
              <a:endParaRPr lang="en-US" i="0" kern="1200" dirty="0">
                <a:latin typeface="Avenir Next Condensed" panose="020B0506020202020204" pitchFamily="34" charset="0"/>
              </a:endParaRP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endParaRPr lang="en-US" sz="400" b="1" dirty="0">
                <a:latin typeface="Avenir Next Condensed" panose="020B0506020202020204" pitchFamily="34" charset="0"/>
              </a:endParaRP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Oversight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Planning &amp; Delegation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Charity – w/Wardens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en-US" sz="1400" dirty="0">
                  <a:latin typeface="Avenir Next Condensed" panose="020B0506020202020204" pitchFamily="34" charset="0"/>
                </a:rPr>
                <a:t>Hall Association – w/Senior Warden</a:t>
              </a:r>
            </a:p>
            <a:p>
              <a:pPr marL="0" lvl="0" indent="0" algn="ctr" defTabSz="800100">
                <a:spcBef>
                  <a:spcPct val="0"/>
                </a:spcBef>
                <a:buNone/>
              </a:pPr>
              <a:endParaRPr lang="en-US" sz="1050" i="1" kern="1200" dirty="0"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4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69AC5-0004-60B8-F1F6-B4157DFA5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7CE4-A7DD-68B3-36A1-AF13C230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1" y="735236"/>
            <a:ext cx="5291663" cy="1043295"/>
          </a:xfrm>
        </p:spPr>
        <p:txBody>
          <a:bodyPr anchor="b">
            <a:noAutofit/>
          </a:bodyPr>
          <a:lstStyle/>
          <a:p>
            <a:r>
              <a:rPr lang="en-US" sz="4800" b="1" dirty="0"/>
              <a:t>BEEHIVE IMPERATIVES</a:t>
            </a:r>
          </a:p>
        </p:txBody>
      </p:sp>
      <p:pic>
        <p:nvPicPr>
          <p:cNvPr id="4" name="Picture 3" descr="A beehive with bees around it&#10;&#10;AI-generated content may be incorrect.">
            <a:extLst>
              <a:ext uri="{FF2B5EF4-FFF2-40B4-BE49-F238E27FC236}">
                <a16:creationId xmlns:a16="http://schemas.microsoft.com/office/drawing/2014/main" id="{0D150063-E514-C491-5987-DA1080C3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83" r="-2" b="21040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48A00-9A1B-CF7F-AE87-B19B19AE8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2" y="1965268"/>
            <a:ext cx="5291663" cy="4730084"/>
          </a:xfrm>
        </p:spPr>
        <p:txBody>
          <a:bodyPr>
            <a:noAutofit/>
          </a:bodyPr>
          <a:lstStyle/>
          <a:p>
            <a:pPr marL="342900" marR="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Show up!</a:t>
            </a:r>
            <a:endParaRPr lang="en-US" sz="4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4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Prioritize!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0" dirty="0">
                <a:ea typeface="Aptos" panose="020B0004020202020204" pitchFamily="34" charset="0"/>
                <a:cs typeface="Times New Roman" panose="02020603050405020304" pitchFamily="18" charset="0"/>
              </a:rPr>
              <a:t>Culture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Effectiveness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0" dirty="0">
                <a:ea typeface="Aptos" panose="020B0004020202020204" pitchFamily="34" charset="0"/>
                <a:cs typeface="Times New Roman" panose="02020603050405020304" pitchFamily="18" charset="0"/>
              </a:rPr>
              <a:t>Succession</a:t>
            </a:r>
            <a:endParaRPr lang="en-US" sz="3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4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Be the example!</a:t>
            </a:r>
            <a:endParaRPr lang="en-US" sz="4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6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062725F0-C4A0-273A-74FB-81E45813C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38682" cy="68386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6CDDA9-B794-2B5C-D6B3-0E9259E4D064}"/>
              </a:ext>
            </a:extLst>
          </p:cNvPr>
          <p:cNvSpPr/>
          <p:nvPr/>
        </p:nvSpPr>
        <p:spPr>
          <a:xfrm>
            <a:off x="6838682" y="0"/>
            <a:ext cx="5353318" cy="6858000"/>
          </a:xfrm>
          <a:prstGeom prst="rect">
            <a:avLst/>
          </a:prstGeom>
          <a:solidFill>
            <a:srgbClr val="FFD579">
              <a:alpha val="482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8466E-B158-6245-C1B2-BECE72E5C4FE}"/>
              </a:ext>
            </a:extLst>
          </p:cNvPr>
          <p:cNvSpPr txBox="1"/>
          <p:nvPr/>
        </p:nvSpPr>
        <p:spPr>
          <a:xfrm>
            <a:off x="7156360" y="1867436"/>
            <a:ext cx="5035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Masons show their leadership is not just administrative, but moral and inspirational.</a:t>
            </a:r>
          </a:p>
        </p:txBody>
      </p:sp>
    </p:spTree>
    <p:extLst>
      <p:ext uri="{BB962C8B-B14F-4D97-AF65-F5344CB8AC3E}">
        <p14:creationId xmlns:p14="http://schemas.microsoft.com/office/powerpoint/2010/main" val="205031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eehive with bees around it&#10;&#10;AI-generated content may be incorrect.">
            <a:extLst>
              <a:ext uri="{FF2B5EF4-FFF2-40B4-BE49-F238E27FC236}">
                <a16:creationId xmlns:a16="http://schemas.microsoft.com/office/drawing/2014/main" id="{B91C5786-DF70-3688-2F40-F76891744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46" r="-2" b="25203"/>
          <a:stretch/>
        </p:blipFill>
        <p:spPr>
          <a:xfrm>
            <a:off x="8200103" y="2726578"/>
            <a:ext cx="3991897" cy="3991897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1A5737-6966-2843-5B28-49188CB49471}"/>
              </a:ext>
            </a:extLst>
          </p:cNvPr>
          <p:cNvSpPr txBox="1">
            <a:spLocks/>
          </p:cNvSpPr>
          <p:nvPr/>
        </p:nvSpPr>
        <p:spPr>
          <a:xfrm>
            <a:off x="1174376" y="1652513"/>
            <a:ext cx="9843247" cy="21481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/>
              <a:t>How is Freemasonry transmitted, unimpaired, from generation to generation?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94541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C5333-FEFF-EF07-B19D-E577EC5BF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C3DCD-85E5-A7B1-8ABC-42EB2229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47" b="3980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8F1D69-DA85-2EFB-5E76-0CCEFBA32F86}"/>
              </a:ext>
            </a:extLst>
          </p:cNvPr>
          <p:cNvSpPr txBox="1"/>
          <p:nvPr/>
        </p:nvSpPr>
        <p:spPr>
          <a:xfrm>
            <a:off x="0" y="3279039"/>
            <a:ext cx="121919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LODGE</a:t>
            </a:r>
            <a:r>
              <a:rPr lang="en-US" sz="8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D579"/>
                </a:solidFill>
              </a:rPr>
              <a:t> </a:t>
            </a:r>
            <a:r>
              <a:rPr lang="en-US" sz="8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</a:rPr>
              <a:t>OFFICERS</a:t>
            </a:r>
          </a:p>
          <a:p>
            <a:pPr algn="ctr"/>
            <a:r>
              <a:rPr lang="en-US" sz="4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BUILDING A LODGE TOGETHER</a:t>
            </a:r>
          </a:p>
        </p:txBody>
      </p:sp>
    </p:spTree>
    <p:extLst>
      <p:ext uri="{BB962C8B-B14F-4D97-AF65-F5344CB8AC3E}">
        <p14:creationId xmlns:p14="http://schemas.microsoft.com/office/powerpoint/2010/main" val="66727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D9199-CC66-0D81-76E9-CB18D4879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988E62-3C79-A034-88BF-E3E769F30C27}"/>
              </a:ext>
            </a:extLst>
          </p:cNvPr>
          <p:cNvSpPr txBox="1">
            <a:spLocks/>
          </p:cNvSpPr>
          <p:nvPr/>
        </p:nvSpPr>
        <p:spPr>
          <a:xfrm>
            <a:off x="554943" y="185157"/>
            <a:ext cx="9843247" cy="60779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i="1">
                <a:solidFill>
                  <a:schemeClr val="tx1">
                    <a:lumMod val="50000"/>
                    <a:lumOff val="50000"/>
                  </a:schemeClr>
                </a:solidFill>
              </a:rPr>
              <a:t>How is Freemasonry transmitted, unimpaired, from generation to generation?</a:t>
            </a:r>
          </a:p>
          <a:p>
            <a:pPr marL="0" indent="0">
              <a:buNone/>
            </a:pPr>
            <a:endParaRPr lang="en-US" sz="4400"/>
          </a:p>
          <a:p>
            <a:pPr marL="0" indent="0">
              <a:buNone/>
            </a:pPr>
            <a:r>
              <a:rPr lang="en-US" sz="4400"/>
              <a:t>Through the presence and </a:t>
            </a:r>
          </a:p>
          <a:p>
            <a:pPr marL="0" indent="0">
              <a:buNone/>
            </a:pPr>
            <a:r>
              <a:rPr lang="en-US" sz="4400"/>
              <a:t>effectiveness of </a:t>
            </a:r>
          </a:p>
          <a:p>
            <a:pPr marL="0" indent="0">
              <a:buNone/>
            </a:pPr>
            <a:r>
              <a:rPr lang="en-US" sz="4400" b="1"/>
              <a:t>LODGE OFFICERS.</a:t>
            </a:r>
            <a:endParaRPr lang="en-US" sz="4400" b="1" dirty="0"/>
          </a:p>
        </p:txBody>
      </p:sp>
      <p:pic>
        <p:nvPicPr>
          <p:cNvPr id="9" name="Picture 8" descr="A beehive with bees around it&#10;&#10;AI-generated content may be incorrect.">
            <a:extLst>
              <a:ext uri="{FF2B5EF4-FFF2-40B4-BE49-F238E27FC236}">
                <a16:creationId xmlns:a16="http://schemas.microsoft.com/office/drawing/2014/main" id="{BC9DB3CE-20D9-387C-F64D-7B0FC1BE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46" r="-2" b="25203"/>
          <a:stretch/>
        </p:blipFill>
        <p:spPr>
          <a:xfrm>
            <a:off x="8200103" y="2726578"/>
            <a:ext cx="3991897" cy="3991897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390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quare and compasses with bees and a beehive&#10;&#10;AI-generated content may be incorrect.">
            <a:extLst>
              <a:ext uri="{FF2B5EF4-FFF2-40B4-BE49-F238E27FC236}">
                <a16:creationId xmlns:a16="http://schemas.microsoft.com/office/drawing/2014/main" id="{7E03A724-853E-F838-987A-AF86F74E7C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9" b="105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56B1F-4C1F-0277-AE1B-5147341FB813}"/>
              </a:ext>
            </a:extLst>
          </p:cNvPr>
          <p:cNvSpPr txBox="1"/>
          <p:nvPr/>
        </p:nvSpPr>
        <p:spPr>
          <a:xfrm>
            <a:off x="-1504" y="1342084"/>
            <a:ext cx="12191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TRADITIONS</a:t>
            </a:r>
            <a:endParaRPr lang="en-US" sz="8000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F6C49-A6C6-7882-A4F5-D6545611A9D7}"/>
              </a:ext>
            </a:extLst>
          </p:cNvPr>
          <p:cNvSpPr txBox="1"/>
          <p:nvPr/>
        </p:nvSpPr>
        <p:spPr>
          <a:xfrm>
            <a:off x="20" y="2576032"/>
            <a:ext cx="12191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TEACHINGS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05EA7-65BB-93EB-7A21-382EF1333F3F}"/>
              </a:ext>
            </a:extLst>
          </p:cNvPr>
          <p:cNvSpPr txBox="1"/>
          <p:nvPr/>
        </p:nvSpPr>
        <p:spPr>
          <a:xfrm>
            <a:off x="20" y="3874570"/>
            <a:ext cx="12191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FELLOWSHIP</a:t>
            </a:r>
            <a:endParaRPr lang="en-US" sz="8000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F32D4-AFC4-B7AB-BCA9-299B9105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043295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Objectives</a:t>
            </a:r>
          </a:p>
        </p:txBody>
      </p:sp>
      <p:pic>
        <p:nvPicPr>
          <p:cNvPr id="4" name="Picture 3" descr="A beehive with bees around it&#10;&#10;AI-generated content may be incorrect.">
            <a:extLst>
              <a:ext uri="{FF2B5EF4-FFF2-40B4-BE49-F238E27FC236}">
                <a16:creationId xmlns:a16="http://schemas.microsoft.com/office/drawing/2014/main" id="{2BD6433D-609B-634F-9FBE-8917541B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83" r="-2" b="21040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FA43C-E96A-9E4F-1B08-1053EF88F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2" y="1759206"/>
            <a:ext cx="5291663" cy="4730084"/>
          </a:xfrm>
        </p:spPr>
        <p:txBody>
          <a:bodyPr>
            <a:noAutofit/>
          </a:bodyPr>
          <a:lstStyle/>
          <a:p>
            <a:pPr marL="342900" marR="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Understand the motivations behind why people seek, or avoid, lodge officer positions.</a:t>
            </a:r>
            <a:endParaRPr lang="en-US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Introduce a new tool to clarify the functions and duties of each lodge officer.</a:t>
            </a:r>
            <a:endParaRPr lang="en-US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Discuss three imperatives that will help guide your leadership into the future.</a:t>
            </a:r>
            <a:endParaRPr lang="en-US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23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B88A5-CA6F-C5F3-2118-ECF4542DD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quare and compasses with bees and a beehive&#10;&#10;AI-generated content may be incorrect.">
            <a:extLst>
              <a:ext uri="{FF2B5EF4-FFF2-40B4-BE49-F238E27FC236}">
                <a16:creationId xmlns:a16="http://schemas.microsoft.com/office/drawing/2014/main" id="{6976D94A-94D1-3723-FAE0-4F497CCA6B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9" b="105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490C2-52C7-3311-0484-619C2BC59748}"/>
              </a:ext>
            </a:extLst>
          </p:cNvPr>
          <p:cNvSpPr txBox="1"/>
          <p:nvPr/>
        </p:nvSpPr>
        <p:spPr>
          <a:xfrm>
            <a:off x="0" y="3873210"/>
            <a:ext cx="12191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Why are you an officer?</a:t>
            </a:r>
            <a:endParaRPr lang="en-US" sz="6400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92A2C3-9BFC-D6DA-98FC-7561172CD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quare and compasses with bees and a beehive&#10;&#10;AI-generated content may be incorrect.">
            <a:extLst>
              <a:ext uri="{FF2B5EF4-FFF2-40B4-BE49-F238E27FC236}">
                <a16:creationId xmlns:a16="http://schemas.microsoft.com/office/drawing/2014/main" id="{855B216F-CEE9-F49A-F03B-126B3FF5B1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03" r="14783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58C4F0-BBF7-3C21-0E16-081B82065D36}"/>
              </a:ext>
            </a:extLst>
          </p:cNvPr>
          <p:cNvSpPr txBox="1"/>
          <p:nvPr/>
        </p:nvSpPr>
        <p:spPr>
          <a:xfrm>
            <a:off x="6936391" y="536481"/>
            <a:ext cx="4926932" cy="5331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TOP REASONS FOR BEING A LODGE OFFICER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/>
              <a:t>Supports the </a:t>
            </a:r>
            <a:r>
              <a:rPr lang="en-US" sz="3600" b="1" dirty="0"/>
              <a:t>health</a:t>
            </a:r>
            <a:r>
              <a:rPr lang="en-US" sz="3600" dirty="0"/>
              <a:t> of my lodge.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/>
              <a:t>Supports the </a:t>
            </a:r>
            <a:r>
              <a:rPr lang="en-US" sz="3600" b="1" dirty="0"/>
              <a:t>growth</a:t>
            </a:r>
            <a:r>
              <a:rPr lang="en-US" sz="3600" dirty="0"/>
              <a:t> of my lodge.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/>
              <a:t>Improves the </a:t>
            </a:r>
            <a:r>
              <a:rPr lang="en-US" sz="3600" b="1" dirty="0"/>
              <a:t>morale</a:t>
            </a:r>
            <a:r>
              <a:rPr lang="en-US" sz="3600" dirty="0"/>
              <a:t> of my lodge.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8475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 looking at a freemason&#10;&#10;AI-generated content may be incorrect.">
            <a:extLst>
              <a:ext uri="{FF2B5EF4-FFF2-40B4-BE49-F238E27FC236}">
                <a16:creationId xmlns:a16="http://schemas.microsoft.com/office/drawing/2014/main" id="{83B99A70-EF5D-3A40-3805-AEE8A10B5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ECECC-88EA-3C4D-7ABC-49F0EDE70021}"/>
              </a:ext>
            </a:extLst>
          </p:cNvPr>
          <p:cNvSpPr txBox="1"/>
          <p:nvPr/>
        </p:nvSpPr>
        <p:spPr>
          <a:xfrm>
            <a:off x="6986789" y="612844"/>
            <a:ext cx="48231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Why do Masons </a:t>
            </a:r>
            <a:r>
              <a:rPr lang="en-US" sz="6000" b="1" dirty="0"/>
              <a:t>avoid</a:t>
            </a:r>
            <a:r>
              <a:rPr lang="en-US" sz="6000" dirty="0"/>
              <a:t> or </a:t>
            </a:r>
            <a:r>
              <a:rPr lang="en-US" sz="6000" b="1" dirty="0"/>
              <a:t>give up </a:t>
            </a:r>
            <a:r>
              <a:rPr lang="en-US" sz="6000" dirty="0"/>
              <a:t>lodge officer positions?</a:t>
            </a:r>
          </a:p>
        </p:txBody>
      </p:sp>
    </p:spTree>
    <p:extLst>
      <p:ext uri="{BB962C8B-B14F-4D97-AF65-F5344CB8AC3E}">
        <p14:creationId xmlns:p14="http://schemas.microsoft.com/office/powerpoint/2010/main" val="54683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ew icons of a person's head and a clock&#10;&#10;AI-generated content may be incorrect.">
            <a:extLst>
              <a:ext uri="{FF2B5EF4-FFF2-40B4-BE49-F238E27FC236}">
                <a16:creationId xmlns:a16="http://schemas.microsoft.com/office/drawing/2014/main" id="{6A334DB5-3C9B-A302-9D65-BFE09965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69" b="13671"/>
          <a:stretch/>
        </p:blipFill>
        <p:spPr>
          <a:xfrm>
            <a:off x="0" y="1366684"/>
            <a:ext cx="12191980" cy="5324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20DC3-B1C4-4F0B-3F3F-7166CCA780CF}"/>
              </a:ext>
            </a:extLst>
          </p:cNvPr>
          <p:cNvSpPr txBox="1"/>
          <p:nvPr/>
        </p:nvSpPr>
        <p:spPr>
          <a:xfrm>
            <a:off x="-20" y="167150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TOP REASONS </a:t>
            </a:r>
          </a:p>
          <a:p>
            <a:pPr algn="ctr"/>
            <a:r>
              <a:rPr lang="en-US" sz="3600" b="1" dirty="0">
                <a:latin typeface="+mj-lt"/>
              </a:rPr>
              <a:t>MASONS AVOID OFFICER POSITIONS</a:t>
            </a:r>
          </a:p>
        </p:txBody>
      </p:sp>
      <p:pic>
        <p:nvPicPr>
          <p:cNvPr id="6" name="Picture 5" descr="A few icons of a person's head and a clock&#10;&#10;AI-generated content may be incorrect.">
            <a:extLst>
              <a:ext uri="{FF2B5EF4-FFF2-40B4-BE49-F238E27FC236}">
                <a16:creationId xmlns:a16="http://schemas.microsoft.com/office/drawing/2014/main" id="{CA040D79-58E5-FD3F-51AC-92F57C30D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659" t="66462" r="3432" b="21827"/>
          <a:stretch/>
        </p:blipFill>
        <p:spPr>
          <a:xfrm>
            <a:off x="11050074" y="5228822"/>
            <a:ext cx="476518" cy="8628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9E9D5A-4615-F90B-F62E-AFAC75F92DE8}"/>
              </a:ext>
            </a:extLst>
          </p:cNvPr>
          <p:cNvSpPr/>
          <p:nvPr/>
        </p:nvSpPr>
        <p:spPr>
          <a:xfrm>
            <a:off x="11537314" y="5497756"/>
            <a:ext cx="321971" cy="4844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21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384</Words>
  <Application>Microsoft Office PowerPoint</Application>
  <PresentationFormat>Widescreen</PresentationFormat>
  <Paragraphs>128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Avenir Black</vt:lpstr>
      <vt:lpstr>Avenir Book</vt:lpstr>
      <vt:lpstr>Avenir Next Condensed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BEEHIVE IMPERATIVES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Allan Casalou</dc:creator>
  <cp:lastModifiedBy>Andrew Uehling</cp:lastModifiedBy>
  <cp:revision>8</cp:revision>
  <dcterms:created xsi:type="dcterms:W3CDTF">2025-04-03T15:52:52Z</dcterms:created>
  <dcterms:modified xsi:type="dcterms:W3CDTF">2025-04-05T00:42:15Z</dcterms:modified>
</cp:coreProperties>
</file>