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605" r:id="rId2"/>
    <p:sldId id="1080" r:id="rId3"/>
    <p:sldId id="358" r:id="rId4"/>
    <p:sldId id="1082" r:id="rId5"/>
    <p:sldId id="302" r:id="rId6"/>
    <p:sldId id="1083" r:id="rId7"/>
    <p:sldId id="1084" r:id="rId8"/>
    <p:sldId id="1085" r:id="rId9"/>
    <p:sldId id="1086" r:id="rId10"/>
    <p:sldId id="1087" r:id="rId11"/>
    <p:sldId id="1089" r:id="rId12"/>
    <p:sldId id="1088" r:id="rId13"/>
    <p:sldId id="1090" r:id="rId14"/>
    <p:sldId id="1091" r:id="rId15"/>
    <p:sldId id="1092" r:id="rId16"/>
    <p:sldId id="320" r:id="rId17"/>
    <p:sldId id="1093" r:id="rId18"/>
    <p:sldId id="1094" r:id="rId19"/>
    <p:sldId id="1095" r:id="rId20"/>
    <p:sldId id="1097" r:id="rId21"/>
    <p:sldId id="1098" r:id="rId22"/>
    <p:sldId id="1096" r:id="rId23"/>
    <p:sldId id="1099" r:id="rId24"/>
    <p:sldId id="1100" r:id="rId25"/>
    <p:sldId id="826" r:id="rId26"/>
    <p:sldId id="104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Lou Cutaia" initials="MLC" lastIdx="3" clrIdx="0"/>
  <p:cmAuthor id="1" name="Maribel Pasamic" initials="MP" lastIdx="1" clrIdx="1">
    <p:extLst>
      <p:ext uri="{19B8F6BF-5375-455C-9EA6-DF929625EA0E}">
        <p15:presenceInfo xmlns:p15="http://schemas.microsoft.com/office/powerpoint/2012/main" userId="S::mpasamic@freemason.org::94b249f7-35fa-43b0-a2b5-19e67be6ad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741" autoAdjust="0"/>
  </p:normalViewPr>
  <p:slideViewPr>
    <p:cSldViewPr snapToGrid="0" snapToObjects="1">
      <p:cViewPr varScale="1">
        <p:scale>
          <a:sx n="66" d="100"/>
          <a:sy n="66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D6E06-D67C-4E3F-8F6D-6F5FAB30EBBF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48884B-A147-44EF-8882-526F8CB4AC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</a:t>
          </a:r>
        </a:p>
      </dgm:t>
    </dgm:pt>
    <dgm:pt modelId="{ED154F42-E454-4B05-AEDC-8335C9FB005D}" type="parTrans" cxnId="{94319CC2-D295-4B72-B4FE-71B3E71526F7}">
      <dgm:prSet/>
      <dgm:spPr/>
      <dgm:t>
        <a:bodyPr/>
        <a:lstStyle/>
        <a:p>
          <a:endParaRPr lang="en-US"/>
        </a:p>
      </dgm:t>
    </dgm:pt>
    <dgm:pt modelId="{4BD7BB80-BF2A-45A4-B48A-3B2BED13DE0C}" type="sibTrans" cxnId="{94319CC2-D295-4B72-B4FE-71B3E71526F7}">
      <dgm:prSet/>
      <dgm:spPr/>
      <dgm:t>
        <a:bodyPr/>
        <a:lstStyle/>
        <a:p>
          <a:endParaRPr lang="en-US"/>
        </a:p>
      </dgm:t>
    </dgm:pt>
    <dgm:pt modelId="{B7197E97-9277-43B2-8F7D-2B1F1ED718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Answers</a:t>
          </a:r>
        </a:p>
      </dgm:t>
    </dgm:pt>
    <dgm:pt modelId="{54C17284-0393-46CC-AB21-3C146E072435}" type="parTrans" cxnId="{C3799FF3-DDB8-4748-9257-CDB063D05760}">
      <dgm:prSet/>
      <dgm:spPr/>
      <dgm:t>
        <a:bodyPr/>
        <a:lstStyle/>
        <a:p>
          <a:endParaRPr lang="en-US"/>
        </a:p>
      </dgm:t>
    </dgm:pt>
    <dgm:pt modelId="{40A2ABA4-DE4A-4F5F-B59D-20A47C9D8F85}" type="sibTrans" cxnId="{C3799FF3-DDB8-4748-9257-CDB063D05760}">
      <dgm:prSet/>
      <dgm:spPr/>
      <dgm:t>
        <a:bodyPr/>
        <a:lstStyle/>
        <a:p>
          <a:endParaRPr lang="en-US"/>
        </a:p>
      </dgm:t>
    </dgm:pt>
    <dgm:pt modelId="{35778494-72C8-4068-BB6A-CE56D043F838}" type="pres">
      <dgm:prSet presAssocID="{A62D6E06-D67C-4E3F-8F6D-6F5FAB30EBBF}" presName="root" presStyleCnt="0">
        <dgm:presLayoutVars>
          <dgm:dir/>
          <dgm:resizeHandles val="exact"/>
        </dgm:presLayoutVars>
      </dgm:prSet>
      <dgm:spPr/>
    </dgm:pt>
    <dgm:pt modelId="{50D0027A-B3A2-4CBD-A147-4DF9DA2CFEE6}" type="pres">
      <dgm:prSet presAssocID="{1B48884B-A147-44EF-8882-526F8CB4AC7C}" presName="compNode" presStyleCnt="0"/>
      <dgm:spPr/>
    </dgm:pt>
    <dgm:pt modelId="{5BAAFC8E-5DB3-4B75-8FC8-57669FEA525A}" type="pres">
      <dgm:prSet presAssocID="{1B48884B-A147-44EF-8882-526F8CB4AC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49C2CAD-61E8-4375-ABF1-6A9B03816EC7}" type="pres">
      <dgm:prSet presAssocID="{1B48884B-A147-44EF-8882-526F8CB4AC7C}" presName="spaceRect" presStyleCnt="0"/>
      <dgm:spPr/>
    </dgm:pt>
    <dgm:pt modelId="{9DC3E210-2AAD-45C9-9F03-C72790EA444A}" type="pres">
      <dgm:prSet presAssocID="{1B48884B-A147-44EF-8882-526F8CB4AC7C}" presName="textRect" presStyleLbl="revTx" presStyleIdx="0" presStyleCnt="2">
        <dgm:presLayoutVars>
          <dgm:chMax val="1"/>
          <dgm:chPref val="1"/>
        </dgm:presLayoutVars>
      </dgm:prSet>
      <dgm:spPr/>
    </dgm:pt>
    <dgm:pt modelId="{050337AD-0E0B-490D-9CC1-7FA6A9613EFD}" type="pres">
      <dgm:prSet presAssocID="{4BD7BB80-BF2A-45A4-B48A-3B2BED13DE0C}" presName="sibTrans" presStyleCnt="0"/>
      <dgm:spPr/>
    </dgm:pt>
    <dgm:pt modelId="{2BBBD834-1956-4B00-B41E-EEAB0647F93B}" type="pres">
      <dgm:prSet presAssocID="{B7197E97-9277-43B2-8F7D-2B1F1ED718B4}" presName="compNode" presStyleCnt="0"/>
      <dgm:spPr/>
    </dgm:pt>
    <dgm:pt modelId="{BC165780-6E86-45F2-AC6A-49D031B533D7}" type="pres">
      <dgm:prSet presAssocID="{B7197E97-9277-43B2-8F7D-2B1F1ED718B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20A59BE-E3CD-4A83-9FCF-E5ABA982F5AF}" type="pres">
      <dgm:prSet presAssocID="{B7197E97-9277-43B2-8F7D-2B1F1ED718B4}" presName="spaceRect" presStyleCnt="0"/>
      <dgm:spPr/>
    </dgm:pt>
    <dgm:pt modelId="{0A3160D6-2A13-47BF-BFA4-379E5AE541D9}" type="pres">
      <dgm:prSet presAssocID="{B7197E97-9277-43B2-8F7D-2B1F1ED718B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53AA284-58DA-4E86-9286-DC331715C9AD}" type="presOf" srcId="{A62D6E06-D67C-4E3F-8F6D-6F5FAB30EBBF}" destId="{35778494-72C8-4068-BB6A-CE56D043F838}" srcOrd="0" destOrd="0" presId="urn:microsoft.com/office/officeart/2018/2/layout/IconLabelList"/>
    <dgm:cxn modelId="{99CB8391-0D1D-46C3-94C4-8BFEB2D45B28}" type="presOf" srcId="{1B48884B-A147-44EF-8882-526F8CB4AC7C}" destId="{9DC3E210-2AAD-45C9-9F03-C72790EA444A}" srcOrd="0" destOrd="0" presId="urn:microsoft.com/office/officeart/2018/2/layout/IconLabelList"/>
    <dgm:cxn modelId="{48AC1C9B-575E-4880-9702-8E730944F124}" type="presOf" srcId="{B7197E97-9277-43B2-8F7D-2B1F1ED718B4}" destId="{0A3160D6-2A13-47BF-BFA4-379E5AE541D9}" srcOrd="0" destOrd="0" presId="urn:microsoft.com/office/officeart/2018/2/layout/IconLabelList"/>
    <dgm:cxn modelId="{94319CC2-D295-4B72-B4FE-71B3E71526F7}" srcId="{A62D6E06-D67C-4E3F-8F6D-6F5FAB30EBBF}" destId="{1B48884B-A147-44EF-8882-526F8CB4AC7C}" srcOrd="0" destOrd="0" parTransId="{ED154F42-E454-4B05-AEDC-8335C9FB005D}" sibTransId="{4BD7BB80-BF2A-45A4-B48A-3B2BED13DE0C}"/>
    <dgm:cxn modelId="{C3799FF3-DDB8-4748-9257-CDB063D05760}" srcId="{A62D6E06-D67C-4E3F-8F6D-6F5FAB30EBBF}" destId="{B7197E97-9277-43B2-8F7D-2B1F1ED718B4}" srcOrd="1" destOrd="0" parTransId="{54C17284-0393-46CC-AB21-3C146E072435}" sibTransId="{40A2ABA4-DE4A-4F5F-B59D-20A47C9D8F85}"/>
    <dgm:cxn modelId="{DC4F7C93-1AF6-4C55-9123-DEB4E0DDF936}" type="presParOf" srcId="{35778494-72C8-4068-BB6A-CE56D043F838}" destId="{50D0027A-B3A2-4CBD-A147-4DF9DA2CFEE6}" srcOrd="0" destOrd="0" presId="urn:microsoft.com/office/officeart/2018/2/layout/IconLabelList"/>
    <dgm:cxn modelId="{D644C736-34E3-4155-AA1D-14FC1C2F2C85}" type="presParOf" srcId="{50D0027A-B3A2-4CBD-A147-4DF9DA2CFEE6}" destId="{5BAAFC8E-5DB3-4B75-8FC8-57669FEA525A}" srcOrd="0" destOrd="0" presId="urn:microsoft.com/office/officeart/2018/2/layout/IconLabelList"/>
    <dgm:cxn modelId="{83B33E70-2C4D-4B5A-A740-606AF7F3C445}" type="presParOf" srcId="{50D0027A-B3A2-4CBD-A147-4DF9DA2CFEE6}" destId="{549C2CAD-61E8-4375-ABF1-6A9B03816EC7}" srcOrd="1" destOrd="0" presId="urn:microsoft.com/office/officeart/2018/2/layout/IconLabelList"/>
    <dgm:cxn modelId="{0241D5BB-6B24-4C38-90F2-DA669AD4B5A2}" type="presParOf" srcId="{50D0027A-B3A2-4CBD-A147-4DF9DA2CFEE6}" destId="{9DC3E210-2AAD-45C9-9F03-C72790EA444A}" srcOrd="2" destOrd="0" presId="urn:microsoft.com/office/officeart/2018/2/layout/IconLabelList"/>
    <dgm:cxn modelId="{B9EBEA56-A717-4CF7-ABF4-5F995D4AC324}" type="presParOf" srcId="{35778494-72C8-4068-BB6A-CE56D043F838}" destId="{050337AD-0E0B-490D-9CC1-7FA6A9613EFD}" srcOrd="1" destOrd="0" presId="urn:microsoft.com/office/officeart/2018/2/layout/IconLabelList"/>
    <dgm:cxn modelId="{54AAC0DC-3E3F-436B-B4E7-A17693096E61}" type="presParOf" srcId="{35778494-72C8-4068-BB6A-CE56D043F838}" destId="{2BBBD834-1956-4B00-B41E-EEAB0647F93B}" srcOrd="2" destOrd="0" presId="urn:microsoft.com/office/officeart/2018/2/layout/IconLabelList"/>
    <dgm:cxn modelId="{358CE6E2-21ED-45A9-A5C0-A6E8BACE8849}" type="presParOf" srcId="{2BBBD834-1956-4B00-B41E-EEAB0647F93B}" destId="{BC165780-6E86-45F2-AC6A-49D031B533D7}" srcOrd="0" destOrd="0" presId="urn:microsoft.com/office/officeart/2018/2/layout/IconLabelList"/>
    <dgm:cxn modelId="{189B3CAA-4D08-4FDA-8BA7-0357C2EE9D51}" type="presParOf" srcId="{2BBBD834-1956-4B00-B41E-EEAB0647F93B}" destId="{F20A59BE-E3CD-4A83-9FCF-E5ABA982F5AF}" srcOrd="1" destOrd="0" presId="urn:microsoft.com/office/officeart/2018/2/layout/IconLabelList"/>
    <dgm:cxn modelId="{C13CB7EC-C2B0-4C89-8759-D6F6ADAC1D19}" type="presParOf" srcId="{2BBBD834-1956-4B00-B41E-EEAB0647F93B}" destId="{0A3160D6-2A13-47BF-BFA4-379E5AE541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FC8E-5DB3-4B75-8FC8-57669FEA525A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E210-2AAD-45C9-9F03-C72790EA444A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Questions</a:t>
          </a:r>
        </a:p>
      </dsp:txBody>
      <dsp:txXfrm>
        <a:off x="16284" y="2964165"/>
        <a:ext cx="3768750" cy="720000"/>
      </dsp:txXfrm>
    </dsp:sp>
    <dsp:sp modelId="{BC165780-6E86-45F2-AC6A-49D031B533D7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160D6-2A13-47BF-BFA4-379E5AE541D9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Answers</a:t>
          </a:r>
        </a:p>
      </dsp:txBody>
      <dsp:txXfrm>
        <a:off x="4444565" y="2964165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9ED8A-D5F8-334F-AE35-FEDE90C4E0C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3A36-AACC-AF4F-8E79-8CFD037BF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4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F9C57-9A13-5807-1E1B-4FD4CD66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CCAB1-3A13-70E0-9B56-B93E69A34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7FBC4-3B9D-2788-A6D8-2B0BE8C9E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A1318-3121-6AD7-4EFA-E0642A83F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D7E9-459E-0E69-78C9-C37916175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44302-1333-78A8-64D5-282CAF94B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5473E-E149-9CF8-31B8-2B113CFF5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DC80B-A3FE-DA50-66E3-2E22DE01B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3730F-31C7-EC4B-E268-AE52D5FA7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88CFC-F464-C7A5-732A-B3BFB7BD6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E952C-1A7D-0EDD-B5F3-0A49ED242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B8D9-8F3B-C58B-12E1-ED706E4C8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DB740-A3F1-BD3A-FC67-9728FE70B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0990A-BC2D-A050-2A2E-2DD081A05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08942-8868-5385-4208-D9D31AC5B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D93E-9E7C-5199-3A4C-5458B449A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78BFD-5307-978B-DC38-4CDF6E15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A860D-19AC-E1C6-DA88-18710E75A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512BD-7085-4130-005C-D14D09DE3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9E930-EEB6-F178-FB31-0C11BB541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40FEA-295E-DFC2-69D6-94DB004BE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DEB0A-46A5-87D6-BF6E-283430255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F3C09-B769-C741-9C57-EB3A3A40F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A6EFE-334B-563F-D75A-B4F819F58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3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7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1A21-C0D9-B46E-5EF6-E945CD077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D870B-9725-DE13-467D-B74443066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7534D-108E-0B5D-4A3D-E43484BFE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2CC62-353D-CBD5-CB68-5A203B442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85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D8AC9-D2E9-4812-8C8E-BCC2FFFC8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2D04BE-B84F-0022-3D60-D0C244E13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E93D1-B396-A013-25B9-F935421E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57565-1AF2-574B-5AED-34D82A822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7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5B5C-B1F9-D53A-8013-A16B7063C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FA26B-7CAB-6EFB-642F-DB64D6086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8860A-B14D-EDD5-CF84-43F54B27C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67218-104E-3CD0-29D9-CE2C97337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7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0783-95E0-7912-499D-4243BCD14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BE128-E748-B09A-9364-10E9E944D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4B792-46C3-B69E-F716-73F86C053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E16C-9397-DD5A-77D1-971F9DC4D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8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7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D667-64BF-3AF3-FE4D-E34B68DC7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96A5A-428A-3400-6CD2-60D712584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15F69-7607-7E5A-27C0-1775B8525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827F-14E1-5158-DED3-F492D0D0B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8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755AB-498B-D607-4B93-1AB00812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C503C-D3EF-17CE-9CB4-299EC03CB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191E1-DDDA-A831-906A-9CDC8CF73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F8E8-F71A-86CD-677B-31A372433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1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EB55-0EAC-AB6D-B0D1-34AF2F98A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5E12B-BED5-53D5-FD42-3415AB547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579D9C-DEC7-644E-96F5-276E1934C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0E17-9A2F-F14F-0A6B-539DBE4D4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34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4B09A-32A3-7F5D-2AA3-855B8B689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13C56-7EA3-D84F-7970-B88E4D147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5924F-4139-0CF8-2935-50C8E8BE0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5F3B8-0A20-0D85-5206-813A9BF5D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6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At this time Jordan and I are happy to answer questions.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03E87-44A1-45B1-99B7-0C5E63FA79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D66B4-27CB-B6FA-BD2A-C8D4B544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9F055-BA37-F144-D834-5E28A62C1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4E632-8C5C-39D1-4062-B3ABA4101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5995-BF5E-72E4-244E-4620437E6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7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A0888-A747-80CF-858F-28F1F2CD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E091F-63E8-C29D-B2D1-E1B1EEBD7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379B4-1F34-9F24-6295-319B259EF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C14BA-8799-B436-3928-D90F555B0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5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38EFF-F342-F406-3ED9-DCAB63D2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F4964-BFD3-63D9-589F-CE8F8F57B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607A89-D649-518C-A4A8-82FB90F33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D786E-D8BF-825C-DC68-04A6CC7AD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4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BCF36-02B3-6AD3-F172-BF4C068D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4B4BD-0A57-62FD-9137-B597EB715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985E28-12F3-582E-5DB3-7959E0882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FB2CB-4DA9-A937-732D-B3A273020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6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680C1-5157-7B1A-8011-5571F303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A88B7-671F-1227-D9A4-0F79BDF53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1505C-3343-8074-AE23-4643B1243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6681F-CD35-C3FF-8CAD-B43D6992A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2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C344F-9BC4-D8C5-3B70-4D5AC8DE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3E0E1-FD07-50FE-1F7A-1C5BFF5C3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37224-61B8-E6F4-2C23-4158C7DCF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A12CB-EDC4-1CBE-ECE7-9457D080B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9CD0-732F-4B9C-8823-6E96F50724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3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09930"/>
            <a:ext cx="7772400" cy="202414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08516"/>
            <a:ext cx="7772400" cy="861875"/>
          </a:xfrm>
        </p:spPr>
        <p:txBody>
          <a:bodyPr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7445" y="5555247"/>
            <a:ext cx="3952875" cy="91381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en-US" dirty="0"/>
              <a:t>Click to add event name (ex. 2016 Secretary &amp; Treasurer Retreat)</a:t>
            </a:r>
          </a:p>
        </p:txBody>
      </p:sp>
    </p:spTree>
    <p:extLst>
      <p:ext uri="{BB962C8B-B14F-4D97-AF65-F5344CB8AC3E}">
        <p14:creationId xmlns:p14="http://schemas.microsoft.com/office/powerpoint/2010/main" val="218566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7" y="6126167"/>
            <a:ext cx="1741054" cy="4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7" y="6126167"/>
            <a:ext cx="1741054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49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76" y="6114297"/>
            <a:ext cx="1741054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87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7" y="6126167"/>
            <a:ext cx="1741054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7" y="6126167"/>
            <a:ext cx="1741054" cy="4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7" y="6126167"/>
            <a:ext cx="1741054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37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7" y="6126167"/>
            <a:ext cx="1741054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ialservices@freemason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services@freemaso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214698"/>
            <a:ext cx="6078474" cy="151810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Introduction to Grand View Accounting System</a:t>
            </a:r>
            <a:br>
              <a:rPr lang="en-US" sz="4400" b="1" dirty="0"/>
            </a:b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Maribel </a:t>
            </a:r>
            <a:r>
              <a:rPr lang="en-US" sz="3200" dirty="0" err="1"/>
              <a:t>Pasamic</a:t>
            </a:r>
            <a:br>
              <a:rPr lang="en-US" sz="3200" dirty="0"/>
            </a:br>
            <a:r>
              <a:rPr lang="en-US" sz="3200" dirty="0"/>
              <a:t>Controller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04067" y="5818815"/>
            <a:ext cx="3452413" cy="685362"/>
          </a:xfrm>
        </p:spPr>
        <p:txBody>
          <a:bodyPr>
            <a:normAutofit/>
          </a:bodyPr>
          <a:lstStyle/>
          <a:p>
            <a:r>
              <a:rPr lang="en-US" dirty="0"/>
              <a:t>2025 Leadership Retreats</a:t>
            </a:r>
          </a:p>
        </p:txBody>
      </p:sp>
    </p:spTree>
    <p:extLst>
      <p:ext uri="{BB962C8B-B14F-4D97-AF65-F5344CB8AC3E}">
        <p14:creationId xmlns:p14="http://schemas.microsoft.com/office/powerpoint/2010/main" val="1606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0FC2-FFBF-5006-6F86-CD83A08E8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187B838-BE2C-F13C-3222-E4FDEC51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F459357-93FB-2BBD-725E-F5B821E2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E5D83-6BEE-F605-C2F4-2BBB90F47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68212"/>
              </p:ext>
            </p:extLst>
          </p:nvPr>
        </p:nvGraphicFramePr>
        <p:xfrm>
          <a:off x="774700" y="1285875"/>
          <a:ext cx="7912100" cy="4636020"/>
        </p:xfrm>
        <a:graphic>
          <a:graphicData uri="http://schemas.openxmlformats.org/drawingml/2006/table">
            <a:tbl>
              <a:tblPr/>
              <a:tblGrid>
                <a:gridCol w="5781919">
                  <a:extLst>
                    <a:ext uri="{9D8B030D-6E8A-4147-A177-3AD203B41FA5}">
                      <a16:colId xmlns:a16="http://schemas.microsoft.com/office/drawing/2014/main" val="3754371967"/>
                    </a:ext>
                  </a:extLst>
                </a:gridCol>
                <a:gridCol w="2130181">
                  <a:extLst>
                    <a:ext uri="{9D8B030D-6E8A-4147-A177-3AD203B41FA5}">
                      <a16:colId xmlns:a16="http://schemas.microsoft.com/office/drawing/2014/main" val="3590366091"/>
                    </a:ext>
                  </a:extLst>
                </a:gridCol>
              </a:tblGrid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Discretionary Expenditures (CMC 809.550)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69142"/>
                  </a:ext>
                </a:extLst>
              </a:tr>
              <a:tr h="474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Lodge Programs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99773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25   Grand Lodge Annual Communication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605020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26   District Officers Meetings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896445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27   Secretaries Association Meetings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461116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28   Public Schools Observance (805.120)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813116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29   Constitution Observance (805.120)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202846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30   Youth Orders Observance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6260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256074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31   Membership Development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050494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32   Widows/Sweethearts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200222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33   Scholarship Program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491967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34   Other Lodge Programs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122865"/>
                  </a:ext>
                </a:extLst>
              </a:tr>
              <a:tr h="345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35   Subtotal - Lodge Programs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855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8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801F4-7079-50B0-98C8-6C3B20C6C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8CD87F4-9F5E-0227-1B89-0BCE350F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7279508-94B4-BB63-F39E-080E184A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C2FCFA-F011-4423-04F3-E121FF08D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497"/>
              </p:ext>
            </p:extLst>
          </p:nvPr>
        </p:nvGraphicFramePr>
        <p:xfrm>
          <a:off x="774699" y="1371599"/>
          <a:ext cx="7752611" cy="4542180"/>
        </p:xfrm>
        <a:graphic>
          <a:graphicData uri="http://schemas.openxmlformats.org/drawingml/2006/table">
            <a:tbl>
              <a:tblPr/>
              <a:tblGrid>
                <a:gridCol w="5665370">
                  <a:extLst>
                    <a:ext uri="{9D8B030D-6E8A-4147-A177-3AD203B41FA5}">
                      <a16:colId xmlns:a16="http://schemas.microsoft.com/office/drawing/2014/main" val="3582609346"/>
                    </a:ext>
                  </a:extLst>
                </a:gridCol>
                <a:gridCol w="2087241">
                  <a:extLst>
                    <a:ext uri="{9D8B030D-6E8A-4147-A177-3AD203B41FA5}">
                      <a16:colId xmlns:a16="http://schemas.microsoft.com/office/drawing/2014/main" val="2124789281"/>
                    </a:ext>
                  </a:extLst>
                </a:gridCol>
              </a:tblGrid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Discretionary Expenditures (CMC 809.550)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215809"/>
                  </a:ext>
                </a:extLst>
              </a:tr>
              <a:tr h="53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Communications and Operations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4003"/>
                  </a:ext>
                </a:extLst>
              </a:tr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36   </a:t>
                      </a:r>
                      <a:r>
                        <a:rPr lang="en-US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Trestleboard</a:t>
                      </a: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 Expenses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12650"/>
                  </a:ext>
                </a:extLst>
              </a:tr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37   Postage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619518"/>
                  </a:ext>
                </a:extLst>
              </a:tr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38   Telephone &amp; Internet Expenses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607404"/>
                  </a:ext>
                </a:extLst>
              </a:tr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39   Fees (Banking, Accounting, Legal, etc.)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529575"/>
                  </a:ext>
                </a:extLst>
              </a:tr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40   Building Rent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298716"/>
                  </a:ext>
                </a:extLst>
              </a:tr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   Other Communications and Operations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843499"/>
                  </a:ext>
                </a:extLst>
              </a:tr>
              <a:tr h="50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42   Subtotal - Communications and Operations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314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0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85E70-E655-44A1-DE47-2D809152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CD0AF00-B10A-39AA-7171-D291E6C4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572C6F5-FFC0-0218-BEB1-EE0BE138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320766-63CE-4F2C-4880-3B879DB3E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468"/>
              </p:ext>
            </p:extLst>
          </p:nvPr>
        </p:nvGraphicFramePr>
        <p:xfrm>
          <a:off x="774700" y="1247775"/>
          <a:ext cx="7912100" cy="3716210"/>
        </p:xfrm>
        <a:graphic>
          <a:graphicData uri="http://schemas.openxmlformats.org/drawingml/2006/table">
            <a:tbl>
              <a:tblPr/>
              <a:tblGrid>
                <a:gridCol w="5781919">
                  <a:extLst>
                    <a:ext uri="{9D8B030D-6E8A-4147-A177-3AD203B41FA5}">
                      <a16:colId xmlns:a16="http://schemas.microsoft.com/office/drawing/2014/main" val="736418636"/>
                    </a:ext>
                  </a:extLst>
                </a:gridCol>
                <a:gridCol w="2130181">
                  <a:extLst>
                    <a:ext uri="{9D8B030D-6E8A-4147-A177-3AD203B41FA5}">
                      <a16:colId xmlns:a16="http://schemas.microsoft.com/office/drawing/2014/main" val="946887450"/>
                    </a:ext>
                  </a:extLst>
                </a:gridCol>
              </a:tblGrid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Discretionary Expenditures (CMC 809.550)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06273"/>
                  </a:ext>
                </a:extLst>
              </a:tr>
              <a:tr h="458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Degrees and Candidates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95448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43   Candidate Regalia (aprons, trowels,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6410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077635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44   Other Candidate Expenses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6420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264534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Supplies and Equipment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957848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46   Secretaries Revolving Fund (809.120)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112052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47   Office Supplies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6510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657519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48   Lodge Supplies and Regalia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6520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877446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49   Printing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6530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049887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50   Equipment (rental, repairs,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6540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631571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51   Other Supplies and Equipment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6550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304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BB434-AC3F-3A3C-8B54-A45F95BE6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20AA4D7-72C5-4620-3999-AB251B52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BE07D1C-E57A-0ECF-BF46-860247B51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007C07-4EF8-594F-9E7C-183613E6E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91063"/>
              </p:ext>
            </p:extLst>
          </p:nvPr>
        </p:nvGraphicFramePr>
        <p:xfrm>
          <a:off x="774700" y="1352550"/>
          <a:ext cx="7594600" cy="4339432"/>
        </p:xfrm>
        <a:graphic>
          <a:graphicData uri="http://schemas.openxmlformats.org/drawingml/2006/table">
            <a:tbl>
              <a:tblPr/>
              <a:tblGrid>
                <a:gridCol w="5549900">
                  <a:extLst>
                    <a:ext uri="{9D8B030D-6E8A-4147-A177-3AD203B41FA5}">
                      <a16:colId xmlns:a16="http://schemas.microsoft.com/office/drawing/2014/main" val="34400511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91763285"/>
                    </a:ext>
                  </a:extLst>
                </a:gridCol>
              </a:tblGrid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Discretionary Expenditures (CMC 809.550)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18435"/>
                  </a:ext>
                </a:extLst>
              </a:tr>
              <a:tr h="587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Education and Training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19678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53   Candidate Education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6610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43425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54   Masonic Publications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6620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051012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55   Wardens' Leadership Retreats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6630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085034"/>
                  </a:ext>
                </a:extLst>
              </a:tr>
              <a:tr h="587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56   Secretaries Administrative Seminars/ Secretary and Treasurer Retreats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6640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12928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57   Officers Management Workshops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6650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645603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58   Other Education and Training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6670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831611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59   Subtotal - Education and Training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690722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Honors and Awards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364786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60   Retiring Master Testimonial and Regalia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6710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4237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61   Other Honors and Awards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6740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292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47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BB4E3-C57F-6611-9826-755E5BBE0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CD5A3B5-F796-6D15-14F7-FA5B4EB3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CE3DB86-3331-BC8B-EF94-E6576930C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20889F-8F0B-DEEF-B40D-5D64BF9E4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33607"/>
              </p:ext>
            </p:extLst>
          </p:nvPr>
        </p:nvGraphicFramePr>
        <p:xfrm>
          <a:off x="774700" y="1285875"/>
          <a:ext cx="7594600" cy="4069372"/>
        </p:xfrm>
        <a:graphic>
          <a:graphicData uri="http://schemas.openxmlformats.org/drawingml/2006/table">
            <a:tbl>
              <a:tblPr/>
              <a:tblGrid>
                <a:gridCol w="5549900">
                  <a:extLst>
                    <a:ext uri="{9D8B030D-6E8A-4147-A177-3AD203B41FA5}">
                      <a16:colId xmlns:a16="http://schemas.microsoft.com/office/drawing/2014/main" val="3651455559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36180431"/>
                    </a:ext>
                  </a:extLst>
                </a:gridCol>
              </a:tblGrid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Discretionary Expenditures (CMC 809.550)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93498"/>
                  </a:ext>
                </a:extLst>
              </a:tr>
              <a:tr h="47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Relief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1472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   Masonic Homes Residents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6810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158067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64   Contributions to the Masonic Homes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6820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323042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65   Other Masonic Charitable Programs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6830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289749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66   Other Masonic Relief </a:t>
                      </a:r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(including Mason. Serv. Bur.)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6840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56470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072309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68   Transfers to the Hall Association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6910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791715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69   Other Discretionary Expenditures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6920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0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86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66501-BC84-A54E-B044-6A9EC93C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878331E-4490-E713-9E63-F5BFDF91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D84B8AC-F617-69A3-E8DE-5FE23B0A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C22A10-DD35-3679-30BB-466028C5E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76669"/>
              </p:ext>
            </p:extLst>
          </p:nvPr>
        </p:nvGraphicFramePr>
        <p:xfrm>
          <a:off x="748561" y="1212666"/>
          <a:ext cx="7442939" cy="4551706"/>
        </p:xfrm>
        <a:graphic>
          <a:graphicData uri="http://schemas.openxmlformats.org/drawingml/2006/table">
            <a:tbl>
              <a:tblPr/>
              <a:tblGrid>
                <a:gridCol w="5254625">
                  <a:extLst>
                    <a:ext uri="{9D8B030D-6E8A-4147-A177-3AD203B41FA5}">
                      <a16:colId xmlns:a16="http://schemas.microsoft.com/office/drawing/2014/main" val="818860806"/>
                    </a:ext>
                  </a:extLst>
                </a:gridCol>
                <a:gridCol w="2188314">
                  <a:extLst>
                    <a:ext uri="{9D8B030D-6E8A-4147-A177-3AD203B41FA5}">
                      <a16:colId xmlns:a16="http://schemas.microsoft.com/office/drawing/2014/main" val="1533934662"/>
                    </a:ext>
                  </a:extLst>
                </a:gridCol>
              </a:tblGrid>
              <a:tr h="77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Social and Fraternal Expenditures (CMC 809.560)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00228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71   Community Improvement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277317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             a.  Community Association Dues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8010-01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769645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             b.  Other Community Improvement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8010-02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520863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72   Charitable Activity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49761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73   Refreshment Fund (809.120)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88293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74   Installation Expenses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27738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             a.   Reception/Dinner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68088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             b.   Invitations, Flowers, etc.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8040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329419"/>
                  </a:ext>
                </a:extLst>
              </a:tr>
              <a:tr h="41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 75   Other Social and Fraternal Expenditures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8050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74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12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D87098-E405-F245-DB8A-CFDA91F3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C4CFAFA-472B-C61A-7A55-3BD114CE3F9A}"/>
              </a:ext>
            </a:extLst>
          </p:cNvPr>
          <p:cNvSpPr txBox="1">
            <a:spLocks/>
          </p:cNvSpPr>
          <p:nvPr/>
        </p:nvSpPr>
        <p:spPr>
          <a:xfrm>
            <a:off x="609600" y="1417638"/>
            <a:ext cx="8229600" cy="334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F55E8-6369-1B12-F787-7EE449461527}"/>
              </a:ext>
            </a:extLst>
          </p:cNvPr>
          <p:cNvSpPr txBox="1"/>
          <p:nvPr/>
        </p:nvSpPr>
        <p:spPr>
          <a:xfrm>
            <a:off x="1228725" y="1417638"/>
            <a:ext cx="66484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Who has access to the system? -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Secretary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Treasurer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How to access? -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Log into your </a:t>
            </a:r>
            <a:r>
              <a:rPr lang="en-US" dirty="0" err="1"/>
              <a:t>iMember</a:t>
            </a:r>
            <a:r>
              <a:rPr lang="en-US" dirty="0"/>
              <a:t> account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on “Lodge” on the top right corner of the screen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GoNotoCurrent-Regular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GoNotoCurrent-Regular"/>
              </a:rPr>
              <a:t>Click on the "$" icon on the left-side menu bar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E842EF-A7B5-78BB-7CE2-DF68305A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4138711"/>
            <a:ext cx="5001207" cy="1004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22D6EF-ABE7-630B-07BE-0B353BD5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2" y="5548312"/>
            <a:ext cx="25622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3ADE1-9047-90F0-41BB-8A85D8415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1D2E1-44F7-C02E-A0FC-744E7705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44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6F0BF92-D7BC-6BA8-368D-F6A6D0D79522}"/>
              </a:ext>
            </a:extLst>
          </p:cNvPr>
          <p:cNvSpPr txBox="1">
            <a:spLocks/>
          </p:cNvSpPr>
          <p:nvPr/>
        </p:nvSpPr>
        <p:spPr>
          <a:xfrm>
            <a:off x="609600" y="1417638"/>
            <a:ext cx="8229600" cy="334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D662F-36A9-17BF-7609-84B29348A26D}"/>
              </a:ext>
            </a:extLst>
          </p:cNvPr>
          <p:cNvSpPr txBox="1"/>
          <p:nvPr/>
        </p:nvSpPr>
        <p:spPr>
          <a:xfrm>
            <a:off x="1428750" y="967242"/>
            <a:ext cx="441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Grand View Accounting System Applications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76ADD4-7433-7045-1C71-889F9B6C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15" y="3610623"/>
            <a:ext cx="2961436" cy="1950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575E6A-2DD3-CA79-E727-4F7CA0E93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49" y="1549718"/>
            <a:ext cx="3174011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7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7E7AB-60CE-13BD-C707-392BA5823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1DFCDD-0CDA-7CDB-08CD-7A9E85C9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44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D455FA1-F66C-B619-0F94-1CB2B80D06AC}"/>
              </a:ext>
            </a:extLst>
          </p:cNvPr>
          <p:cNvSpPr txBox="1">
            <a:spLocks/>
          </p:cNvSpPr>
          <p:nvPr/>
        </p:nvSpPr>
        <p:spPr>
          <a:xfrm>
            <a:off x="609600" y="1417638"/>
            <a:ext cx="8229600" cy="334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9B0FE-7FC5-5678-A58C-194C8AD1C921}"/>
              </a:ext>
            </a:extLst>
          </p:cNvPr>
          <p:cNvSpPr txBox="1"/>
          <p:nvPr/>
        </p:nvSpPr>
        <p:spPr>
          <a:xfrm>
            <a:off x="1428750" y="1556522"/>
            <a:ext cx="6629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Grand View Accounting System Application – OVERVIEW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BANK ACCOUNTS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SECRETARY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TREASURER TOOLS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6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735C-0DC5-2CB9-EE44-1637D5D8F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F5E58-EDCE-EE79-6F1F-03C46F9C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44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E644123-7DBD-A2A9-09BC-9ED78CBD99DD}"/>
              </a:ext>
            </a:extLst>
          </p:cNvPr>
          <p:cNvSpPr txBox="1">
            <a:spLocks/>
          </p:cNvSpPr>
          <p:nvPr/>
        </p:nvSpPr>
        <p:spPr>
          <a:xfrm>
            <a:off x="609600" y="1417638"/>
            <a:ext cx="8229600" cy="334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F67DC-5ECC-E1D6-83CE-ED766AFEEC4D}"/>
              </a:ext>
            </a:extLst>
          </p:cNvPr>
          <p:cNvSpPr txBox="1"/>
          <p:nvPr/>
        </p:nvSpPr>
        <p:spPr>
          <a:xfrm>
            <a:off x="1428750" y="967242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Grand View Accounting System Application – OVERVIEW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EF5DD-C157-BFA6-BC20-87A11598E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1635798"/>
            <a:ext cx="7760970" cy="2093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7F41A-957A-4D3D-6300-7FC87DAFA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" y="3816293"/>
            <a:ext cx="7567316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08EE-E1BC-5D62-331D-BC925C567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7D07597-B62B-FAAF-1082-F79A76E1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5" y="151737"/>
            <a:ext cx="8229600" cy="799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What is Grand View Accounting System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B739FF8-1CBD-2A5D-19B8-9F0FC629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Grand View accounting system is an accounting system within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iMember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specifically designed and created for Masonic lodges.  It provides the essential accounting functions tailored for Masonic lodges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2147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BB43C-A525-61AD-B8E4-4FB37BE6B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9E9CEA-3701-7D40-5C9B-42928298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44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E44B64B-1A43-CE7B-7809-52CCF91DAF8F}"/>
              </a:ext>
            </a:extLst>
          </p:cNvPr>
          <p:cNvSpPr txBox="1">
            <a:spLocks/>
          </p:cNvSpPr>
          <p:nvPr/>
        </p:nvSpPr>
        <p:spPr>
          <a:xfrm>
            <a:off x="609600" y="1417638"/>
            <a:ext cx="8229600" cy="334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58533-3EDA-A451-69DC-1EAFADB53431}"/>
              </a:ext>
            </a:extLst>
          </p:cNvPr>
          <p:cNvSpPr txBox="1"/>
          <p:nvPr/>
        </p:nvSpPr>
        <p:spPr>
          <a:xfrm>
            <a:off x="722299" y="967242"/>
            <a:ext cx="6629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Grand View Accounting System Application – OVERVIEW </a:t>
            </a:r>
          </a:p>
          <a:p>
            <a:endParaRPr lang="en-US" sz="1000" b="1" dirty="0"/>
          </a:p>
          <a:p>
            <a:r>
              <a:rPr lang="en-US" sz="2800" b="1" dirty="0"/>
              <a:t>SECRETARY TOOLS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BCD047-506C-4925-C695-0CFDAB8A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9" y="2211843"/>
            <a:ext cx="7812101" cy="36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1A43C-836F-C843-E4C1-5BD14A10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A173BD-0E66-D144-3243-BF95B2CB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44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6170BA8-087A-4351-03DF-0B11D8FF9A5F}"/>
              </a:ext>
            </a:extLst>
          </p:cNvPr>
          <p:cNvSpPr txBox="1">
            <a:spLocks/>
          </p:cNvSpPr>
          <p:nvPr/>
        </p:nvSpPr>
        <p:spPr>
          <a:xfrm>
            <a:off x="609600" y="1417638"/>
            <a:ext cx="8229600" cy="334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FB216-B2D2-39CC-710C-34B65E3B7AC1}"/>
              </a:ext>
            </a:extLst>
          </p:cNvPr>
          <p:cNvSpPr txBox="1"/>
          <p:nvPr/>
        </p:nvSpPr>
        <p:spPr>
          <a:xfrm>
            <a:off x="825909" y="815440"/>
            <a:ext cx="6629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Grand View Accounting System Application – OVERVIEW </a:t>
            </a:r>
          </a:p>
          <a:p>
            <a:endParaRPr lang="en-US" sz="1000" b="1" dirty="0"/>
          </a:p>
          <a:p>
            <a:r>
              <a:rPr lang="en-US" sz="2800" b="1" dirty="0"/>
              <a:t>TREASURER TOOLS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86490-EF73-B1CA-CD05-2B9D66854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09" y="1897626"/>
            <a:ext cx="7197214" cy="41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FFE04-CD2F-2C44-F7CB-68ADAD3D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8F6EB7-6D52-DF03-B11B-070AA440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44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48CDD-14EE-C02B-6A57-EA0694B825BE}"/>
              </a:ext>
            </a:extLst>
          </p:cNvPr>
          <p:cNvSpPr txBox="1"/>
          <p:nvPr/>
        </p:nvSpPr>
        <p:spPr>
          <a:xfrm>
            <a:off x="925499" y="1109482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Grand View Accounting System Application – BILLS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276CB1D-E98C-222C-0F84-64A90D7BB60C}"/>
              </a:ext>
            </a:extLst>
          </p:cNvPr>
          <p:cNvSpPr/>
          <p:nvPr/>
        </p:nvSpPr>
        <p:spPr>
          <a:xfrm>
            <a:off x="1460169" y="3998376"/>
            <a:ext cx="1381760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 Bills information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B1FECB69-11C1-EC31-AFC4-D6B435B00F59}"/>
              </a:ext>
            </a:extLst>
          </p:cNvPr>
          <p:cNvSpPr/>
          <p:nvPr/>
        </p:nvSpPr>
        <p:spPr>
          <a:xfrm>
            <a:off x="4675478" y="2556940"/>
            <a:ext cx="1381760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Pay Bills – Select Bills to be Paid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24A51489-A6E8-3C0D-C78A-AF1CB38B15F7}"/>
              </a:ext>
            </a:extLst>
          </p:cNvPr>
          <p:cNvSpPr/>
          <p:nvPr/>
        </p:nvSpPr>
        <p:spPr>
          <a:xfrm>
            <a:off x="1460169" y="2534374"/>
            <a:ext cx="1381760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 Bills for payment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18BA8B-84B5-11C5-E8C9-7CD1E474C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08546"/>
              </p:ext>
            </p:extLst>
          </p:nvPr>
        </p:nvGraphicFramePr>
        <p:xfrm>
          <a:off x="1117599" y="1927812"/>
          <a:ext cx="750923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142">
                  <a:extLst>
                    <a:ext uri="{9D8B030D-6E8A-4147-A177-3AD203B41FA5}">
                      <a16:colId xmlns:a16="http://schemas.microsoft.com/office/drawing/2014/main" val="4229329378"/>
                    </a:ext>
                  </a:extLst>
                </a:gridCol>
                <a:gridCol w="4422097">
                  <a:extLst>
                    <a:ext uri="{9D8B030D-6E8A-4147-A177-3AD203B41FA5}">
                      <a16:colId xmlns:a16="http://schemas.microsoft.com/office/drawing/2014/main" val="2477673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Secretary’s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Treasurer’s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75101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EA62A5-7688-3415-2922-033F3C9FE7E0}"/>
              </a:ext>
            </a:extLst>
          </p:cNvPr>
          <p:cNvCxnSpPr>
            <a:stCxn id="13" idx="2"/>
            <a:endCxn id="9" idx="0"/>
          </p:cNvCxnSpPr>
          <p:nvPr/>
        </p:nvCxnSpPr>
        <p:spPr>
          <a:xfrm>
            <a:off x="2151049" y="3429000"/>
            <a:ext cx="0" cy="569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5B4ACE7-D6DB-DB1B-4C98-CCCA0E5A0CFA}"/>
              </a:ext>
            </a:extLst>
          </p:cNvPr>
          <p:cNvCxnSpPr>
            <a:cxnSpLocks/>
            <a:stCxn id="72" idx="3"/>
            <a:endCxn id="11" idx="1"/>
          </p:cNvCxnSpPr>
          <p:nvPr/>
        </p:nvCxnSpPr>
        <p:spPr>
          <a:xfrm flipV="1">
            <a:off x="2841929" y="3004253"/>
            <a:ext cx="1833549" cy="28045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61E0C160-6D4B-A14E-5E04-078E3BD643B8}"/>
              </a:ext>
            </a:extLst>
          </p:cNvPr>
          <p:cNvSpPr/>
          <p:nvPr/>
        </p:nvSpPr>
        <p:spPr>
          <a:xfrm>
            <a:off x="4675478" y="3767567"/>
            <a:ext cx="1381760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Click on the selected  Vendor name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6B51CEEC-7043-E8C6-B208-CDB2F91E6865}"/>
              </a:ext>
            </a:extLst>
          </p:cNvPr>
          <p:cNvSpPr/>
          <p:nvPr/>
        </p:nvSpPr>
        <p:spPr>
          <a:xfrm>
            <a:off x="7142480" y="2564266"/>
            <a:ext cx="1381760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“ Print Check”</a:t>
            </a:r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AAC1D77E-765E-B03F-5D68-6CBD585C1EFF}"/>
              </a:ext>
            </a:extLst>
          </p:cNvPr>
          <p:cNvSpPr/>
          <p:nvPr/>
        </p:nvSpPr>
        <p:spPr>
          <a:xfrm>
            <a:off x="4595137" y="5154547"/>
            <a:ext cx="1542442" cy="612648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Need to print check?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3E299F6F-020E-F771-57D0-41CF17BE1A11}"/>
              </a:ext>
            </a:extLst>
          </p:cNvPr>
          <p:cNvSpPr/>
          <p:nvPr/>
        </p:nvSpPr>
        <p:spPr>
          <a:xfrm>
            <a:off x="7376160" y="5352929"/>
            <a:ext cx="914400" cy="30175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9D2A8A-27E9-081F-395E-BDD484ACF529}"/>
              </a:ext>
            </a:extLst>
          </p:cNvPr>
          <p:cNvSpPr txBox="1"/>
          <p:nvPr/>
        </p:nvSpPr>
        <p:spPr>
          <a:xfrm>
            <a:off x="6261377" y="399837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DE6C4E-9246-0F6F-3919-59E0D9D6E266}"/>
              </a:ext>
            </a:extLst>
          </p:cNvPr>
          <p:cNvSpPr txBox="1"/>
          <p:nvPr/>
        </p:nvSpPr>
        <p:spPr>
          <a:xfrm>
            <a:off x="6137579" y="57454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3200EC1-DE1C-FD78-8A8D-809EBFD16890}"/>
              </a:ext>
            </a:extLst>
          </p:cNvPr>
          <p:cNvCxnSpPr>
            <a:stCxn id="11" idx="2"/>
            <a:endCxn id="24" idx="0"/>
          </p:cNvCxnSpPr>
          <p:nvPr/>
        </p:nvCxnSpPr>
        <p:spPr>
          <a:xfrm>
            <a:off x="5366358" y="3451566"/>
            <a:ext cx="0" cy="316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ED0E0AE-3FB2-46A2-7CB3-15E8E270662C}"/>
              </a:ext>
            </a:extLst>
          </p:cNvPr>
          <p:cNvCxnSpPr>
            <a:stCxn id="29" idx="3"/>
            <a:endCxn id="27" idx="1"/>
          </p:cNvCxnSpPr>
          <p:nvPr/>
        </p:nvCxnSpPr>
        <p:spPr>
          <a:xfrm flipV="1">
            <a:off x="6137579" y="3011579"/>
            <a:ext cx="1004901" cy="2449292"/>
          </a:xfrm>
          <a:prstGeom prst="bentConnector3">
            <a:avLst>
              <a:gd name="adj1" fmla="val 3728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lowchart: Process 71">
            <a:extLst>
              <a:ext uri="{FF2B5EF4-FFF2-40B4-BE49-F238E27FC236}">
                <a16:creationId xmlns:a16="http://schemas.microsoft.com/office/drawing/2014/main" id="{0BF41AC7-2A2E-6D1E-2695-6A47E1420619}"/>
              </a:ext>
            </a:extLst>
          </p:cNvPr>
          <p:cNvSpPr/>
          <p:nvPr/>
        </p:nvSpPr>
        <p:spPr>
          <a:xfrm>
            <a:off x="1460169" y="5361453"/>
            <a:ext cx="1381760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Approve Bills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A5FAA0D-2682-CA8D-6EE4-2E9D22AA82C3}"/>
              </a:ext>
            </a:extLst>
          </p:cNvPr>
          <p:cNvCxnSpPr>
            <a:stCxn id="9" idx="2"/>
            <a:endCxn id="72" idx="0"/>
          </p:cNvCxnSpPr>
          <p:nvPr/>
        </p:nvCxnSpPr>
        <p:spPr>
          <a:xfrm>
            <a:off x="2151049" y="4893002"/>
            <a:ext cx="0" cy="468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lowchart: Process 75">
            <a:extLst>
              <a:ext uri="{FF2B5EF4-FFF2-40B4-BE49-F238E27FC236}">
                <a16:creationId xmlns:a16="http://schemas.microsoft.com/office/drawing/2014/main" id="{96944E64-B292-7E56-4132-1CEEE2F98561}"/>
              </a:ext>
            </a:extLst>
          </p:cNvPr>
          <p:cNvSpPr/>
          <p:nvPr/>
        </p:nvSpPr>
        <p:spPr>
          <a:xfrm>
            <a:off x="7142480" y="3959196"/>
            <a:ext cx="1381760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“Mark Bill as paid”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A42C4605-BC95-2961-CE38-DFC3AA437F4B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 flipH="1" flipV="1">
            <a:off x="5620463" y="4245179"/>
            <a:ext cx="1267910" cy="1776121"/>
          </a:xfrm>
          <a:prstGeom prst="bentConnector4">
            <a:avLst>
              <a:gd name="adj1" fmla="val -18030"/>
              <a:gd name="adj2" fmla="val 8112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00B7398-A9B1-5326-5E3F-64AE4DF95BDF}"/>
              </a:ext>
            </a:extLst>
          </p:cNvPr>
          <p:cNvCxnSpPr>
            <a:stCxn id="27" idx="2"/>
            <a:endCxn id="76" idx="0"/>
          </p:cNvCxnSpPr>
          <p:nvPr/>
        </p:nvCxnSpPr>
        <p:spPr>
          <a:xfrm>
            <a:off x="7833360" y="3458892"/>
            <a:ext cx="0" cy="500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47D903C-FFF0-D269-7964-6DA5B482E82A}"/>
              </a:ext>
            </a:extLst>
          </p:cNvPr>
          <p:cNvCxnSpPr>
            <a:stCxn id="76" idx="2"/>
            <a:endCxn id="30" idx="0"/>
          </p:cNvCxnSpPr>
          <p:nvPr/>
        </p:nvCxnSpPr>
        <p:spPr>
          <a:xfrm>
            <a:off x="7833360" y="4853822"/>
            <a:ext cx="0" cy="499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E954687-87C0-8AAD-9935-9C738E11C306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5366358" y="4662193"/>
            <a:ext cx="0" cy="492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3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5FD3E-D682-1439-69A3-1E76C6659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7F3DC0-C819-6319-9892-3BDFA573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44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25587-EA0E-B2EC-7D7F-C5900F6D808D}"/>
              </a:ext>
            </a:extLst>
          </p:cNvPr>
          <p:cNvSpPr txBox="1"/>
          <p:nvPr/>
        </p:nvSpPr>
        <p:spPr>
          <a:xfrm>
            <a:off x="479181" y="108912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Grand View Accounting System Application – 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65238E28-C037-F940-8129-ECD8F31676C2}"/>
              </a:ext>
            </a:extLst>
          </p:cNvPr>
          <p:cNvSpPr/>
          <p:nvPr/>
        </p:nvSpPr>
        <p:spPr>
          <a:xfrm>
            <a:off x="2513173" y="2685961"/>
            <a:ext cx="1729041" cy="59572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Dues payments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35422C9A-8BE6-36B1-D10C-4FFE8DEFBF20}"/>
              </a:ext>
            </a:extLst>
          </p:cNvPr>
          <p:cNvSpPr/>
          <p:nvPr/>
        </p:nvSpPr>
        <p:spPr>
          <a:xfrm>
            <a:off x="5766307" y="2677262"/>
            <a:ext cx="1807030" cy="61311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Once deposited, Go to “</a:t>
            </a:r>
            <a:r>
              <a:rPr lang="en-US" sz="1500" b="1" dirty="0">
                <a:solidFill>
                  <a:schemeClr val="tx1"/>
                </a:solidFill>
              </a:rPr>
              <a:t>Open Pay Overs</a:t>
            </a:r>
            <a:r>
              <a:rPr lang="en-US" sz="1500" dirty="0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9AE78D1-3A89-B359-6D8A-D0F0FA44D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79516"/>
              </p:ext>
            </p:extLst>
          </p:nvPr>
        </p:nvGraphicFramePr>
        <p:xfrm>
          <a:off x="329439" y="2046041"/>
          <a:ext cx="796112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060">
                  <a:extLst>
                    <a:ext uri="{9D8B030D-6E8A-4147-A177-3AD203B41FA5}">
                      <a16:colId xmlns:a16="http://schemas.microsoft.com/office/drawing/2014/main" val="4229329378"/>
                    </a:ext>
                  </a:extLst>
                </a:gridCol>
                <a:gridCol w="3802062">
                  <a:extLst>
                    <a:ext uri="{9D8B030D-6E8A-4147-A177-3AD203B41FA5}">
                      <a16:colId xmlns:a16="http://schemas.microsoft.com/office/drawing/2014/main" val="2477673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Secretary’s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Treasurer’s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751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3755890-1623-3741-EEA0-C112D89F7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18790"/>
              </p:ext>
            </p:extLst>
          </p:nvPr>
        </p:nvGraphicFramePr>
        <p:xfrm>
          <a:off x="479181" y="1505996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81621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PAYMENTS RECEIVED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66886"/>
                  </a:ext>
                </a:extLst>
              </a:tr>
            </a:tbl>
          </a:graphicData>
        </a:graphic>
      </p:graphicFrame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5C2A86D6-BB6E-63A7-25B9-00B5D1C35A7C}"/>
              </a:ext>
            </a:extLst>
          </p:cNvPr>
          <p:cNvSpPr/>
          <p:nvPr/>
        </p:nvSpPr>
        <p:spPr>
          <a:xfrm>
            <a:off x="5747865" y="3671674"/>
            <a:ext cx="1807033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Select one of the deposited pay over receipts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83F6489D-C5D7-1D04-7DCD-B04992307CFC}"/>
              </a:ext>
            </a:extLst>
          </p:cNvPr>
          <p:cNvSpPr/>
          <p:nvPr/>
        </p:nvSpPr>
        <p:spPr>
          <a:xfrm>
            <a:off x="6194181" y="6048155"/>
            <a:ext cx="914400" cy="30175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9631B2-BBE3-3DA7-3B21-6F2743879E48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 flipH="1">
            <a:off x="6651382" y="3290379"/>
            <a:ext cx="18440" cy="381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E3AB4DB-9583-7FD0-E685-FAFF35631AB2}"/>
              </a:ext>
            </a:extLst>
          </p:cNvPr>
          <p:cNvSpPr/>
          <p:nvPr/>
        </p:nvSpPr>
        <p:spPr>
          <a:xfrm>
            <a:off x="2513174" y="3711497"/>
            <a:ext cx="1729041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“</a:t>
            </a:r>
            <a:r>
              <a:rPr lang="en-US" sz="1400" b="1" dirty="0">
                <a:solidFill>
                  <a:schemeClr val="tx1"/>
                </a:solidFill>
              </a:rPr>
              <a:t>Pay Selected payments over to Treasure</a:t>
            </a:r>
            <a:r>
              <a:rPr lang="en-US" sz="1400" dirty="0">
                <a:solidFill>
                  <a:schemeClr val="tx1"/>
                </a:solidFill>
              </a:rPr>
              <a:t>r”  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1467CD5E-AA5E-E499-0560-B0DDD9CE8C60}"/>
              </a:ext>
            </a:extLst>
          </p:cNvPr>
          <p:cNvSpPr/>
          <p:nvPr/>
        </p:nvSpPr>
        <p:spPr>
          <a:xfrm>
            <a:off x="2511298" y="4703194"/>
            <a:ext cx="1730917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“</a:t>
            </a:r>
            <a:r>
              <a:rPr lang="en-US" sz="1200" b="1" dirty="0">
                <a:solidFill>
                  <a:schemeClr val="tx1"/>
                </a:solidFill>
              </a:rPr>
              <a:t>Create </a:t>
            </a:r>
            <a:r>
              <a:rPr lang="en-US" sz="1200" b="1" dirty="0" err="1">
                <a:solidFill>
                  <a:schemeClr val="tx1"/>
                </a:solidFill>
              </a:rPr>
              <a:t>payover</a:t>
            </a:r>
            <a:r>
              <a:rPr lang="en-US" sz="1200" b="1" dirty="0">
                <a:solidFill>
                  <a:schemeClr val="tx1"/>
                </a:solidFill>
              </a:rPr>
              <a:t> receipt for treasure</a:t>
            </a:r>
            <a:r>
              <a:rPr lang="en-US" sz="1200" dirty="0">
                <a:solidFill>
                  <a:schemeClr val="tx1"/>
                </a:solidFill>
              </a:rPr>
              <a:t>r” 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2248BD-B4B0-B06B-6AA4-0AC90DB0F9D8}"/>
              </a:ext>
            </a:extLst>
          </p:cNvPr>
          <p:cNvSpPr/>
          <p:nvPr/>
        </p:nvSpPr>
        <p:spPr>
          <a:xfrm>
            <a:off x="329438" y="2649947"/>
            <a:ext cx="1649785" cy="63173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Other receipts (Donation, Stated Meeting </a:t>
            </a:r>
            <a:r>
              <a:rPr lang="en-US" sz="1500" dirty="0" err="1">
                <a:solidFill>
                  <a:schemeClr val="tx1"/>
                </a:solidFill>
              </a:rPr>
              <a:t>etc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10DDD36A-7BAC-27C2-81F3-749DC33ABCFF}"/>
              </a:ext>
            </a:extLst>
          </p:cNvPr>
          <p:cNvSpPr/>
          <p:nvPr/>
        </p:nvSpPr>
        <p:spPr>
          <a:xfrm>
            <a:off x="329439" y="3711497"/>
            <a:ext cx="1649784" cy="66075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 “</a:t>
            </a:r>
            <a:r>
              <a:rPr lang="en-US" sz="1400" b="1" dirty="0">
                <a:solidFill>
                  <a:schemeClr val="tx1"/>
                </a:solidFill>
              </a:rPr>
              <a:t>Add Manual Receipt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D68BCDF9-46CD-590C-7F7F-941251496B14}"/>
              </a:ext>
            </a:extLst>
          </p:cNvPr>
          <p:cNvSpPr/>
          <p:nvPr/>
        </p:nvSpPr>
        <p:spPr>
          <a:xfrm>
            <a:off x="329438" y="4727211"/>
            <a:ext cx="1666515" cy="66075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Enter the Manual Receipt information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9059BC-C9DF-E5C1-2945-01F11F9EBE76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1154331" y="3281681"/>
            <a:ext cx="0" cy="429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6B060B-391F-B1B9-46E6-25099B7AE8DC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154331" y="4372248"/>
            <a:ext cx="8365" cy="354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A9F057-2E17-6D7E-2971-F6E142C104CC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>
            <a:off x="3377694" y="3281681"/>
            <a:ext cx="1" cy="429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A76B676-74B4-0922-D6AE-F9CE713F9A85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3376757" y="4324145"/>
            <a:ext cx="938" cy="379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1099149-907C-9552-08D3-7B1742E61FE2}"/>
              </a:ext>
            </a:extLst>
          </p:cNvPr>
          <p:cNvCxnSpPr>
            <a:cxnSpLocks/>
            <a:stCxn id="26" idx="3"/>
            <a:endCxn id="7" idx="1"/>
          </p:cNvCxnSpPr>
          <p:nvPr/>
        </p:nvCxnSpPr>
        <p:spPr>
          <a:xfrm flipV="1">
            <a:off x="1995953" y="4017821"/>
            <a:ext cx="517221" cy="10397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B7504737-AD6E-AF8C-A27F-1005FE15A196}"/>
              </a:ext>
            </a:extLst>
          </p:cNvPr>
          <p:cNvSpPr/>
          <p:nvPr/>
        </p:nvSpPr>
        <p:spPr>
          <a:xfrm>
            <a:off x="2511297" y="5593360"/>
            <a:ext cx="1730918" cy="75497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Print the </a:t>
            </a:r>
            <a:r>
              <a:rPr lang="en-US" sz="1200" dirty="0" err="1">
                <a:solidFill>
                  <a:schemeClr val="tx1"/>
                </a:solidFill>
              </a:rPr>
              <a:t>payover</a:t>
            </a:r>
            <a:r>
              <a:rPr lang="en-US" sz="1200" dirty="0">
                <a:solidFill>
                  <a:schemeClr val="tx1"/>
                </a:solidFill>
              </a:rPr>
              <a:t> receipt for treasurer’s signature/acknowledgement</a:t>
            </a:r>
          </a:p>
        </p:txBody>
      </p:sp>
      <p:sp>
        <p:nvSpPr>
          <p:cNvPr id="69" name="Flowchart: Process 68">
            <a:extLst>
              <a:ext uri="{FF2B5EF4-FFF2-40B4-BE49-F238E27FC236}">
                <a16:creationId xmlns:a16="http://schemas.microsoft.com/office/drawing/2014/main" id="{CC178681-A7F2-AF56-60AA-14068C9224EB}"/>
              </a:ext>
            </a:extLst>
          </p:cNvPr>
          <p:cNvSpPr/>
          <p:nvPr/>
        </p:nvSpPr>
        <p:spPr>
          <a:xfrm>
            <a:off x="5747865" y="4884161"/>
            <a:ext cx="1807033" cy="8946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Change status to Deposited -  click “</a:t>
            </a:r>
            <a:r>
              <a:rPr lang="en-US" sz="1500" b="1" dirty="0">
                <a:solidFill>
                  <a:schemeClr val="tx1"/>
                </a:solidFill>
              </a:rPr>
              <a:t>Mark </a:t>
            </a:r>
            <a:r>
              <a:rPr lang="en-US" sz="1500" b="1" dirty="0" err="1">
                <a:solidFill>
                  <a:schemeClr val="tx1"/>
                </a:solidFill>
              </a:rPr>
              <a:t>Payover</a:t>
            </a:r>
            <a:r>
              <a:rPr lang="en-US" sz="1500" b="1" dirty="0">
                <a:solidFill>
                  <a:schemeClr val="tx1"/>
                </a:solidFill>
              </a:rPr>
              <a:t> as Deposited</a:t>
            </a:r>
            <a:r>
              <a:rPr lang="en-US" sz="1500" dirty="0">
                <a:solidFill>
                  <a:schemeClr val="tx1"/>
                </a:solidFill>
              </a:rPr>
              <a:t>”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4706C327-EE55-971D-F5FD-A2F6B55B116D}"/>
              </a:ext>
            </a:extLst>
          </p:cNvPr>
          <p:cNvCxnSpPr>
            <a:cxnSpLocks/>
            <a:stCxn id="68" idx="3"/>
            <a:endCxn id="11" idx="1"/>
          </p:cNvCxnSpPr>
          <p:nvPr/>
        </p:nvCxnSpPr>
        <p:spPr>
          <a:xfrm flipV="1">
            <a:off x="4242215" y="2983821"/>
            <a:ext cx="1524092" cy="298702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9B07A8A-1EAA-472E-8111-9AE9C9B6443E}"/>
              </a:ext>
            </a:extLst>
          </p:cNvPr>
          <p:cNvCxnSpPr>
            <a:cxnSpLocks/>
            <a:stCxn id="10" idx="2"/>
            <a:endCxn id="68" idx="0"/>
          </p:cNvCxnSpPr>
          <p:nvPr/>
        </p:nvCxnSpPr>
        <p:spPr>
          <a:xfrm flipH="1">
            <a:off x="3376756" y="5315842"/>
            <a:ext cx="1" cy="277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DDF5608-35A1-3AE5-C15E-8E029068BCCB}"/>
              </a:ext>
            </a:extLst>
          </p:cNvPr>
          <p:cNvCxnSpPr>
            <a:cxnSpLocks/>
            <a:stCxn id="24" idx="2"/>
            <a:endCxn id="69" idx="0"/>
          </p:cNvCxnSpPr>
          <p:nvPr/>
        </p:nvCxnSpPr>
        <p:spPr>
          <a:xfrm>
            <a:off x="6651382" y="4566300"/>
            <a:ext cx="0" cy="317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849156B-DA77-1E55-7A6E-B72C81483528}"/>
              </a:ext>
            </a:extLst>
          </p:cNvPr>
          <p:cNvCxnSpPr>
            <a:cxnSpLocks/>
            <a:stCxn id="69" idx="2"/>
            <a:endCxn id="30" idx="0"/>
          </p:cNvCxnSpPr>
          <p:nvPr/>
        </p:nvCxnSpPr>
        <p:spPr>
          <a:xfrm flipH="1">
            <a:off x="6651381" y="5778787"/>
            <a:ext cx="1" cy="269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42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DBE0F-4680-9D89-FD2E-08360237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8ABBA-463F-33F0-C66D-57659EC3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059"/>
            <a:ext cx="8229600" cy="791998"/>
          </a:xfrm>
        </p:spPr>
        <p:txBody>
          <a:bodyPr/>
          <a:lstStyle/>
          <a:p>
            <a:r>
              <a:rPr lang="en-US" dirty="0"/>
              <a:t>GRAND VIEW ACCOUNTING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6B655-E01B-F9F0-9F63-97CF59B3B9CB}"/>
              </a:ext>
            </a:extLst>
          </p:cNvPr>
          <p:cNvSpPr txBox="1"/>
          <p:nvPr/>
        </p:nvSpPr>
        <p:spPr>
          <a:xfrm>
            <a:off x="913550" y="882054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Grand View Accounting System Application – BANK RECONCILIATION 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B148616-2B4F-1F4A-400F-E3EE47DACB29}"/>
              </a:ext>
            </a:extLst>
          </p:cNvPr>
          <p:cNvSpPr/>
          <p:nvPr/>
        </p:nvSpPr>
        <p:spPr>
          <a:xfrm>
            <a:off x="2857587" y="2375619"/>
            <a:ext cx="1566930" cy="79756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Enter Bank Statement date and Ending balance amount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EDCEA5CB-F2C0-6B19-2129-82ABAC2C2635}"/>
              </a:ext>
            </a:extLst>
          </p:cNvPr>
          <p:cNvSpPr/>
          <p:nvPr/>
        </p:nvSpPr>
        <p:spPr>
          <a:xfrm>
            <a:off x="6445637" y="5212465"/>
            <a:ext cx="914400" cy="30175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E828623-E762-6B36-C7A7-E02D761F304E}"/>
              </a:ext>
            </a:extLst>
          </p:cNvPr>
          <p:cNvSpPr/>
          <p:nvPr/>
        </p:nvSpPr>
        <p:spPr>
          <a:xfrm>
            <a:off x="752766" y="5130327"/>
            <a:ext cx="1566930" cy="93278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“</a:t>
            </a:r>
            <a:r>
              <a:rPr lang="en-US" sz="1400" b="1" dirty="0">
                <a:solidFill>
                  <a:schemeClr val="tx1"/>
                </a:solidFill>
              </a:rPr>
              <a:t>Reconcile Cashbook</a:t>
            </a:r>
            <a:r>
              <a:rPr lang="en-US" sz="1400" dirty="0">
                <a:solidFill>
                  <a:schemeClr val="tx1"/>
                </a:solidFill>
              </a:rPr>
              <a:t>”  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B4E26CF1-85A0-7FA2-F9CE-584A132D4992}"/>
              </a:ext>
            </a:extLst>
          </p:cNvPr>
          <p:cNvSpPr/>
          <p:nvPr/>
        </p:nvSpPr>
        <p:spPr>
          <a:xfrm>
            <a:off x="7037016" y="3692075"/>
            <a:ext cx="1649784" cy="97401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“</a:t>
            </a:r>
            <a:r>
              <a:rPr lang="en-US" sz="1200" b="1" dirty="0">
                <a:solidFill>
                  <a:schemeClr val="tx1"/>
                </a:solidFill>
              </a:rPr>
              <a:t>Finish Now</a:t>
            </a:r>
            <a:r>
              <a:rPr lang="en-US" sz="1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B537CB1-BB2F-1B0C-5C23-76135C562580}"/>
              </a:ext>
            </a:extLst>
          </p:cNvPr>
          <p:cNvSpPr/>
          <p:nvPr/>
        </p:nvSpPr>
        <p:spPr>
          <a:xfrm>
            <a:off x="782043" y="2375299"/>
            <a:ext cx="1495105" cy="79756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Click “</a:t>
            </a:r>
            <a:r>
              <a:rPr lang="en-US" sz="1500" b="1" dirty="0">
                <a:solidFill>
                  <a:schemeClr val="tx1"/>
                </a:solidFill>
              </a:rPr>
              <a:t>Cashbook</a:t>
            </a:r>
            <a:r>
              <a:rPr lang="en-US" sz="15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45D0A8F5-0AF8-18A0-80A4-DCB0AD1F04EE}"/>
              </a:ext>
            </a:extLst>
          </p:cNvPr>
          <p:cNvSpPr/>
          <p:nvPr/>
        </p:nvSpPr>
        <p:spPr>
          <a:xfrm>
            <a:off x="2857587" y="3663019"/>
            <a:ext cx="1566930" cy="92155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“</a:t>
            </a:r>
            <a:r>
              <a:rPr lang="en-US" sz="1400" b="1" dirty="0">
                <a:solidFill>
                  <a:schemeClr val="tx1"/>
                </a:solidFill>
              </a:rPr>
              <a:t>Start Reconciling Cashbook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14E0F2BD-8BF2-229B-C7D2-0ACCA90ACC61}"/>
              </a:ext>
            </a:extLst>
          </p:cNvPr>
          <p:cNvSpPr/>
          <p:nvPr/>
        </p:nvSpPr>
        <p:spPr>
          <a:xfrm>
            <a:off x="784029" y="3608145"/>
            <a:ext cx="1510266" cy="10579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Select the bank account to be reconciled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A665DD-84CE-7E48-26AB-F0186D714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95545"/>
              </p:ext>
            </p:extLst>
          </p:nvPr>
        </p:nvGraphicFramePr>
        <p:xfrm>
          <a:off x="752765" y="1796666"/>
          <a:ext cx="762702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7026">
                  <a:extLst>
                    <a:ext uri="{9D8B030D-6E8A-4147-A177-3AD203B41FA5}">
                      <a16:colId xmlns:a16="http://schemas.microsoft.com/office/drawing/2014/main" val="22411793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Treasurer’s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10200"/>
                  </a:ext>
                </a:extLst>
              </a:tr>
            </a:tbl>
          </a:graphicData>
        </a:graphic>
      </p:graphicFrame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9FB94583-AAAE-F4F7-C3EB-E30665BDF0CD}"/>
              </a:ext>
            </a:extLst>
          </p:cNvPr>
          <p:cNvSpPr/>
          <p:nvPr/>
        </p:nvSpPr>
        <p:spPr>
          <a:xfrm>
            <a:off x="2857587" y="5119766"/>
            <a:ext cx="1566930" cy="92155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Mark </a:t>
            </a:r>
            <a:r>
              <a:rPr lang="en-US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√</a:t>
            </a:r>
            <a:r>
              <a:rPr lang="en-US" sz="1400" dirty="0">
                <a:solidFill>
                  <a:schemeClr val="tx1"/>
                </a:solidFill>
              </a:rPr>
              <a:t> reconciled transaction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B945D55C-115B-A786-DC60-96F000927F1E}"/>
              </a:ext>
            </a:extLst>
          </p:cNvPr>
          <p:cNvSpPr/>
          <p:nvPr/>
        </p:nvSpPr>
        <p:spPr>
          <a:xfrm>
            <a:off x="5662537" y="2421608"/>
            <a:ext cx="2042993" cy="828871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Zero Difference?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F16CF2-6E7C-9C9A-25A3-92EFD3638E37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1529596" y="3172861"/>
            <a:ext cx="9566" cy="435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AC717B-B1C0-9ED3-E2FC-D52898E5346D}"/>
              </a:ext>
            </a:extLst>
          </p:cNvPr>
          <p:cNvCxnSpPr>
            <a:cxnSpLocks/>
            <a:stCxn id="26" idx="2"/>
            <a:endCxn id="7" idx="0"/>
          </p:cNvCxnSpPr>
          <p:nvPr/>
        </p:nvCxnSpPr>
        <p:spPr>
          <a:xfrm flipH="1">
            <a:off x="1536231" y="4666087"/>
            <a:ext cx="2931" cy="464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46FF3FB-3BD0-316B-E4FC-D68BAF05DC2C}"/>
              </a:ext>
            </a:extLst>
          </p:cNvPr>
          <p:cNvSpPr txBox="1"/>
          <p:nvPr/>
        </p:nvSpPr>
        <p:spPr>
          <a:xfrm>
            <a:off x="7087504" y="3277044"/>
            <a:ext cx="51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9EF661-AFE9-B790-0B36-9CEFBC718434}"/>
              </a:ext>
            </a:extLst>
          </p:cNvPr>
          <p:cNvSpPr txBox="1"/>
          <p:nvPr/>
        </p:nvSpPr>
        <p:spPr>
          <a:xfrm>
            <a:off x="5892600" y="327704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48CE560F-83D8-7F0B-4210-0E21DC126F94}"/>
              </a:ext>
            </a:extLst>
          </p:cNvPr>
          <p:cNvSpPr/>
          <p:nvPr/>
        </p:nvSpPr>
        <p:spPr>
          <a:xfrm>
            <a:off x="4729383" y="3692076"/>
            <a:ext cx="1649784" cy="97401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‘</a:t>
            </a:r>
            <a:r>
              <a:rPr lang="en-US" sz="1200" b="1" dirty="0">
                <a:solidFill>
                  <a:schemeClr val="tx1"/>
                </a:solidFill>
              </a:rPr>
              <a:t>Save Draft</a:t>
            </a:r>
            <a:r>
              <a:rPr lang="en-US" sz="1200" dirty="0">
                <a:solidFill>
                  <a:schemeClr val="tx1"/>
                </a:solidFill>
              </a:rPr>
              <a:t>’ (to save and continue working later)</a:t>
            </a:r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A4DE8491-6BB9-693C-362F-802D7EC83C8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2319696" y="2774400"/>
            <a:ext cx="537891" cy="28223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5DE3A73-C52C-B224-CEB6-7CE667E08777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 flipV="1">
            <a:off x="4424517" y="2836044"/>
            <a:ext cx="1238020" cy="2744500"/>
          </a:xfrm>
          <a:prstGeom prst="bentConnector3">
            <a:avLst>
              <a:gd name="adj1" fmla="val 1267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68ACB3E-4364-1410-35C8-1EA6D55136D8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>
            <a:off x="3641052" y="3173181"/>
            <a:ext cx="0" cy="489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C8F2CD2-12D9-EA23-D853-8F5916E9F9BE}"/>
              </a:ext>
            </a:extLst>
          </p:cNvPr>
          <p:cNvCxnSpPr>
            <a:cxnSpLocks/>
            <a:stCxn id="25" idx="2"/>
            <a:endCxn id="8" idx="0"/>
          </p:cNvCxnSpPr>
          <p:nvPr/>
        </p:nvCxnSpPr>
        <p:spPr>
          <a:xfrm>
            <a:off x="3641052" y="4584574"/>
            <a:ext cx="0" cy="535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2C9D0148-3F23-1025-D6C3-CA671486CF1D}"/>
              </a:ext>
            </a:extLst>
          </p:cNvPr>
          <p:cNvCxnSpPr>
            <a:cxnSpLocks/>
            <a:stCxn id="16" idx="2"/>
            <a:endCxn id="64" idx="0"/>
          </p:cNvCxnSpPr>
          <p:nvPr/>
        </p:nvCxnSpPr>
        <p:spPr>
          <a:xfrm rot="5400000">
            <a:off x="5898357" y="2906398"/>
            <a:ext cx="441597" cy="11297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D6FAE1D7-36C8-B79E-2953-1BB73E9B5FA1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 rot="16200000" flipH="1">
            <a:off x="7052173" y="2882340"/>
            <a:ext cx="441596" cy="11778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D018BFAC-16DB-479C-DFE8-6A03753921E3}"/>
              </a:ext>
            </a:extLst>
          </p:cNvPr>
          <p:cNvCxnSpPr>
            <a:stCxn id="64" idx="2"/>
            <a:endCxn id="30" idx="1"/>
          </p:cNvCxnSpPr>
          <p:nvPr/>
        </p:nvCxnSpPr>
        <p:spPr>
          <a:xfrm rot="16200000" flipH="1">
            <a:off x="5651329" y="4569033"/>
            <a:ext cx="697254" cy="89136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3F8600AB-244F-BA98-4F41-BB2A1F65A4E1}"/>
              </a:ext>
            </a:extLst>
          </p:cNvPr>
          <p:cNvCxnSpPr>
            <a:endCxn id="30" idx="3"/>
          </p:cNvCxnSpPr>
          <p:nvPr/>
        </p:nvCxnSpPr>
        <p:spPr>
          <a:xfrm rot="5400000">
            <a:off x="7346698" y="4707010"/>
            <a:ext cx="669670" cy="64299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3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D77B8E8-4BC7-4A7F-9761-A489C004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72286C-6383-43EE-8D7C-B71FEE1D92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8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0573" y="1623316"/>
            <a:ext cx="6092576" cy="30000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6561" y="202136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Financial Services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3661" y="2872753"/>
            <a:ext cx="548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ym typeface="Webdings"/>
              </a:rPr>
              <a:t>✉️</a:t>
            </a:r>
            <a:r>
              <a:rPr lang="en-US" sz="2400" b="1" dirty="0">
                <a:sym typeface="Webdings"/>
              </a:rPr>
              <a:t>   </a:t>
            </a:r>
            <a:r>
              <a:rPr lang="en-US" sz="2400" b="1" dirty="0">
                <a:hlinkClick r:id="rId2"/>
              </a:rPr>
              <a:t>financialservices@freemason.org</a:t>
            </a:r>
            <a:endParaRPr lang="en-US" sz="2400" b="1" dirty="0"/>
          </a:p>
          <a:p>
            <a:r>
              <a:rPr lang="en-US" sz="2400" b="1" dirty="0"/>
              <a:t>		415-292-9170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Let’s Keep in Touch</a:t>
            </a:r>
          </a:p>
        </p:txBody>
      </p:sp>
    </p:spTree>
    <p:extLst>
      <p:ext uri="{BB962C8B-B14F-4D97-AF65-F5344CB8AC3E}">
        <p14:creationId xmlns:p14="http://schemas.microsoft.com/office/powerpoint/2010/main" val="18482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908"/>
            <a:ext cx="8310880" cy="1332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Benefit of Using The Grand View Accounting System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75920" y="1481138"/>
            <a:ext cx="4357577" cy="516350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Succession planning and transition from one treasurer to the next will be seamless.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All lodge financial records are stored in a single location within a cloud-based system, preventing data loss.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Centralized financial accounting system.  There is an audit trail of transactions.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No need to complete the lodge annual financial statements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Less work for the lodge to provide the required information to the Grand Lodge for completing the annual tax returns (Form 990 and 199). 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No annual or monthly subscription fees, which saves $100,000 each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21D67-8F85-4800-A6F2-498A1D5124B7}"/>
              </a:ext>
            </a:extLst>
          </p:cNvPr>
          <p:cNvSpPr txBox="1"/>
          <p:nvPr/>
        </p:nvSpPr>
        <p:spPr>
          <a:xfrm>
            <a:off x="5082362" y="1686560"/>
            <a:ext cx="3923415" cy="4561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algn="ctr" defTabSz="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/>
              <a:t>The Grand Lodge financial services team is available to help.  </a:t>
            </a:r>
          </a:p>
          <a:p>
            <a:pPr marL="257175" lvl="1" indent="-257175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1600" dirty="0"/>
          </a:p>
          <a:p>
            <a:pPr marL="257175" lvl="1" indent="-257175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600" dirty="0"/>
              <a:t>Provides unlimited training and support</a:t>
            </a:r>
          </a:p>
          <a:p>
            <a:pPr marL="257175" lvl="1" indent="-257175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600" dirty="0"/>
              <a:t>Updates lodge records  - book investment transactions, reconcile checking and/or investment account, upload budget, create and run reports, among others, as needed.   </a:t>
            </a:r>
          </a:p>
          <a:p>
            <a:pPr marL="257175" lvl="1" indent="-257175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1600" dirty="0"/>
          </a:p>
          <a:p>
            <a:pPr marL="0" lvl="1" algn="ctr" defTabSz="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/>
              <a:t>415-292-9170</a:t>
            </a:r>
          </a:p>
          <a:p>
            <a:pPr marL="0" lvl="1" algn="ctr" defTabSz="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financialservices@freemason.org</a:t>
            </a:r>
            <a:endParaRPr lang="en-US" sz="1600" b="1" dirty="0"/>
          </a:p>
          <a:p>
            <a:pPr marL="257175" lvl="1" indent="-257175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1600" dirty="0"/>
          </a:p>
          <a:p>
            <a:pPr marL="257175" indent="-257175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466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A5ACA-44F1-415D-3019-1BDB1D505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6B78A3F-7AE2-AB37-7440-A095224A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908"/>
            <a:ext cx="8310880" cy="16864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Difference between Sage Intacct and Grand View Accounting System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503870-5D39-CDF0-71A4-70BDE9C74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05135"/>
              </p:ext>
            </p:extLst>
          </p:nvPr>
        </p:nvGraphicFramePr>
        <p:xfrm>
          <a:off x="650240" y="1864360"/>
          <a:ext cx="7924800" cy="387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845418925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26317196"/>
                    </a:ext>
                  </a:extLst>
                </a:gridCol>
              </a:tblGrid>
              <a:tr h="8300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Grand View Accounting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Sage Intacct or other accounting System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07350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TAILORED FOR LODGES – ACCOUNTANTS OR NON- ACCOUNTANTS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TAILORED FOR ACCOUNTANTS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938415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EASE OF USE – FEWER NAVIGATION – VERY USER-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VARIOUS FEATURES/ APPLICATIONS AND MAY REQUIRE ACCOUNTING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57780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BUILT WITHIN IMEMBER 2.0 – NO NEED FOR SEPARATE 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SEPARATE LOGIN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50528"/>
                  </a:ext>
                </a:extLst>
              </a:tr>
              <a:tr h="557391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DUES RECEIPTS ARE AUTOMATICALLY POSTED NO NEED TO ENTER IN THE ACCOUNTING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DUES RECEIPTS NEED TO BE BOOKED`AND ENTERED IN THE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97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4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Grand View Accounting Functionality/Features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Lodge accounting provided the following features</a:t>
            </a:r>
          </a:p>
          <a:p>
            <a:pPr marL="0" indent="0" algn="l">
              <a:buNone/>
            </a:pPr>
            <a:endParaRPr lang="en-US" sz="8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Charge members for dues and assessments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Charge members for other financial transactions such as stated meeting dinner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Receive payments from members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Receive charitable donations from members and non-members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Manage multiple accounts and sub-accounts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Transfer funds between accounts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Disburse funds from an account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Pay and track bills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Track monies received by the secretary and paid over to the treasurer.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Cashbook of transactions to track bank accounts.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 Bank Reconciliation process.</a:t>
            </a:r>
          </a:p>
          <a:p>
            <a:pPr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9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EBF6B-25AA-A964-C381-BDB71CD8B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A679699-DC87-D617-DC94-93345B6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INCOME/RECEIPTS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8B3FEC3-413F-90FB-8C13-BF82E3A74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FF9740-B056-35B8-2FD8-4DDC2FA2D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3556"/>
              </p:ext>
            </p:extLst>
          </p:nvPr>
        </p:nvGraphicFramePr>
        <p:xfrm>
          <a:off x="457200" y="1381125"/>
          <a:ext cx="8229600" cy="4598303"/>
        </p:xfrm>
        <a:graphic>
          <a:graphicData uri="http://schemas.openxmlformats.org/drawingml/2006/table">
            <a:tbl>
              <a:tblPr/>
              <a:tblGrid>
                <a:gridCol w="559520">
                  <a:extLst>
                    <a:ext uri="{9D8B030D-6E8A-4147-A177-3AD203B41FA5}">
                      <a16:colId xmlns:a16="http://schemas.microsoft.com/office/drawing/2014/main" val="1947950136"/>
                    </a:ext>
                  </a:extLst>
                </a:gridCol>
                <a:gridCol w="5324178">
                  <a:extLst>
                    <a:ext uri="{9D8B030D-6E8A-4147-A177-3AD203B41FA5}">
                      <a16:colId xmlns:a16="http://schemas.microsoft.com/office/drawing/2014/main" val="3139306363"/>
                    </a:ext>
                  </a:extLst>
                </a:gridCol>
                <a:gridCol w="2345902">
                  <a:extLst>
                    <a:ext uri="{9D8B030D-6E8A-4147-A177-3AD203B41FA5}">
                      <a16:colId xmlns:a16="http://schemas.microsoft.com/office/drawing/2014/main" val="420111312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Income Category / 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97508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Membership Dues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4015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457609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Life Membership Dues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4016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11769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Fees </a:t>
                      </a:r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(membership, degrees, etc.)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4020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896692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Income from Life Membership </a:t>
                      </a:r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(less investment fees)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077659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Income from other Investments </a:t>
                      </a:r>
                      <a:r>
                        <a:rPr lang="en-US" sz="1600" b="0" i="1" u="none" strike="noStrike">
                          <a:effectLst/>
                          <a:latin typeface="Arial" panose="020B0604020202020204" pitchFamily="34" charset="0"/>
                        </a:rPr>
                        <a:t>(less investment fees)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528"/>
                  </a:ext>
                </a:extLst>
              </a:tr>
              <a:tr h="301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637582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Gifts &amp; Bequests Received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4110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40012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Income from Donor Restricted Gifts and Trusts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4120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82421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Transfer from Hall Association in Trust - Dividends/Surplus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4210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517931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Transfer from Hall Association in Trust - Restricted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4220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190140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Contributions Received Unrestricted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4140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51317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Contributions Received for other Masonic Programs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4144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932912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Other Income / Program Revenue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4310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8001"/>
                  </a:ext>
                </a:extLst>
              </a:tr>
              <a:tr h="292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Total Income</a:t>
                      </a:r>
                    </a:p>
                  </a:txBody>
                  <a:tcPr marL="7414" marR="7414" marT="7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61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3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C163-E394-A84A-6E49-96388504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70307C4-47B6-FC47-1335-7ADE97F0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INVESTMENT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F14A518-E9CD-E73D-D94D-18617DA98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156ED0-4306-AE49-78CA-3380E5869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93541"/>
              </p:ext>
            </p:extLst>
          </p:nvPr>
        </p:nvGraphicFramePr>
        <p:xfrm>
          <a:off x="892914" y="1333500"/>
          <a:ext cx="7517661" cy="3988979"/>
        </p:xfrm>
        <a:graphic>
          <a:graphicData uri="http://schemas.openxmlformats.org/drawingml/2006/table">
            <a:tbl>
              <a:tblPr/>
              <a:tblGrid>
                <a:gridCol w="5360186">
                  <a:extLst>
                    <a:ext uri="{9D8B030D-6E8A-4147-A177-3AD203B41FA5}">
                      <a16:colId xmlns:a16="http://schemas.microsoft.com/office/drawing/2014/main" val="739552766"/>
                    </a:ext>
                  </a:extLst>
                </a:gridCol>
                <a:gridCol w="2157475">
                  <a:extLst>
                    <a:ext uri="{9D8B030D-6E8A-4147-A177-3AD203B41FA5}">
                      <a16:colId xmlns:a16="http://schemas.microsoft.com/office/drawing/2014/main" val="88034944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INVESTMENT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16830"/>
                  </a:ext>
                </a:extLst>
              </a:tr>
              <a:tr h="49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Interest Income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454334"/>
                  </a:ext>
                </a:extLst>
              </a:tr>
              <a:tr h="49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Investment dividend Income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866744"/>
                  </a:ext>
                </a:extLst>
              </a:tr>
              <a:tr h="49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Capital Gains/Losses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858007"/>
                  </a:ext>
                </a:extLst>
              </a:tr>
              <a:tr h="49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Realized Gains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42955"/>
                  </a:ext>
                </a:extLst>
              </a:tr>
              <a:tr h="49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Unrealized Gains/Loses - Changed in Market Value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38930"/>
                  </a:ext>
                </a:extLst>
              </a:tr>
              <a:tr h="49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Investment Fees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135667"/>
                  </a:ext>
                </a:extLst>
              </a:tr>
              <a:tr h="499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Other Investment transactions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5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30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9518A-48B2-60E6-5CB5-4E6B6A0BC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12F1E06-2EF7-2D3B-6DF4-3BB10879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3E34624-F254-5E95-73B9-B3215F21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A74AD7-4A83-9E86-D117-5C0BB66DF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462"/>
              </p:ext>
            </p:extLst>
          </p:nvPr>
        </p:nvGraphicFramePr>
        <p:xfrm>
          <a:off x="774699" y="1314450"/>
          <a:ext cx="7752611" cy="4480292"/>
        </p:xfrm>
        <a:graphic>
          <a:graphicData uri="http://schemas.openxmlformats.org/drawingml/2006/table">
            <a:tbl>
              <a:tblPr/>
              <a:tblGrid>
                <a:gridCol w="5665370">
                  <a:extLst>
                    <a:ext uri="{9D8B030D-6E8A-4147-A177-3AD203B41FA5}">
                      <a16:colId xmlns:a16="http://schemas.microsoft.com/office/drawing/2014/main" val="807676400"/>
                    </a:ext>
                  </a:extLst>
                </a:gridCol>
                <a:gridCol w="2087241">
                  <a:extLst>
                    <a:ext uri="{9D8B030D-6E8A-4147-A177-3AD203B41FA5}">
                      <a16:colId xmlns:a16="http://schemas.microsoft.com/office/drawing/2014/main" val="2401202082"/>
                    </a:ext>
                  </a:extLst>
                </a:gridCol>
              </a:tblGrid>
              <a:tr h="74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 panose="020B0604020202020204" pitchFamily="34" charset="0"/>
                        </a:rPr>
                        <a:t>Required and Necessary Expenditures (CMC 809.540)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64301"/>
                  </a:ext>
                </a:extLst>
              </a:tr>
              <a:tr h="74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13   Per Capita/Degree Fees/Return Dues &amp; Fees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7010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909026"/>
                  </a:ext>
                </a:extLst>
              </a:tr>
              <a:tr h="74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14   Taxes or other Government Charges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7020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14998"/>
                  </a:ext>
                </a:extLst>
              </a:tr>
              <a:tr h="74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15   Relief to Master Masons, widows or orphans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7030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899663"/>
                  </a:ext>
                </a:extLst>
              </a:tr>
              <a:tr h="74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16   Funeral and Burial Expenses of a member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7040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648270"/>
                  </a:ext>
                </a:extLst>
              </a:tr>
              <a:tr h="747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17   Subtotal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06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8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12F94-E437-12DC-D11E-6A740A1F0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6ACE057-C446-C9D9-26FE-A66E8706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7D1418"/>
                </a:solidFill>
              </a:rPr>
              <a:t>Chart of Accounts</a:t>
            </a:r>
            <a:br>
              <a:rPr lang="en-US" sz="4000" dirty="0">
                <a:solidFill>
                  <a:srgbClr val="7D1418"/>
                </a:solidFill>
              </a:rPr>
            </a:br>
            <a:r>
              <a:rPr lang="en-US" sz="4000" dirty="0">
                <a:solidFill>
                  <a:srgbClr val="7D1418"/>
                </a:solidFill>
              </a:rPr>
              <a:t>EXPENDITURES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330E3AE-FD10-F8E3-39F7-2B8A3658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1063256"/>
            <a:ext cx="8070112" cy="4850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E8B040-CB3D-CB9B-C920-0BC5D24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82485"/>
              </p:ext>
            </p:extLst>
          </p:nvPr>
        </p:nvGraphicFramePr>
        <p:xfrm>
          <a:off x="774699" y="1228725"/>
          <a:ext cx="8070111" cy="4419588"/>
        </p:xfrm>
        <a:graphic>
          <a:graphicData uri="http://schemas.openxmlformats.org/drawingml/2006/table">
            <a:tbl>
              <a:tblPr/>
              <a:tblGrid>
                <a:gridCol w="6007101">
                  <a:extLst>
                    <a:ext uri="{9D8B030D-6E8A-4147-A177-3AD203B41FA5}">
                      <a16:colId xmlns:a16="http://schemas.microsoft.com/office/drawing/2014/main" val="2149016216"/>
                    </a:ext>
                  </a:extLst>
                </a:gridCol>
                <a:gridCol w="2063010">
                  <a:extLst>
                    <a:ext uri="{9D8B030D-6E8A-4147-A177-3AD203B41FA5}">
                      <a16:colId xmlns:a16="http://schemas.microsoft.com/office/drawing/2014/main" val="1945568749"/>
                    </a:ext>
                  </a:extLst>
                </a:gridCol>
              </a:tblGrid>
              <a:tr h="47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</a:rPr>
                        <a:t>Discretionary Expenditures (CMC 809.550)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152690"/>
                  </a:ext>
                </a:extLst>
              </a:tr>
              <a:tr h="534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Employment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Arial" panose="020B0604020202020204" pitchFamily="34" charset="0"/>
                        </a:rPr>
                        <a:t>Income Category /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51211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   Wages and Salaries - Secretary (805.230)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60050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778275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19   Wages and Salaries - Asst. Secretary (805.320)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60051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143379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20   Wages and Salaries - Tiler (805.330)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60052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677684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21   Wages and Salaries - Organist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60053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729750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22   Employment Taxes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61100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849605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23   Other Employment Expenses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61300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16424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24   Subtotal - Employment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22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2677"/>
      </p:ext>
    </p:extLst>
  </p:cSld>
  <p:clrMapOvr>
    <a:masterClrMapping/>
  </p:clrMapOvr>
</p:sld>
</file>

<file path=ppt/theme/theme1.xml><?xml version="1.0" encoding="utf-8"?>
<a:theme xmlns:a="http://schemas.openxmlformats.org/drawingml/2006/main" name="2017 Retreats PPT Template">
  <a:themeElements>
    <a:clrScheme name="Custom 3">
      <a:dk1>
        <a:sysClr val="windowText" lastClr="000000"/>
      </a:dk1>
      <a:lt1>
        <a:sysClr val="window" lastClr="FFFFFF"/>
      </a:lt1>
      <a:dk2>
        <a:srgbClr val="7D1418"/>
      </a:dk2>
      <a:lt2>
        <a:srgbClr val="FFFFFE"/>
      </a:lt2>
      <a:accent1>
        <a:srgbClr val="BF7427"/>
      </a:accent1>
      <a:accent2>
        <a:srgbClr val="08345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Retreats PPT Template</Template>
  <TotalTime>5070</TotalTime>
  <Words>1482</Words>
  <Application>Microsoft Office PowerPoint</Application>
  <PresentationFormat>On-screen Show (4:3)</PresentationFormat>
  <Paragraphs>380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Franklin Gothic Book</vt:lpstr>
      <vt:lpstr>Franklin Gothic Medium</vt:lpstr>
      <vt:lpstr>GoNotoCurrent-Regular</vt:lpstr>
      <vt:lpstr>Open Sans</vt:lpstr>
      <vt:lpstr>Webdings</vt:lpstr>
      <vt:lpstr>2017 Retreats PPT Template</vt:lpstr>
      <vt:lpstr>Introduction to Grand View Accounting System </vt:lpstr>
      <vt:lpstr>What is Grand View Accounting System</vt:lpstr>
      <vt:lpstr>Benefit of Using The Grand View Accounting System</vt:lpstr>
      <vt:lpstr>Difference between Sage Intacct and Grand View Accounting System</vt:lpstr>
      <vt:lpstr>Grand View Accounting Functionality/Features</vt:lpstr>
      <vt:lpstr>Chart of Accounts INCOME/RECEIPTS</vt:lpstr>
      <vt:lpstr>Chart of Accounts INVESTMENT</vt:lpstr>
      <vt:lpstr>Chart of Accounts EXPENDITURES</vt:lpstr>
      <vt:lpstr>Chart of Accounts EXPENDITURES</vt:lpstr>
      <vt:lpstr>Chart of Accounts EXPENDITURES</vt:lpstr>
      <vt:lpstr>Chart of Accounts EXPENDITURES</vt:lpstr>
      <vt:lpstr>Chart of Accounts EXPENDITURES</vt:lpstr>
      <vt:lpstr>Chart of Accounts EXPENDITURES</vt:lpstr>
      <vt:lpstr>Chart of Accounts EXPENDITURES</vt:lpstr>
      <vt:lpstr>Chart of Accounts EXPENDITURES</vt:lpstr>
      <vt:lpstr>GRAND VIEW ACCOUNTING SYSTEM</vt:lpstr>
      <vt:lpstr>GRAND VIEW ACCOUNTING SYSTEM</vt:lpstr>
      <vt:lpstr>GRAND VIEW ACCOUNTING SYSTEM</vt:lpstr>
      <vt:lpstr>GRAND VIEW ACCOUNTING SYSTEM</vt:lpstr>
      <vt:lpstr>GRAND VIEW ACCOUNTING SYSTEM</vt:lpstr>
      <vt:lpstr>GRAND VIEW ACCOUNTING SYSTEM</vt:lpstr>
      <vt:lpstr>GRAND VIEW ACCOUNTING SYSTEM</vt:lpstr>
      <vt:lpstr>GRAND VIEW ACCOUNTING SYSTEM</vt:lpstr>
      <vt:lpstr>GRAND VIEW ACCOUNTING SYSTEM</vt:lpstr>
      <vt:lpstr>PowerPoint Presentation</vt:lpstr>
      <vt:lpstr>Let’s Keep in Touch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Duties of The Treasurer</dc:title>
  <dc:creator>Khalil Sweidy</dc:creator>
  <cp:lastModifiedBy>Andrew Uehling</cp:lastModifiedBy>
  <cp:revision>189</cp:revision>
  <cp:lastPrinted>2021-02-10T22:32:12Z</cp:lastPrinted>
  <dcterms:created xsi:type="dcterms:W3CDTF">2017-01-14T21:40:12Z</dcterms:created>
  <dcterms:modified xsi:type="dcterms:W3CDTF">2025-04-03T23:02:56Z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0506a3-069c-498b-9037-01a9c23609de_Enabled">
    <vt:lpwstr>True</vt:lpwstr>
  </property>
  <property fmtid="{D5CDD505-2E9C-101B-9397-08002B2CF9AE}" pid="3" name="MSIP_Label_c90506a3-069c-498b-9037-01a9c23609de_SiteId">
    <vt:lpwstr>47b1c974-5210-4564-8ec5-89e4c73ad342</vt:lpwstr>
  </property>
  <property fmtid="{D5CDD505-2E9C-101B-9397-08002B2CF9AE}" pid="4" name="MSIP_Label_c90506a3-069c-498b-9037-01a9c23609de_Owner">
    <vt:lpwstr>vpasamic@singerlewak.com</vt:lpwstr>
  </property>
  <property fmtid="{D5CDD505-2E9C-101B-9397-08002B2CF9AE}" pid="5" name="MSIP_Label_c90506a3-069c-498b-9037-01a9c23609de_SetDate">
    <vt:lpwstr>2019-01-23T03:21:28.0851781Z</vt:lpwstr>
  </property>
  <property fmtid="{D5CDD505-2E9C-101B-9397-08002B2CF9AE}" pid="6" name="MSIP_Label_c90506a3-069c-498b-9037-01a9c23609de_Name">
    <vt:lpwstr>Public</vt:lpwstr>
  </property>
  <property fmtid="{D5CDD505-2E9C-101B-9397-08002B2CF9AE}" pid="7" name="MSIP_Label_c90506a3-069c-498b-9037-01a9c23609de_Application">
    <vt:lpwstr>Microsoft Azure Information Protection</vt:lpwstr>
  </property>
  <property fmtid="{D5CDD505-2E9C-101B-9397-08002B2CF9AE}" pid="8" name="MSIP_Label_c90506a3-069c-498b-9037-01a9c23609de_Extended_MSFT_Method">
    <vt:lpwstr>Automatic</vt:lpwstr>
  </property>
  <property fmtid="{D5CDD505-2E9C-101B-9397-08002B2CF9AE}" pid="9" name="Sensitivity">
    <vt:lpwstr>Public</vt:lpwstr>
  </property>
</Properties>
</file>