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8" r:id="rId3"/>
    <p:sldId id="272" r:id="rId4"/>
    <p:sldId id="257" r:id="rId5"/>
    <p:sldId id="273" r:id="rId6"/>
    <p:sldId id="275" r:id="rId7"/>
    <p:sldId id="277" r:id="rId8"/>
    <p:sldId id="278" r:id="rId9"/>
    <p:sldId id="279" r:id="rId10"/>
    <p:sldId id="265" r:id="rId11"/>
    <p:sldId id="276" r:id="rId12"/>
    <p:sldId id="280" r:id="rId13"/>
    <p:sldId id="282" r:id="rId14"/>
    <p:sldId id="283" r:id="rId15"/>
    <p:sldId id="284" r:id="rId16"/>
    <p:sldId id="266" r:id="rId17"/>
    <p:sldId id="270" r:id="rId18"/>
    <p:sldId id="285" r:id="rId19"/>
    <p:sldId id="286" r:id="rId20"/>
    <p:sldId id="287" r:id="rId21"/>
    <p:sldId id="260" r:id="rId22"/>
    <p:sldId id="261" r:id="rId23"/>
    <p:sldId id="288" r:id="rId24"/>
    <p:sldId id="269" r:id="rId25"/>
    <p:sldId id="289" r:id="rId26"/>
    <p:sldId id="259" r:id="rId27"/>
    <p:sldId id="267" r:id="rId28"/>
    <p:sldId id="290" r:id="rId29"/>
    <p:sldId id="271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/>
    <p:restoredTop sz="95728"/>
  </p:normalViewPr>
  <p:slideViewPr>
    <p:cSldViewPr snapToGrid="0" snapToObjects="1">
      <p:cViewPr varScale="1">
        <p:scale>
          <a:sx n="109" d="100"/>
          <a:sy n="109" d="100"/>
        </p:scale>
        <p:origin x="1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5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5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6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0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341C0A3-F58E-F24A-B595-FD3C81DEDEA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137C5A-69F3-F549-9148-A99D295C5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381D-813F-2246-8B76-209431A0E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21094"/>
            <a:ext cx="8991600" cy="260790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Bodoni 72 Oldstyle Book" pitchFamily="2" charset="0"/>
              </a:rPr>
              <a:t>Documenting Fears: The </a:t>
            </a:r>
            <a:r>
              <a:rPr lang="en-GB" i="1" dirty="0" err="1">
                <a:latin typeface="Bodoni 72 Oldstyle Book" pitchFamily="2" charset="0"/>
              </a:rPr>
              <a:t>Illuminés</a:t>
            </a:r>
            <a:r>
              <a:rPr lang="en-GB" i="1" dirty="0">
                <a:latin typeface="Bodoni 72 Oldstyle Book" pitchFamily="2" charset="0"/>
              </a:rPr>
              <a:t> </a:t>
            </a:r>
            <a:r>
              <a:rPr lang="en-GB" i="1" dirty="0" err="1">
                <a:latin typeface="Bodoni 72 Oldstyle Book" pitchFamily="2" charset="0"/>
              </a:rPr>
              <a:t>d’Avignon</a:t>
            </a:r>
            <a:r>
              <a:rPr lang="en-GB" dirty="0">
                <a:latin typeface="Bodoni 72 Oldstyle Book" pitchFamily="2" charset="0"/>
              </a:rPr>
              <a:t> </a:t>
            </a:r>
            <a:br>
              <a:rPr lang="en-GB" dirty="0">
                <a:latin typeface="Bodoni 72 Oldstyle Book" pitchFamily="2" charset="0"/>
              </a:rPr>
            </a:br>
            <a:r>
              <a:rPr lang="en-GB" dirty="0">
                <a:latin typeface="Bodoni 72 Oldstyle Book" pitchFamily="2" charset="0"/>
              </a:rPr>
              <a:t>and the Conspiratorial Mindset of European Authorities, 1790-1821</a:t>
            </a:r>
            <a:br>
              <a:rPr lang="en-GB" dirty="0">
                <a:latin typeface="Bodoni 72 Oldstyle Book" pitchFamily="2" charset="0"/>
              </a:rPr>
            </a:br>
            <a:endParaRPr lang="en-US" dirty="0">
              <a:latin typeface="Bodoni 72 Oldstyle Book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0238-C5DB-2847-8B15-1E766CB3D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odoni 72 Oldstyle Book" pitchFamily="2" charset="0"/>
              </a:rPr>
              <a:t>Robert Collis, </a:t>
            </a:r>
            <a:r>
              <a:rPr lang="en-US" dirty="0" err="1">
                <a:solidFill>
                  <a:schemeClr val="bg1"/>
                </a:solidFill>
                <a:latin typeface="Bodoni 72 Oldstyle Book" pitchFamily="2" charset="0"/>
              </a:rPr>
              <a:t>Phd</a:t>
            </a:r>
            <a:r>
              <a:rPr lang="en-US" dirty="0">
                <a:solidFill>
                  <a:schemeClr val="bg1"/>
                </a:solidFill>
                <a:latin typeface="Bodoni 72 Oldstyle Book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Bodoni 72 Oldstyle Book" pitchFamily="2" charset="0"/>
              </a:rPr>
              <a:t>FRHistS</a:t>
            </a:r>
            <a:r>
              <a:rPr lang="en-US" dirty="0">
                <a:solidFill>
                  <a:schemeClr val="bg1"/>
                </a:solidFill>
                <a:latin typeface="Bodoni 72 Oldstyle Book" pitchFamily="2" charset="0"/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  <a:latin typeface="Bodoni 72 Oldstyle Book" pitchFamily="2" charset="0"/>
              </a:rPr>
              <a:t>Drake University (Des Moines, IA)</a:t>
            </a:r>
          </a:p>
        </p:txBody>
      </p:sp>
    </p:spTree>
    <p:extLst>
      <p:ext uri="{BB962C8B-B14F-4D97-AF65-F5344CB8AC3E}">
        <p14:creationId xmlns:p14="http://schemas.microsoft.com/office/powerpoint/2010/main" val="361000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428A-B848-A74A-AC03-0E241AD7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506369"/>
            <a:ext cx="8991600" cy="135163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 dirty="0">
                <a:latin typeface="Bodoni 72 Oldstyle Book" pitchFamily="2" charset="0"/>
              </a:rPr>
              <a:t>Gustaf </a:t>
            </a:r>
            <a:r>
              <a:rPr lang="en-US" sz="1500" dirty="0" err="1">
                <a:latin typeface="Bodoni 72 Oldstyle Book" pitchFamily="2" charset="0"/>
              </a:rPr>
              <a:t>reuterholm</a:t>
            </a:r>
            <a:r>
              <a:rPr lang="en-US" sz="1500" dirty="0">
                <a:latin typeface="Bodoni 72 Oldstyle Book" pitchFamily="2" charset="0"/>
              </a:rPr>
              <a:t> (1756-1813): </a:t>
            </a:r>
            <a:br>
              <a:rPr lang="en-US" sz="1500" dirty="0">
                <a:latin typeface="Bodoni 72 Oldstyle Book" pitchFamily="2" charset="0"/>
              </a:rPr>
            </a:br>
            <a:r>
              <a:rPr lang="en-US" sz="1500" dirty="0">
                <a:latin typeface="Bodoni 72 Oldstyle Book" pitchFamily="2" charset="0"/>
              </a:rPr>
              <a:t>prominent Swedish statesman &amp; Freemason</a:t>
            </a:r>
            <a:br>
              <a:rPr lang="en-US" sz="1500" dirty="0">
                <a:latin typeface="Bodoni 72 Oldstyle Book" pitchFamily="2" charset="0"/>
              </a:rPr>
            </a:br>
            <a:r>
              <a:rPr lang="en-US" sz="1500" dirty="0">
                <a:latin typeface="Bodoni 72 Oldstyle Book" pitchFamily="2" charset="0"/>
              </a:rPr>
              <a:t>Consecrated into the Avignon society in</a:t>
            </a:r>
            <a:br>
              <a:rPr lang="en-US" sz="1500" dirty="0">
                <a:latin typeface="Bodoni 72 Oldstyle Book" pitchFamily="2" charset="0"/>
              </a:rPr>
            </a:br>
            <a:r>
              <a:rPr lang="en-US" sz="1500" dirty="0">
                <a:latin typeface="Bodoni 72 Oldstyle Book" pitchFamily="2" charset="0"/>
              </a:rPr>
              <a:t> dec. 1789</a:t>
            </a:r>
          </a:p>
        </p:txBody>
      </p:sp>
      <p:pic>
        <p:nvPicPr>
          <p:cNvPr id="6" name="Content Placeholder 5" descr="A painting of a person holding a sword and a dog&#10;&#10;Description automatically generated with low confidence">
            <a:extLst>
              <a:ext uri="{FF2B5EF4-FFF2-40B4-BE49-F238E27FC236}">
                <a16:creationId xmlns:a16="http://schemas.microsoft.com/office/drawing/2014/main" id="{1C643652-B175-544D-A21D-B37C2914A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200" y="587858"/>
            <a:ext cx="4253484" cy="4383153"/>
          </a:xfrm>
          <a:prstGeom prst="rect">
            <a:avLst/>
          </a:prstGeom>
        </p:spPr>
      </p:pic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4638D74F-55FA-EB4D-9227-00E9E9618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316" y="587858"/>
            <a:ext cx="4253484" cy="4383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E85ADE-4A71-F149-AA64-519EC4D12211}"/>
              </a:ext>
            </a:extLst>
          </p:cNvPr>
          <p:cNvSpPr txBox="1"/>
          <p:nvPr/>
        </p:nvSpPr>
        <p:spPr>
          <a:xfrm>
            <a:off x="2128058" y="4039985"/>
            <a:ext cx="79469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Bodoni 72 Oldstyle Book" pitchFamily="2" charset="0"/>
            </a:endParaRPr>
          </a:p>
          <a:p>
            <a:pPr algn="ctr"/>
            <a:endParaRPr lang="en-US" sz="1400" dirty="0">
              <a:latin typeface="Bodoni 72 Oldstyle Book" pitchFamily="2" charset="0"/>
            </a:endParaRPr>
          </a:p>
          <a:p>
            <a:pPr algn="ctr"/>
            <a:endParaRPr lang="en-US" sz="1400" dirty="0">
              <a:latin typeface="Bodoni 72 Oldstyle Book" pitchFamily="2" charset="0"/>
            </a:endParaRPr>
          </a:p>
          <a:p>
            <a:pPr algn="ctr"/>
            <a:endParaRPr lang="en-US" sz="1400" dirty="0">
              <a:latin typeface="Bodoni 72 Oldstyle Book" pitchFamily="2" charset="0"/>
            </a:endParaRPr>
          </a:p>
          <a:p>
            <a:pPr algn="ctr"/>
            <a:endParaRPr lang="en-US" sz="1400" dirty="0">
              <a:latin typeface="Bodoni 72 Oldstyle Book" pitchFamily="2" charset="0"/>
            </a:endParaRPr>
          </a:p>
          <a:p>
            <a:pPr algn="ctr"/>
            <a:r>
              <a:rPr lang="en-US" sz="1400" dirty="0">
                <a:latin typeface="Bodoni 72 Oldstyle Book" pitchFamily="2" charset="0"/>
              </a:rPr>
              <a:t>Portraits of </a:t>
            </a:r>
            <a:r>
              <a:rPr lang="en-US" sz="1400" dirty="0" err="1">
                <a:latin typeface="Bodoni 72 Oldstyle Book" pitchFamily="2" charset="0"/>
              </a:rPr>
              <a:t>Reuterholm</a:t>
            </a:r>
            <a:r>
              <a:rPr lang="en-US" sz="1400" dirty="0">
                <a:latin typeface="Bodoni 72 Oldstyle Book" pitchFamily="2" charset="0"/>
              </a:rPr>
              <a:t> by Anton </a:t>
            </a:r>
            <a:r>
              <a:rPr lang="en-US" sz="1400" dirty="0" err="1">
                <a:latin typeface="Bodoni 72 Oldstyle Book" pitchFamily="2" charset="0"/>
              </a:rPr>
              <a:t>Oechs</a:t>
            </a:r>
            <a:r>
              <a:rPr lang="en-US" sz="1400" dirty="0">
                <a:latin typeface="Bodoni 72 Oldstyle Book" pitchFamily="2" charset="0"/>
              </a:rPr>
              <a:t> (1803) housed at the National Museum, Stockholm.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6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922D-F26C-BB46-BF79-4B6F949C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Masonic Archives &amp; the Avignon Society: a) </a:t>
            </a:r>
            <a:r>
              <a:rPr lang="en-US" dirty="0" err="1">
                <a:latin typeface="Bodoni 72 Oldstyle Book" pitchFamily="2" charset="0"/>
              </a:rPr>
              <a:t>Reuterholm</a:t>
            </a:r>
            <a:r>
              <a:rPr lang="en-US" dirty="0">
                <a:latin typeface="Bodoni 72 Oldstyle Book" pitchFamily="2" charset="0"/>
              </a:rPr>
              <a:t>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94AA14-AE67-E849-A808-D26ACA54F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1) Archival collection housed at the Archive of the Swedish Order of Freemasons (Stockholm): documents kindly digitized for me by the head archivist, Ulf </a:t>
            </a:r>
            <a:r>
              <a:rPr lang="en-US" dirty="0" err="1">
                <a:latin typeface="Bodoni 72 Oldstyle Book" pitchFamily="2" charset="0"/>
              </a:rPr>
              <a:t>Åsén</a:t>
            </a:r>
            <a:r>
              <a:rPr lang="en-US" dirty="0">
                <a:latin typeface="Bodoni 72 Oldstyle Book" pitchFamily="2" charset="0"/>
              </a:rPr>
              <a:t>.</a:t>
            </a:r>
          </a:p>
          <a:p>
            <a:r>
              <a:rPr lang="en-US" dirty="0">
                <a:latin typeface="Bodoni 72 Oldstyle Book" pitchFamily="2" charset="0"/>
              </a:rPr>
              <a:t>2) </a:t>
            </a:r>
            <a:r>
              <a:rPr lang="en-US" dirty="0" err="1">
                <a:latin typeface="Bodoni 72 Oldstyle Book" pitchFamily="2" charset="0"/>
              </a:rPr>
              <a:t>Reuterholm’s</a:t>
            </a:r>
            <a:r>
              <a:rPr lang="en-US" dirty="0">
                <a:latin typeface="Bodoni 72 Oldstyle Book" pitchFamily="2" charset="0"/>
              </a:rPr>
              <a:t> travel journal, which contains his descriptions of being in Avignon in late 1789 and his consecration into the society. Housed at the State Archive of Sweden (Stockholm)</a:t>
            </a:r>
          </a:p>
          <a:p>
            <a:pPr marL="0" indent="0">
              <a:buNone/>
            </a:pPr>
            <a:endParaRPr lang="en-US" dirty="0">
              <a:latin typeface="Bodoni 72 Oldstyle Book" pitchFamily="2" charset="0"/>
            </a:endParaRPr>
          </a:p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B) The Georg Kloss Archive, housed at the Prince Fredrik Cultural Center (The Hague)</a:t>
            </a:r>
          </a:p>
        </p:txBody>
      </p:sp>
    </p:spTree>
    <p:extLst>
      <p:ext uri="{BB962C8B-B14F-4D97-AF65-F5344CB8AC3E}">
        <p14:creationId xmlns:p14="http://schemas.microsoft.com/office/powerpoint/2010/main" val="318611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DBD44A-1F7F-5143-85EC-617C219E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057400"/>
            <a:ext cx="8991600" cy="19752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doni 72 Oldstyle Book" pitchFamily="2" charset="0"/>
              </a:rPr>
              <a:t>In the shadow of revolution: The illuminati,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dirty="0">
                <a:latin typeface="Bodoni 72 Oldstyle Book" pitchFamily="2" charset="0"/>
              </a:rPr>
              <a:t>&amp; Freemasonry: The case of </a:t>
            </a:r>
            <a:r>
              <a:rPr lang="en-US" dirty="0" err="1">
                <a:latin typeface="Bodoni 72 Oldstyle Book" pitchFamily="2" charset="0"/>
              </a:rPr>
              <a:t>ottavio</a:t>
            </a:r>
            <a:r>
              <a:rPr lang="en-US" dirty="0">
                <a:latin typeface="Bodoni 72 Oldstyle Book" pitchFamily="2" charset="0"/>
              </a:rPr>
              <a:t> </a:t>
            </a:r>
            <a:r>
              <a:rPr lang="en-US" dirty="0" err="1">
                <a:latin typeface="Bodoni 72 Oldstyle Book" pitchFamily="2" charset="0"/>
              </a:rPr>
              <a:t>cappelli</a:t>
            </a:r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7F6D1-9E49-6C44-AD39-7634C070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98580"/>
            <a:ext cx="3044950" cy="1772816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  <a:latin typeface="Bodoni 72 Oldstyle Book" pitchFamily="2" charset="0"/>
              </a:rPr>
              <a:t>Jean-Pierre-Louis de Luchet, </a:t>
            </a:r>
            <a:r>
              <a:rPr lang="en-US" sz="1800" i="1" dirty="0" err="1">
                <a:solidFill>
                  <a:srgbClr val="262626"/>
                </a:solidFill>
                <a:latin typeface="Bodoni 72 Oldstyle Book" pitchFamily="2" charset="0"/>
              </a:rPr>
              <a:t>Essais</a:t>
            </a:r>
            <a:r>
              <a:rPr lang="en-US" sz="1800" i="1" dirty="0">
                <a:solidFill>
                  <a:srgbClr val="262626"/>
                </a:solidFill>
                <a:latin typeface="Bodoni 72 Oldstyle Book" pitchFamily="2" charset="0"/>
              </a:rPr>
              <a:t> sur la </a:t>
            </a:r>
            <a:r>
              <a:rPr lang="en-US" sz="1800" i="1" dirty="0" err="1">
                <a:solidFill>
                  <a:srgbClr val="262626"/>
                </a:solidFill>
                <a:latin typeface="Bodoni 72 Oldstyle Book" pitchFamily="2" charset="0"/>
              </a:rPr>
              <a:t>secte</a:t>
            </a:r>
            <a:r>
              <a:rPr lang="en-US" sz="1800" i="1" dirty="0">
                <a:solidFill>
                  <a:srgbClr val="262626"/>
                </a:solidFill>
                <a:latin typeface="Bodoni 72 Oldstyle Book" pitchFamily="2" charset="0"/>
              </a:rPr>
              <a:t> des </a:t>
            </a:r>
            <a:r>
              <a:rPr lang="en-US" sz="1800" i="1" dirty="0" err="1">
                <a:solidFill>
                  <a:srgbClr val="262626"/>
                </a:solidFill>
                <a:latin typeface="Bodoni 72 Oldstyle Book" pitchFamily="2" charset="0"/>
              </a:rPr>
              <a:t>illuminés</a:t>
            </a:r>
            <a:r>
              <a:rPr lang="en-US" sz="1800" i="1" dirty="0">
                <a:solidFill>
                  <a:srgbClr val="262626"/>
                </a:solidFill>
                <a:latin typeface="Bodoni 72 Oldstyle Book" pitchFamily="2" charset="0"/>
              </a:rPr>
              <a:t> </a:t>
            </a:r>
            <a:r>
              <a:rPr lang="en-US" sz="1800" dirty="0">
                <a:solidFill>
                  <a:srgbClr val="262626"/>
                </a:solidFill>
                <a:latin typeface="Bodoni 72 Oldstyle Book" pitchFamily="2" charset="0"/>
              </a:rPr>
              <a:t>(1789)</a:t>
            </a:r>
            <a:endParaRPr lang="en-US" sz="1800" i="1" dirty="0">
              <a:solidFill>
                <a:srgbClr val="262626"/>
              </a:solidFill>
              <a:latin typeface="Bodoni 72 Oldstyle Book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D877214A-B6B1-604C-8344-4B38F453C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4734" y="640080"/>
            <a:ext cx="3236827" cy="5263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D2776-9F8F-E24A-8E7C-62AE0E6C5249}"/>
              </a:ext>
            </a:extLst>
          </p:cNvPr>
          <p:cNvSpPr txBox="1"/>
          <p:nvPr/>
        </p:nvSpPr>
        <p:spPr>
          <a:xfrm>
            <a:off x="839755" y="2556588"/>
            <a:ext cx="27991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72 Oldstyle Book" pitchFamily="2" charset="0"/>
              </a:rPr>
              <a:t>Luchet conflated the rational, atheistic agenda of the Bavarian Illuminati (established in 1776), with so-called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dirty="0">
                <a:latin typeface="Bodoni 72 Oldstyle Book" pitchFamily="2" charset="0"/>
              </a:rPr>
              <a:t>, who were absorbed in aspects of Western esotericism.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>
                <a:latin typeface="Bodoni 72 Oldstyle Book" pitchFamily="2" charset="0"/>
              </a:rPr>
              <a:t>On illuminism (and the confusion that arose between </a:t>
            </a:r>
            <a:r>
              <a:rPr lang="en-US" sz="1200" i="1" dirty="0">
                <a:latin typeface="Bodoni 72 Oldstyle Book" pitchFamily="2" charset="0"/>
              </a:rPr>
              <a:t>Illuminati </a:t>
            </a:r>
            <a:r>
              <a:rPr lang="en-US" sz="1200" dirty="0">
                <a:latin typeface="Bodoni 72 Oldstyle Book" pitchFamily="2" charset="0"/>
              </a:rPr>
              <a:t>and </a:t>
            </a:r>
            <a:r>
              <a:rPr lang="en-US" sz="1200" i="1" dirty="0" err="1">
                <a:latin typeface="Bodoni 72 Oldstyle Book" pitchFamily="2" charset="0"/>
              </a:rPr>
              <a:t>illuminés</a:t>
            </a:r>
            <a:r>
              <a:rPr lang="en-US" sz="1200" dirty="0">
                <a:latin typeface="Bodoni 72 Oldstyle Book" pitchFamily="2" charset="0"/>
              </a:rPr>
              <a:t>), see Andreas </a:t>
            </a:r>
            <a:r>
              <a:rPr lang="en-US" sz="1200" dirty="0" err="1">
                <a:latin typeface="Bodoni 72 Oldstyle Book" pitchFamily="2" charset="0"/>
              </a:rPr>
              <a:t>Önnerfors</a:t>
            </a:r>
            <a:r>
              <a:rPr lang="en-US" sz="1200" dirty="0">
                <a:latin typeface="Bodoni 72 Oldstyle Book" pitchFamily="2" charset="0"/>
              </a:rPr>
              <a:t>, “Illuminism,” in </a:t>
            </a:r>
            <a:r>
              <a:rPr lang="en-US" sz="1200" i="1" dirty="0">
                <a:latin typeface="Bodoni 72 Oldstyle Book" pitchFamily="2" charset="0"/>
              </a:rPr>
              <a:t>The Occult World</a:t>
            </a:r>
            <a:r>
              <a:rPr lang="en-US" sz="1200" dirty="0">
                <a:latin typeface="Bodoni 72 Oldstyle Book" pitchFamily="2" charset="0"/>
              </a:rPr>
              <a:t>, ed. Christopher Partridge</a:t>
            </a:r>
          </a:p>
        </p:txBody>
      </p:sp>
    </p:spTree>
    <p:extLst>
      <p:ext uri="{BB962C8B-B14F-4D97-AF65-F5344CB8AC3E}">
        <p14:creationId xmlns:p14="http://schemas.microsoft.com/office/powerpoint/2010/main" val="231771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BF23-D57F-9845-80F3-63530098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0"/>
            <a:ext cx="3044950" cy="14742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500" dirty="0">
                <a:solidFill>
                  <a:srgbClr val="262626"/>
                </a:solidFill>
                <a:latin typeface="Bodoni 72 Oldstyle Book" pitchFamily="2" charset="0"/>
              </a:rPr>
              <a:t>The arrest &amp; subsequent inquisition of Cagliostro in Rome (Dec. 27, 1789)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0A59-4F57-C849-AA5D-D296486FC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290" y="1474237"/>
            <a:ext cx="4329404" cy="53837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Cardinal François-Joachim-Pierre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Bernis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 (1790):</a:t>
            </a: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72 Oldstyle Book" pitchFamily="2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“The Tribunal of the Holy Office is still making inquiries with a view to discovering if Cagliostro was not the head of this sect of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Illuminati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who are beginning to disquiet the authorities here. It is said that a document has been found among Cagliostro’s papers, announcing that Pius VI would be the last Pope and that the Church would be deprived of her territories.”</a:t>
            </a: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72 Oldstyle Book" pitchFamily="2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72 Oldstyle Book" pitchFamily="2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odoni 72 Oldstyle Book" pitchFamily="2" charset="0"/>
            </a:endParaRPr>
          </a:p>
          <a:p>
            <a:pPr marL="0" indent="0" algn="just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Source, Constantin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Photiadès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,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Count Cagliostro: An Authentic Story of a Mysterious Life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(London: Routledge, 2005), 256.</a:t>
            </a: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ortrait of a person&#10;&#10;Description automatically generated with medium confidence">
            <a:extLst>
              <a:ext uri="{FF2B5EF4-FFF2-40B4-BE49-F238E27FC236}">
                <a16:creationId xmlns:a16="http://schemas.microsoft.com/office/drawing/2014/main" id="{62CECC1C-6EC2-B64A-92B7-D679915E6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4999" y="640080"/>
            <a:ext cx="5316298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4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3E28-5B55-8B47-8F93-FAFCBBE0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doni 72 Oldstyle Book" pitchFamily="2" charset="0"/>
              </a:rPr>
              <a:t>The arrest of </a:t>
            </a:r>
            <a:r>
              <a:rPr lang="en-US" dirty="0" err="1">
                <a:latin typeface="Bodoni 72 Oldstyle Book" pitchFamily="2" charset="0"/>
              </a:rPr>
              <a:t>Ottavio</a:t>
            </a:r>
            <a:r>
              <a:rPr lang="en-US" dirty="0">
                <a:latin typeface="Bodoni 72 Oldstyle Book" pitchFamily="2" charset="0"/>
              </a:rPr>
              <a:t> Cappelli (Sept. 27, 1790) &amp; the initial reaction in Rome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AC7AA-DFF6-AD44-8CD5-60C56D45FF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odoni 72 Oldstyle Book" pitchFamily="2" charset="0"/>
              </a:rPr>
              <a:t>Luigi Gaetano Marini (natural philosopher), Oct. 9 1790: “[Cappelli is] said to be the leader of a society like the Illuminati and plotted great things.”</a:t>
            </a:r>
          </a:p>
          <a:p>
            <a:pPr marL="0" indent="0">
              <a:buNone/>
            </a:pPr>
            <a:r>
              <a:rPr lang="en-US" sz="1300" dirty="0">
                <a:latin typeface="Bodoni 72 Oldstyle Book" pitchFamily="2" charset="0"/>
              </a:rPr>
              <a:t>Source: </a:t>
            </a:r>
            <a:r>
              <a:rPr lang="en-US" sz="1300" i="1" dirty="0" err="1">
                <a:latin typeface="Bodoni 72 Oldstyle Book" pitchFamily="2" charset="0"/>
              </a:rPr>
              <a:t>Lettere</a:t>
            </a:r>
            <a:r>
              <a:rPr lang="en-US" sz="1300" i="1" dirty="0">
                <a:latin typeface="Bodoni 72 Oldstyle Book" pitchFamily="2" charset="0"/>
              </a:rPr>
              <a:t> </a:t>
            </a:r>
            <a:r>
              <a:rPr lang="en-US" sz="1300" i="1" dirty="0" err="1">
                <a:latin typeface="Bodoni 72 Oldstyle Book" pitchFamily="2" charset="0"/>
              </a:rPr>
              <a:t>Inedite</a:t>
            </a:r>
            <a:r>
              <a:rPr lang="en-US" sz="1300" i="1" dirty="0">
                <a:latin typeface="Bodoni 72 Oldstyle Book" pitchFamily="2" charset="0"/>
              </a:rPr>
              <a:t> di Gaetano Marini</a:t>
            </a:r>
            <a:r>
              <a:rPr lang="en-US" sz="1300" dirty="0">
                <a:latin typeface="Bodoni 72 Oldstyle Book" pitchFamily="2" charset="0"/>
              </a:rPr>
              <a:t>, vol. 2 (Vatican City: </a:t>
            </a:r>
            <a:r>
              <a:rPr lang="en-US" sz="1300" dirty="0" err="1">
                <a:latin typeface="Bodoni 72 Oldstyle Book" pitchFamily="2" charset="0"/>
              </a:rPr>
              <a:t>Biblioteca</a:t>
            </a:r>
            <a:r>
              <a:rPr lang="en-US" sz="1300" dirty="0">
                <a:latin typeface="Bodoni 72 Oldstyle Book" pitchFamily="2" charset="0"/>
              </a:rPr>
              <a:t> </a:t>
            </a:r>
            <a:r>
              <a:rPr lang="en-US" sz="1300" dirty="0" err="1">
                <a:latin typeface="Bodoni 72 Oldstyle Book" pitchFamily="2" charset="0"/>
              </a:rPr>
              <a:t>Apostolica</a:t>
            </a:r>
            <a:r>
              <a:rPr lang="en-US" sz="1300" dirty="0">
                <a:latin typeface="Bodoni 72 Oldstyle Book" pitchFamily="2" charset="0"/>
              </a:rPr>
              <a:t> </a:t>
            </a:r>
            <a:r>
              <a:rPr lang="en-US" sz="1300" dirty="0" err="1">
                <a:latin typeface="Bodoni 72 Oldstyle Book" pitchFamily="2" charset="0"/>
              </a:rPr>
              <a:t>Vaticana</a:t>
            </a:r>
            <a:r>
              <a:rPr lang="en-US" sz="1300" dirty="0">
                <a:latin typeface="Bodoni 72 Oldstyle Book" pitchFamily="2" charset="0"/>
              </a:rPr>
              <a:t>, 1938), 326-327.</a:t>
            </a:r>
          </a:p>
          <a:p>
            <a:r>
              <a:rPr lang="en-US" dirty="0">
                <a:latin typeface="Bodoni 72 Oldstyle Book" pitchFamily="2" charset="0"/>
              </a:rPr>
              <a:t>Count Girolamo </a:t>
            </a:r>
            <a:r>
              <a:rPr lang="en-US" dirty="0" err="1">
                <a:latin typeface="Bodoni 72 Oldstyle Book" pitchFamily="2" charset="0"/>
              </a:rPr>
              <a:t>Astorri</a:t>
            </a:r>
            <a:r>
              <a:rPr lang="en-US" dirty="0">
                <a:latin typeface="Bodoni 72 Oldstyle Book" pitchFamily="2" charset="0"/>
              </a:rPr>
              <a:t> (Hapsburg Empire’s Director of Post in Milan, but living in Rome): “He is credited with having attributed himself as an agent of the Illuminati and Freemasons, who supported him with a lot of money.”</a:t>
            </a:r>
          </a:p>
          <a:p>
            <a:pPr marL="0" indent="0">
              <a:buNone/>
            </a:pPr>
            <a:r>
              <a:rPr lang="en-US" sz="1200" dirty="0">
                <a:latin typeface="Bodoni 72 Oldstyle Book" pitchFamily="2" charset="0"/>
              </a:rPr>
              <a:t>Source: A. </a:t>
            </a:r>
            <a:r>
              <a:rPr lang="en-US" sz="1200" dirty="0" err="1">
                <a:latin typeface="Bodoni 72 Oldstyle Book" pitchFamily="2" charset="0"/>
              </a:rPr>
              <a:t>Ademollo</a:t>
            </a:r>
            <a:r>
              <a:rPr lang="en-US" sz="1200" dirty="0">
                <a:latin typeface="Bodoni 72 Oldstyle Book" pitchFamily="2" charset="0"/>
              </a:rPr>
              <a:t>, “Cagliostro e </a:t>
            </a:r>
            <a:r>
              <a:rPr lang="en-US" sz="1200" dirty="0" err="1">
                <a:latin typeface="Bodoni 72 Oldstyle Book" pitchFamily="2" charset="0"/>
              </a:rPr>
              <a:t>i</a:t>
            </a:r>
            <a:r>
              <a:rPr lang="en-US" sz="1200" dirty="0">
                <a:latin typeface="Bodoni 72 Oldstyle Book" pitchFamily="2" charset="0"/>
              </a:rPr>
              <a:t> </a:t>
            </a:r>
            <a:r>
              <a:rPr lang="en-US" sz="1200" dirty="0" err="1">
                <a:latin typeface="Bodoni 72 Oldstyle Book" pitchFamily="2" charset="0"/>
              </a:rPr>
              <a:t>Liberi</a:t>
            </a:r>
            <a:r>
              <a:rPr lang="en-US" sz="1200" dirty="0">
                <a:latin typeface="Bodoni 72 Oldstyle Book" pitchFamily="2" charset="0"/>
              </a:rPr>
              <a:t> </a:t>
            </a:r>
            <a:r>
              <a:rPr lang="en-US" sz="1200" dirty="0" err="1">
                <a:latin typeface="Bodoni 72 Oldstyle Book" pitchFamily="2" charset="0"/>
              </a:rPr>
              <a:t>Muratori</a:t>
            </a:r>
            <a:r>
              <a:rPr lang="en-US" sz="1200" dirty="0">
                <a:latin typeface="Bodoni 72 Oldstyle Book" pitchFamily="2" charset="0"/>
              </a:rPr>
              <a:t>,” in </a:t>
            </a:r>
            <a:r>
              <a:rPr lang="en-US" sz="1200" i="1" dirty="0">
                <a:latin typeface="Bodoni 72 Oldstyle Book" pitchFamily="2" charset="0"/>
              </a:rPr>
              <a:t>Nuova </a:t>
            </a:r>
            <a:r>
              <a:rPr lang="en-US" sz="1200" i="1" dirty="0" err="1">
                <a:latin typeface="Bodoni 72 Oldstyle Book" pitchFamily="2" charset="0"/>
              </a:rPr>
              <a:t>Antologia</a:t>
            </a:r>
            <a:r>
              <a:rPr lang="en-US" sz="1200" i="1" dirty="0">
                <a:latin typeface="Bodoni 72 Oldstyle Book" pitchFamily="2" charset="0"/>
              </a:rPr>
              <a:t> di </a:t>
            </a:r>
            <a:r>
              <a:rPr lang="en-US" sz="1200" i="1" dirty="0" err="1">
                <a:latin typeface="Bodoni 72 Oldstyle Book" pitchFamily="2" charset="0"/>
              </a:rPr>
              <a:t>Scienze</a:t>
            </a:r>
            <a:r>
              <a:rPr lang="en-US" sz="1200" i="1" dirty="0">
                <a:latin typeface="Bodoni 72 Oldstyle Book" pitchFamily="2" charset="0"/>
              </a:rPr>
              <a:t>, </a:t>
            </a:r>
            <a:r>
              <a:rPr lang="en-US" sz="1200" i="1" dirty="0" err="1">
                <a:latin typeface="Bodoni 72 Oldstyle Book" pitchFamily="2" charset="0"/>
              </a:rPr>
              <a:t>Lettere</a:t>
            </a:r>
            <a:r>
              <a:rPr lang="en-US" sz="1200" i="1" dirty="0">
                <a:latin typeface="Bodoni 72 Oldstyle Book" pitchFamily="2" charset="0"/>
              </a:rPr>
              <a:t> ed Arti </a:t>
            </a:r>
            <a:r>
              <a:rPr lang="en-US" sz="1200" dirty="0">
                <a:latin typeface="Bodoni 72 Oldstyle Book" pitchFamily="2" charset="0"/>
              </a:rPr>
              <a:t>(1881), 629.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BBDAE8-D006-5648-8E67-9B8913C00E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odoni 72 Oldstyle Book" pitchFamily="2" charset="0"/>
              </a:rPr>
              <a:t>An invaluable document produced by the Holy Office in 1790 is entitled “Brief Details of the Society discovered on the Arrest of </a:t>
            </a:r>
            <a:r>
              <a:rPr lang="en-US" dirty="0" err="1">
                <a:latin typeface="Bodoni 72 Oldstyle Book" pitchFamily="2" charset="0"/>
              </a:rPr>
              <a:t>Ottavio</a:t>
            </a:r>
            <a:r>
              <a:rPr lang="en-US" dirty="0">
                <a:latin typeface="Bodoni 72 Oldstyle Book" pitchFamily="2" charset="0"/>
              </a:rPr>
              <a:t> Cappelli, taken from the papers searched from the above”</a:t>
            </a:r>
          </a:p>
          <a:p>
            <a:r>
              <a:rPr lang="en-US" dirty="0">
                <a:latin typeface="Bodoni 72 Oldstyle Book" pitchFamily="2" charset="0"/>
              </a:rPr>
              <a:t>This document contains a summary and analysis of Cappelli’s correspondence with fellow members of the Avignon Society in 1789-1790.</a:t>
            </a:r>
            <a:endParaRPr lang="en-GB" dirty="0">
              <a:latin typeface="Bodoni 72 Oldstyle Book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8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647E-DD3C-6440-A1F3-7542E08C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Bodoni 72 Oldstyle Book" pitchFamily="2" charset="0"/>
              </a:rPr>
              <a:t>The official </a:t>
            </a:r>
            <a:r>
              <a:rPr lang="en-US" sz="1800" i="1" dirty="0" err="1">
                <a:latin typeface="Bodoni 72 Oldstyle Book" pitchFamily="2" charset="0"/>
              </a:rPr>
              <a:t>Notificazione</a:t>
            </a:r>
            <a:r>
              <a:rPr lang="en-US" sz="1800" i="1" dirty="0">
                <a:latin typeface="Bodoni 72 Oldstyle Book" pitchFamily="2" charset="0"/>
              </a:rPr>
              <a:t> </a:t>
            </a:r>
            <a:r>
              <a:rPr lang="en-US" sz="1800" dirty="0">
                <a:latin typeface="Bodoni 72 Oldstyle Book" pitchFamily="2" charset="0"/>
              </a:rPr>
              <a:t>published by Tommaso Vincenzo </a:t>
            </a:r>
            <a:r>
              <a:rPr lang="en-US" sz="1800" dirty="0" err="1">
                <a:latin typeface="Bodoni 72 Oldstyle Book" pitchFamily="2" charset="0"/>
              </a:rPr>
              <a:t>Pani</a:t>
            </a:r>
            <a:r>
              <a:rPr lang="en-US" sz="1800" dirty="0">
                <a:latin typeface="Bodoni 72 Oldstyle Book" pitchFamily="2" charset="0"/>
              </a:rPr>
              <a:t> of the holy office in </a:t>
            </a:r>
            <a:r>
              <a:rPr lang="en-US" sz="1800" dirty="0" err="1">
                <a:latin typeface="Bodoni 72 Oldstyle Book" pitchFamily="2" charset="0"/>
              </a:rPr>
              <a:t>nov.</a:t>
            </a:r>
            <a:r>
              <a:rPr lang="en-US" sz="1800" dirty="0">
                <a:latin typeface="Bodoni 72 Oldstyle Book" pitchFamily="2" charset="0"/>
              </a:rPr>
              <a:t> 1791 against </a:t>
            </a:r>
            <a:r>
              <a:rPr lang="en-US" sz="1800" dirty="0" err="1">
                <a:latin typeface="Bodoni 72 Oldstyle Book" pitchFamily="2" charset="0"/>
              </a:rPr>
              <a:t>cappelli</a:t>
            </a:r>
            <a:endParaRPr lang="en-US" sz="1800" dirty="0">
              <a:latin typeface="Bodoni 72 Oldstyle Book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8CDA64-F4CB-AD49-923B-C0754415B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666" y="2262554"/>
            <a:ext cx="5751020" cy="451338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BE36-938E-984D-8A2A-0DF6D1D99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262553"/>
            <a:ext cx="4270247" cy="4513384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Bodoni 72 Oldstyle Book" pitchFamily="2" charset="0"/>
              </a:rPr>
              <a:t>Pani’</a:t>
            </a:r>
            <a:r>
              <a:rPr lang="en-US" dirty="0" err="1">
                <a:latin typeface="Bodoni 72 Oldstyle Book" pitchFamily="2" charset="0"/>
              </a:rPr>
              <a:t>s</a:t>
            </a:r>
            <a:r>
              <a:rPr lang="en-US" dirty="0">
                <a:latin typeface="Bodoni 72 Oldstyle Book" pitchFamily="2" charset="0"/>
              </a:rPr>
              <a:t> official statement accurately outlined some of the distinctive feature of the </a:t>
            </a:r>
            <a:r>
              <a:rPr lang="en-US" dirty="0" err="1">
                <a:latin typeface="Bodoni 72 Oldstyle Book" pitchFamily="2" charset="0"/>
              </a:rPr>
              <a:t>initiatic</a:t>
            </a:r>
            <a:r>
              <a:rPr lang="en-US" dirty="0">
                <a:latin typeface="Bodoni 72 Oldstyle Book" pitchFamily="2" charset="0"/>
              </a:rPr>
              <a:t> society in Avignon and Rome: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Cappelli was involved in a society that had “been destine by heaven to reform the world.”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Open to both sexes and all nationalities 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Made use of numerical identification and conducted cabalistic operations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Promoted fabulous apparitions and communications with angels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The heretical sect held “secret and illicit assemblies.”</a:t>
            </a:r>
          </a:p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Conclusion: “The society had a perverse and criminal object.”</a:t>
            </a:r>
          </a:p>
        </p:txBody>
      </p:sp>
    </p:spTree>
    <p:extLst>
      <p:ext uri="{BB962C8B-B14F-4D97-AF65-F5344CB8AC3E}">
        <p14:creationId xmlns:p14="http://schemas.microsoft.com/office/powerpoint/2010/main" val="314936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F1D4-5428-CA4A-9C95-BDA1CFF6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86612"/>
            <a:ext cx="5928358" cy="1642188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700" dirty="0">
                <a:solidFill>
                  <a:srgbClr val="262626"/>
                </a:solidFill>
                <a:latin typeface="Bodoni 72 Oldstyle Book" pitchFamily="2" charset="0"/>
              </a:rPr>
              <a:t>Trial papers against </a:t>
            </a:r>
            <a:r>
              <a:rPr lang="en-US" sz="2700" dirty="0" err="1">
                <a:solidFill>
                  <a:srgbClr val="262626"/>
                </a:solidFill>
                <a:latin typeface="Bodoni 72 Oldstyle Book" pitchFamily="2" charset="0"/>
              </a:rPr>
              <a:t>cappelli</a:t>
            </a:r>
            <a:r>
              <a:rPr lang="en-US" sz="2700" dirty="0">
                <a:solidFill>
                  <a:srgbClr val="262626"/>
                </a:solidFill>
                <a:latin typeface="Bodoni 72 Oldstyle Book" pitchFamily="2" charset="0"/>
              </a:rPr>
              <a:t> by the </a:t>
            </a:r>
            <a:r>
              <a:rPr lang="en-US" sz="2700" i="1" dirty="0">
                <a:solidFill>
                  <a:srgbClr val="262626"/>
                </a:solidFill>
                <a:latin typeface="Bodoni 72 Oldstyle Book" pitchFamily="2" charset="0"/>
              </a:rPr>
              <a:t>Giunta di </a:t>
            </a:r>
            <a:r>
              <a:rPr lang="en-US" sz="2700" i="1" dirty="0" err="1">
                <a:solidFill>
                  <a:srgbClr val="262626"/>
                </a:solidFill>
                <a:latin typeface="Bodoni 72 Oldstyle Book" pitchFamily="2" charset="0"/>
              </a:rPr>
              <a:t>stato</a:t>
            </a:r>
            <a:r>
              <a:rPr lang="en-US" sz="2700" dirty="0">
                <a:solidFill>
                  <a:srgbClr val="262626"/>
                </a:solidFill>
                <a:latin typeface="Bodoni 72 Oldstyle Book" pitchFamily="2" charset="0"/>
              </a:rPr>
              <a:t>, State Archives of Rome (1799-1800)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9640-BDE7-784D-BBCA-C5BB3D92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4352544"/>
            <a:ext cx="5928358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26E9E9B4-5261-B94A-84C4-5059F247C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552" r="523"/>
          <a:stretch/>
        </p:blipFill>
        <p:spPr>
          <a:xfrm>
            <a:off x="7537702" y="10"/>
            <a:ext cx="4654297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A5400-62ED-D848-8171-BD34C24F7BC4}"/>
              </a:ext>
            </a:extLst>
          </p:cNvPr>
          <p:cNvSpPr txBox="1"/>
          <p:nvPr/>
        </p:nvSpPr>
        <p:spPr>
          <a:xfrm>
            <a:off x="804672" y="2183363"/>
            <a:ext cx="592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doni 72 Oldstyle Book" pitchFamily="2" charset="0"/>
              </a:rPr>
              <a:t>Cappelli was arrested in Rome in Nov. 1799, shortly after the fall of the Roman Republic.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doni 72 Oldstyle Book" pitchFamily="2" charset="0"/>
              </a:rPr>
              <a:t>Executed in January 1800.</a:t>
            </a:r>
          </a:p>
        </p:txBody>
      </p:sp>
    </p:spTree>
    <p:extLst>
      <p:ext uri="{BB962C8B-B14F-4D97-AF65-F5344CB8AC3E}">
        <p14:creationId xmlns:p14="http://schemas.microsoft.com/office/powerpoint/2010/main" val="112454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9379-13A0-9A46-879F-BA89DE6B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doni 72 Oldstyle Book" pitchFamily="2" charset="0"/>
              </a:rPr>
              <a:t>Eighteenth-Century Conspiracy theorists Augustin </a:t>
            </a:r>
            <a:r>
              <a:rPr lang="en-US" dirty="0" err="1">
                <a:latin typeface="Bodoni 72 Oldstyle Book" pitchFamily="2" charset="0"/>
              </a:rPr>
              <a:t>Barruel</a:t>
            </a:r>
            <a:r>
              <a:rPr lang="en-US" dirty="0">
                <a:latin typeface="Bodoni 72 Oldstyle Book" pitchFamily="2" charset="0"/>
              </a:rPr>
              <a:t> (1741-1820) &amp; John Robison (1739-1805)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4526B25-AE28-DD45-85EF-C25E3B05CE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153412"/>
            <a:ext cx="4271963" cy="3314327"/>
          </a:xfr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547C2F-243A-1143-958A-C3CF0A46E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5992" y="2153412"/>
            <a:ext cx="4795935" cy="331432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0745-762D-7E47-AFCC-DE654D6BA68C}"/>
              </a:ext>
            </a:extLst>
          </p:cNvPr>
          <p:cNvSpPr txBox="1"/>
          <p:nvPr/>
        </p:nvSpPr>
        <p:spPr>
          <a:xfrm>
            <a:off x="510073" y="5893308"/>
            <a:ext cx="586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BODONI 72 OLDSTYLE BOOK" pitchFamily="2" charset="0"/>
              </a:rPr>
              <a:t>Memoirs Illustrating the History of Jacobinism </a:t>
            </a:r>
            <a:r>
              <a:rPr lang="en-GB" b="1" dirty="0">
                <a:latin typeface="BODONI 72 OLDSTYLE BOOK" pitchFamily="2" charset="0"/>
              </a:rPr>
              <a:t>(1797-1798)</a:t>
            </a:r>
            <a:endParaRPr lang="en-US" dirty="0">
              <a:latin typeface="Bodoni 72 Oldstyle Boo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3BE0F-21A5-0B41-B3EB-D57966192600}"/>
              </a:ext>
            </a:extLst>
          </p:cNvPr>
          <p:cNvSpPr txBox="1"/>
          <p:nvPr/>
        </p:nvSpPr>
        <p:spPr>
          <a:xfrm>
            <a:off x="6830008" y="5673012"/>
            <a:ext cx="51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BODONI 72 OLDSTYLE BOOK" pitchFamily="2" charset="0"/>
              </a:rPr>
              <a:t>Proofs of a Conspiracy </a:t>
            </a:r>
            <a:r>
              <a:rPr lang="en-US" b="1" dirty="0">
                <a:latin typeface="BODONI 72 OLDSTYLE BOOK" pitchFamily="2" charset="0"/>
              </a:rPr>
              <a:t>(1797)</a:t>
            </a:r>
            <a:endParaRPr lang="en-US" b="1" i="1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8ED0-18A1-7740-A81C-1F92FB86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odoni 72 Oldstyle Book" pitchFamily="2" charset="0"/>
              </a:rPr>
              <a:t>Barruel</a:t>
            </a:r>
            <a:r>
              <a:rPr lang="en-US" dirty="0">
                <a:latin typeface="Bodoni 72 Oldstyle Book" pitchFamily="2" charset="0"/>
              </a:rPr>
              <a:t> on the </a:t>
            </a:r>
            <a:r>
              <a:rPr lang="en-US" dirty="0" err="1">
                <a:latin typeface="Bodoni 72 Oldstyle Book" pitchFamily="2" charset="0"/>
              </a:rPr>
              <a:t>Illuminés</a:t>
            </a:r>
            <a:r>
              <a:rPr lang="en-US" dirty="0">
                <a:latin typeface="Bodoni 72 Oldstyle Book" pitchFamily="2" charset="0"/>
              </a:rPr>
              <a:t> </a:t>
            </a:r>
            <a:r>
              <a:rPr lang="en-US" dirty="0" err="1">
                <a:latin typeface="Bodoni 72 Oldstyle Book" pitchFamily="2" charset="0"/>
              </a:rPr>
              <a:t>d’avignon</a:t>
            </a:r>
            <a:endParaRPr lang="en-US" dirty="0">
              <a:latin typeface="Bodoni 72 Oldstyle Book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40307-DD7D-754E-920D-E805B1C4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odoni 72 Oldstyle Book" pitchFamily="2" charset="0"/>
              </a:rPr>
              <a:t>“These new or compound adepts styled themselves </a:t>
            </a:r>
            <a:r>
              <a:rPr lang="en-US" i="1" dirty="0" err="1">
                <a:latin typeface="Bodoni 72 Oldstyle Book" pitchFamily="2" charset="0"/>
              </a:rPr>
              <a:t>Illuminees</a:t>
            </a:r>
            <a:r>
              <a:rPr lang="en-US" dirty="0">
                <a:latin typeface="Bodoni 72 Oldstyle Book" pitchFamily="2" charset="0"/>
              </a:rPr>
              <a:t>. Notwithstanding the Atheism and Materialism of their master, they, after his example, perpetually talked of God and of spirits […] Their head quarters was at Avignon.”</a:t>
            </a:r>
          </a:p>
          <a:p>
            <a:r>
              <a:rPr lang="en-US" dirty="0">
                <a:latin typeface="Bodoni 72 Oldstyle Book" pitchFamily="2" charset="0"/>
              </a:rPr>
              <a:t>“The </a:t>
            </a:r>
            <a:r>
              <a:rPr lang="en-US" dirty="0" err="1">
                <a:latin typeface="Bodoni 72 Oldstyle Book" pitchFamily="2" charset="0"/>
              </a:rPr>
              <a:t>Illuminees</a:t>
            </a:r>
            <a:r>
              <a:rPr lang="en-US" dirty="0">
                <a:latin typeface="Bodoni 72 Oldstyle Book" pitchFamily="2" charset="0"/>
              </a:rPr>
              <a:t> of Sweden,  Avignon and Lyons, there united in the most secret and most monstrous of Lodges, and form the most terrible tribunal for Kings; that, in short, which pointed out the Sovereign that was to fall, named the assassin, prepared the poisons, or sharpened the dagger.”</a:t>
            </a:r>
          </a:p>
          <a:p>
            <a:endParaRPr lang="en-US" dirty="0">
              <a:latin typeface="Bodoni 72 Oldstyle Book" pitchFamily="2" charset="0"/>
            </a:endParaRPr>
          </a:p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Augustin </a:t>
            </a:r>
            <a:r>
              <a:rPr lang="en-US" dirty="0" err="1">
                <a:latin typeface="Bodoni 72 Oldstyle Book" pitchFamily="2" charset="0"/>
              </a:rPr>
              <a:t>Barruel</a:t>
            </a:r>
            <a:r>
              <a:rPr lang="en-US" dirty="0">
                <a:latin typeface="Bodoni 72 Oldstyle Book" pitchFamily="2" charset="0"/>
              </a:rPr>
              <a:t>, </a:t>
            </a:r>
            <a:r>
              <a:rPr lang="en-US" i="1" dirty="0">
                <a:latin typeface="Bodoni 72 Oldstyle Book" pitchFamily="2" charset="0"/>
              </a:rPr>
              <a:t>Memoirs Illustrating the History of Jacobinism, </a:t>
            </a:r>
            <a:r>
              <a:rPr lang="en-US" dirty="0">
                <a:latin typeface="Bodoni 72 Oldstyle Book" pitchFamily="2" charset="0"/>
              </a:rPr>
              <a:t>part IV, vol. IV (London: T. Burton, 1798), 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dirty="0">
                <a:latin typeface="Bodoni 72 Oldstyle Book" pitchFamily="2" charset="0"/>
              </a:rPr>
              <a:t>143, 487</a:t>
            </a:r>
          </a:p>
        </p:txBody>
      </p:sp>
    </p:spTree>
    <p:extLst>
      <p:ext uri="{BB962C8B-B14F-4D97-AF65-F5344CB8AC3E}">
        <p14:creationId xmlns:p14="http://schemas.microsoft.com/office/powerpoint/2010/main" val="408069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CB5E-E5B4-B849-81C3-BAD99F57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CD9C-13DA-134E-87C9-4306C319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1. Brief overview of the key features and individuals of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dirty="0">
                <a:latin typeface="Bodoni 72 Oldstyle Book" pitchFamily="2" charset="0"/>
              </a:rPr>
              <a:t>(1779-1820s) </a:t>
            </a:r>
          </a:p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NB: also known as The Avignon Society; The Union; The New Israel Society</a:t>
            </a:r>
          </a:p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2. Brief summary of the key Masonic archives that help to shed light on the activities of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endParaRPr lang="en-US" i="1" dirty="0">
              <a:latin typeface="Bodoni 72 Oldstyle Book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Bodoni 72 Oldstyle Book" pitchFamily="2" charset="0"/>
              </a:rPr>
              <a:t>KEY FOCUS</a:t>
            </a:r>
          </a:p>
          <a:p>
            <a:pPr marL="0" indent="0">
              <a:buNone/>
            </a:pPr>
            <a:r>
              <a:rPr lang="en-US" dirty="0">
                <a:latin typeface="Bodoni 72 Oldstyle Book" pitchFamily="2" charset="0"/>
              </a:rPr>
              <a:t>3.  The persecution of the authorities against members of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r>
              <a:rPr lang="en-US" i="1" dirty="0">
                <a:latin typeface="Bodoni 72 Oldstyle Book" pitchFamily="2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The Holy Office in Rome against </a:t>
            </a:r>
            <a:r>
              <a:rPr lang="en-US" dirty="0" err="1">
                <a:latin typeface="Bodoni 72 Oldstyle Book" pitchFamily="2" charset="0"/>
              </a:rPr>
              <a:t>Ottavio</a:t>
            </a:r>
            <a:r>
              <a:rPr lang="en-US" dirty="0">
                <a:latin typeface="Bodoni 72 Oldstyle Book" pitchFamily="2" charset="0"/>
              </a:rPr>
              <a:t> Cappelli (1790-1791)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The arrest of Cappelli in Rome in 1799 by the </a:t>
            </a:r>
            <a:r>
              <a:rPr lang="en-US" i="1" dirty="0">
                <a:latin typeface="Bodoni 72 Oldstyle Book" pitchFamily="2" charset="0"/>
              </a:rPr>
              <a:t>Giunta di </a:t>
            </a:r>
            <a:r>
              <a:rPr lang="en-US" i="1" dirty="0" err="1">
                <a:latin typeface="Bodoni 72 Oldstyle Book" pitchFamily="2" charset="0"/>
              </a:rPr>
              <a:t>Stato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dirty="0">
                <a:latin typeface="Bodoni 72 Oldstyle Book" pitchFamily="2" charset="0"/>
              </a:rPr>
              <a:t>and the subsequent collection of belongings and trial papers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The arrest of Tadeusz </a:t>
            </a:r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by the Russian authorities in February 1807</a:t>
            </a:r>
          </a:p>
          <a:p>
            <a:pPr marL="342900" indent="-342900">
              <a:buAutoNum type="alphaLcParenR"/>
            </a:pPr>
            <a:r>
              <a:rPr lang="en-US" dirty="0">
                <a:latin typeface="Bodoni 72 Oldstyle Book" pitchFamily="2" charset="0"/>
              </a:rPr>
              <a:t>The French police surveillance of Madame </a:t>
            </a:r>
            <a:r>
              <a:rPr lang="en-US" dirty="0" err="1">
                <a:latin typeface="Bodoni 72 Oldstyle Book" pitchFamily="2" charset="0"/>
              </a:rPr>
              <a:t>Thérése</a:t>
            </a:r>
            <a:r>
              <a:rPr lang="en-US" dirty="0">
                <a:latin typeface="Bodoni 72 Oldstyle Book" pitchFamily="2" charset="0"/>
              </a:rPr>
              <a:t> Bouche and Joseph Ferrier (1810-1822)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9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A07B-769E-8B4B-AB61-1E11BFCF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Influence of </a:t>
            </a:r>
            <a:r>
              <a:rPr lang="en-US" dirty="0" err="1">
                <a:latin typeface="Bodoni 72 Oldstyle Book" pitchFamily="2" charset="0"/>
              </a:rPr>
              <a:t>Barruel</a:t>
            </a:r>
            <a:r>
              <a:rPr lang="ru-RU" dirty="0">
                <a:latin typeface="Bodoni 72 Oldstyle Book" pitchFamily="2" charset="0"/>
              </a:rPr>
              <a:t> </a:t>
            </a:r>
            <a:r>
              <a:rPr lang="en-GB" dirty="0">
                <a:latin typeface="Bodoni 72 Oldstyle Book" pitchFamily="2" charset="0"/>
              </a:rPr>
              <a:t>&amp; Robison</a:t>
            </a:r>
            <a:r>
              <a:rPr lang="en-US" dirty="0">
                <a:latin typeface="Bodoni 72 Oldstyle Book" pitchFamily="2" charset="0"/>
              </a:rPr>
              <a:t> on the Russian authorities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F3953-CFA2-FB46-9597-ABDF9E2334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>
                <a:latin typeface="Bodoni 72 Oldstyle Book" pitchFamily="2" charset="0"/>
              </a:rPr>
              <a:t>Barruel’s</a:t>
            </a:r>
            <a:r>
              <a:rPr lang="en-GB" dirty="0">
                <a:latin typeface="Bodoni 72 Oldstyle Book" pitchFamily="2" charset="0"/>
              </a:rPr>
              <a:t> work was translated (see right) into Russian in 1805</a:t>
            </a:r>
            <a:r>
              <a:rPr lang="en-US" dirty="0">
                <a:latin typeface="Bodoni 72 Oldstyle Book" pitchFamily="2" charset="0"/>
              </a:rPr>
              <a:t>; Robison in 1806.</a:t>
            </a:r>
            <a:endParaRPr lang="en-GB" dirty="0">
              <a:latin typeface="Bodoni 72 Oldstyle Book" pitchFamily="2" charset="0"/>
            </a:endParaRPr>
          </a:p>
        </p:txBody>
      </p:sp>
      <p:pic>
        <p:nvPicPr>
          <p:cNvPr id="7" name="Content Placeholder 6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493A3F5B-293E-5A4D-BC42-8EED0BBB9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4246" y="2313144"/>
            <a:ext cx="4865077" cy="4169718"/>
          </a:xfrm>
        </p:spPr>
      </p:pic>
    </p:spTree>
    <p:extLst>
      <p:ext uri="{BB962C8B-B14F-4D97-AF65-F5344CB8AC3E}">
        <p14:creationId xmlns:p14="http://schemas.microsoft.com/office/powerpoint/2010/main" val="267954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E080-E53F-8842-8EF9-E50BA111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6863"/>
            <a:ext cx="7729728" cy="176655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Bodoni 72 Oldstyle Book" pitchFamily="2" charset="0"/>
              </a:rPr>
              <a:t>Tadeusz </a:t>
            </a:r>
            <a:r>
              <a:rPr lang="en-US" sz="1800" dirty="0" err="1">
                <a:latin typeface="Bodoni 72 Oldstyle Book" pitchFamily="2" charset="0"/>
              </a:rPr>
              <a:t>Grabianka</a:t>
            </a:r>
            <a:r>
              <a:rPr lang="en-US" sz="1800" dirty="0">
                <a:latin typeface="Bodoni 72 Oldstyle Book" pitchFamily="2" charset="0"/>
              </a:rPr>
              <a:t> (1740-1807), a Polish aristocrat (born in what is now Ukraine); the foremost figure in the </a:t>
            </a:r>
            <a:r>
              <a:rPr lang="en-US" sz="1800" i="1" dirty="0" err="1">
                <a:latin typeface="Bodoni 72 Oldstyle Book" pitchFamily="2" charset="0"/>
              </a:rPr>
              <a:t>Illuminés</a:t>
            </a:r>
            <a:r>
              <a:rPr lang="en-US" sz="1800" i="1" dirty="0">
                <a:latin typeface="Bodoni 72 Oldstyle Book" pitchFamily="2" charset="0"/>
              </a:rPr>
              <a:t> </a:t>
            </a:r>
            <a:r>
              <a:rPr lang="en-US" sz="1800" i="1" dirty="0" err="1">
                <a:latin typeface="Bodoni 72 Oldstyle Book" pitchFamily="2" charset="0"/>
              </a:rPr>
              <a:t>d’Avignon</a:t>
            </a:r>
            <a:r>
              <a:rPr lang="en-US" sz="1800" i="1" dirty="0">
                <a:latin typeface="Bodoni 72 Oldstyle Book" pitchFamily="2" charset="0"/>
              </a:rPr>
              <a:t>. </a:t>
            </a:r>
            <a:r>
              <a:rPr lang="en-US" sz="1800" dirty="0">
                <a:latin typeface="Bodoni 72 Oldstyle Book" pitchFamily="2" charset="0"/>
              </a:rPr>
              <a:t>He died in the notorious Peter and Paul Fortress Prison in St. Petersburg in October 1807.</a:t>
            </a:r>
            <a:br>
              <a:rPr lang="en-US" sz="1800" dirty="0">
                <a:latin typeface="Bodoni 72 Oldstyle Book" pitchFamily="2" charset="0"/>
              </a:rPr>
            </a:br>
            <a:endParaRPr lang="en-US" sz="1800" dirty="0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39AA0767-22D7-4942-AB48-FC103EDC5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57201" y="2271253"/>
            <a:ext cx="5471652" cy="4037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2B6D-3A12-AD46-BD66-92C2FF1E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71253"/>
            <a:ext cx="4512562" cy="4037114"/>
          </a:xfrm>
        </p:spPr>
        <p:txBody>
          <a:bodyPr/>
          <a:lstStyle/>
          <a:p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arrived in St. Petersburg in August 1805 and quickly succeeded in attracting many of the city’s leading Freemasons into what was now called The New Israel Society.</a:t>
            </a:r>
          </a:p>
          <a:p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was arrested by the Russian authorities in February 1807.</a:t>
            </a:r>
          </a:p>
        </p:txBody>
      </p:sp>
    </p:spTree>
    <p:extLst>
      <p:ext uri="{BB962C8B-B14F-4D97-AF65-F5344CB8AC3E}">
        <p14:creationId xmlns:p14="http://schemas.microsoft.com/office/powerpoint/2010/main" val="82065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D8C7-BC20-4D4C-8BD0-EF26FBFE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500" dirty="0" err="1">
                <a:latin typeface="Bodoni 72 Oldstyle Book" pitchFamily="2" charset="0"/>
              </a:rPr>
              <a:t>Аleksandr</a:t>
            </a:r>
            <a:r>
              <a:rPr lang="en-US" sz="2500" dirty="0">
                <a:latin typeface="Bodoni 72 Oldstyle Book" pitchFamily="2" charset="0"/>
              </a:rPr>
              <a:t> </a:t>
            </a:r>
            <a:r>
              <a:rPr lang="en-US" sz="2500" dirty="0" err="1">
                <a:latin typeface="Bodoni 72 Oldstyle Book" pitchFamily="2" charset="0"/>
              </a:rPr>
              <a:t>fyodorovich</a:t>
            </a:r>
            <a:r>
              <a:rPr lang="en-US" sz="2500" dirty="0">
                <a:latin typeface="Bodoni 72 Oldstyle Book" pitchFamily="2" charset="0"/>
              </a:rPr>
              <a:t> </a:t>
            </a:r>
            <a:r>
              <a:rPr lang="en-US" sz="2500" dirty="0" err="1">
                <a:latin typeface="Bodoni 72 Oldstyle Book" pitchFamily="2" charset="0"/>
              </a:rPr>
              <a:t>labzin</a:t>
            </a:r>
            <a:r>
              <a:rPr lang="en-US" sz="2500" dirty="0">
                <a:latin typeface="Bodoni 72 Oldstyle Book" pitchFamily="2" charset="0"/>
              </a:rPr>
              <a:t> (1766-1825) &amp; the Dying Sphinx Lodge in St. Petersburg</a:t>
            </a:r>
          </a:p>
        </p:txBody>
      </p:sp>
      <p:pic>
        <p:nvPicPr>
          <p:cNvPr id="6" name="Content Placeholder 5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EC25A4D-B30B-4D43-B04C-D424605A7C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5867" y="2638425"/>
            <a:ext cx="2662528" cy="3879606"/>
          </a:xfrm>
          <a:prstGeom prst="rect">
            <a:avLst/>
          </a:prstGeom>
        </p:spPr>
      </p:pic>
      <p:pic>
        <p:nvPicPr>
          <p:cNvPr id="8" name="Content Placeholder 7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42479C61-B7DA-A848-BF58-87D08CFD2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3734" y="2638425"/>
            <a:ext cx="3006529" cy="3879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88F23-ACD0-1E43-A755-95D9A3BB8E20}"/>
              </a:ext>
            </a:extLst>
          </p:cNvPr>
          <p:cNvSpPr txBox="1"/>
          <p:nvPr/>
        </p:nvSpPr>
        <p:spPr>
          <a:xfrm>
            <a:off x="8417169" y="2638425"/>
            <a:ext cx="30245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doni 72 Oldstyle Book" pitchFamily="2" charset="0"/>
              </a:rPr>
              <a:t>Leading Members of the Lodge who joined </a:t>
            </a:r>
            <a:r>
              <a:rPr lang="en-US" dirty="0" err="1">
                <a:latin typeface="Bodoni 72 Oldstyle Book" pitchFamily="2" charset="0"/>
              </a:rPr>
              <a:t>Grabianka’s</a:t>
            </a:r>
            <a:r>
              <a:rPr lang="en-US" dirty="0">
                <a:latin typeface="Bodoni 72 Oldstyle Book" pitchFamily="2" charset="0"/>
              </a:rPr>
              <a:t> New Israel Society between 1805-1806:</a:t>
            </a:r>
          </a:p>
          <a:p>
            <a:pPr algn="just"/>
            <a:r>
              <a:rPr lang="en-US" dirty="0">
                <a:latin typeface="Bodoni 72 Oldstyle Book" pitchFamily="2" charset="0"/>
              </a:rPr>
              <a:t>A. F. </a:t>
            </a:r>
            <a:r>
              <a:rPr lang="en-US" dirty="0" err="1">
                <a:latin typeface="Bodoni 72 Oldstyle Book" pitchFamily="2" charset="0"/>
              </a:rPr>
              <a:t>Labzin</a:t>
            </a:r>
            <a:endParaRPr lang="en-US" dirty="0">
              <a:latin typeface="Bodoni 72 Oldstyle Book" pitchFamily="2" charset="0"/>
            </a:endParaRPr>
          </a:p>
          <a:p>
            <a:pPr algn="just"/>
            <a:r>
              <a:rPr lang="en-US" dirty="0">
                <a:latin typeface="Bodoni 72 Oldstyle Book" pitchFamily="2" charset="0"/>
              </a:rPr>
              <a:t>A. E. </a:t>
            </a:r>
            <a:r>
              <a:rPr lang="en-US" dirty="0" err="1">
                <a:latin typeface="Bodoni 72 Oldstyle Book" pitchFamily="2" charset="0"/>
              </a:rPr>
              <a:t>Labzina</a:t>
            </a:r>
            <a:r>
              <a:rPr lang="en-US" dirty="0">
                <a:latin typeface="Bodoni 72 Oldstyle Book" pitchFamily="2" charset="0"/>
              </a:rPr>
              <a:t>* (Honorary Member)</a:t>
            </a:r>
          </a:p>
          <a:p>
            <a:pPr algn="just"/>
            <a:r>
              <a:rPr lang="en-US" dirty="0">
                <a:latin typeface="Bodoni 72 Oldstyle Book" pitchFamily="2" charset="0"/>
              </a:rPr>
              <a:t>V. L. </a:t>
            </a:r>
            <a:r>
              <a:rPr lang="en-US" dirty="0" err="1">
                <a:latin typeface="Bodoni 72 Oldstyle Book" pitchFamily="2" charset="0"/>
              </a:rPr>
              <a:t>Borovikovskii</a:t>
            </a:r>
            <a:endParaRPr lang="en-US" dirty="0">
              <a:latin typeface="Bodoni 72 Oldstyle Book" pitchFamily="2" charset="0"/>
            </a:endParaRPr>
          </a:p>
          <a:p>
            <a:pPr algn="just"/>
            <a:r>
              <a:rPr lang="en-US" dirty="0">
                <a:latin typeface="Bodoni 72 Oldstyle Book" pitchFamily="2" charset="0"/>
              </a:rPr>
              <a:t>D. G. </a:t>
            </a:r>
            <a:r>
              <a:rPr lang="en-US" dirty="0" err="1">
                <a:latin typeface="Bodoni 72 Oldstyle Book" pitchFamily="2" charset="0"/>
              </a:rPr>
              <a:t>Levitskii</a:t>
            </a:r>
            <a:endParaRPr lang="en-US" dirty="0">
              <a:latin typeface="Bodoni 72 Oldstyle Book" pitchFamily="2" charset="0"/>
            </a:endParaRPr>
          </a:p>
          <a:p>
            <a:pPr algn="just"/>
            <a:r>
              <a:rPr lang="en-US" dirty="0">
                <a:latin typeface="Bodoni 72 Oldstyle Book" pitchFamily="2" charset="0"/>
              </a:rPr>
              <a:t>I. A. Petrov</a:t>
            </a:r>
          </a:p>
          <a:p>
            <a:pPr algn="just"/>
            <a:r>
              <a:rPr lang="en-US" dirty="0">
                <a:latin typeface="Bodoni 72 Oldstyle Book" pitchFamily="2" charset="0"/>
              </a:rPr>
              <a:t>P. I. Timofeev</a:t>
            </a:r>
          </a:p>
          <a:p>
            <a:pPr algn="just"/>
            <a:r>
              <a:rPr lang="en-US" dirty="0">
                <a:latin typeface="Bodoni 72 Oldstyle Book" pitchFamily="2" charset="0"/>
              </a:rPr>
              <a:t>A. G. </a:t>
            </a:r>
            <a:r>
              <a:rPr lang="en-US" dirty="0" err="1">
                <a:latin typeface="Bodoni 72 Oldstyle Book" pitchFamily="2" charset="0"/>
              </a:rPr>
              <a:t>Cherevin</a:t>
            </a:r>
            <a:endParaRPr lang="en-US" dirty="0">
              <a:latin typeface="Bodoni 72 Oldstyle Book" pitchFamily="2" charset="0"/>
            </a:endParaRPr>
          </a:p>
          <a:p>
            <a:pPr algn="just"/>
            <a:r>
              <a:rPr lang="en-US" dirty="0">
                <a:latin typeface="Bodoni 72 Oldstyle Book" pitchFamily="2" charset="0"/>
              </a:rPr>
              <a:t>I. A. </a:t>
            </a:r>
            <a:r>
              <a:rPr lang="en-US" dirty="0" err="1">
                <a:latin typeface="Bodoni 72 Oldstyle Book" pitchFamily="2" charset="0"/>
              </a:rPr>
              <a:t>Turchilo</a:t>
            </a:r>
            <a:endParaRPr lang="en-US" dirty="0">
              <a:latin typeface="Bodoni 72 Oldstyle Book" pitchFamily="2" charset="0"/>
            </a:endParaRPr>
          </a:p>
          <a:p>
            <a:pPr algn="just"/>
            <a:r>
              <a:rPr lang="en-US" dirty="0">
                <a:latin typeface="Bodoni 72 Oldstyle Book" pitchFamily="2" charset="0"/>
              </a:rPr>
              <a:t>P. I. </a:t>
            </a:r>
            <a:r>
              <a:rPr lang="en-US" dirty="0" err="1">
                <a:latin typeface="Bodoni 72 Oldstyle Book" pitchFamily="2" charset="0"/>
              </a:rPr>
              <a:t>Rusanovskii</a:t>
            </a:r>
            <a:endParaRPr lang="en-US" dirty="0">
              <a:latin typeface="Bodoni 72 Oldstyle Book" pitchFamily="2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6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BB27-B841-194F-AAA6-44FF0884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doni 72 Oldstyle Book" pitchFamily="2" charset="0"/>
              </a:rPr>
              <a:t>The Russian Authorities Fear of </a:t>
            </a:r>
            <a:r>
              <a:rPr lang="en-US" dirty="0" err="1">
                <a:latin typeface="Bodoni 72 Oldstyle Book" pitchFamily="2" charset="0"/>
              </a:rPr>
              <a:t>Grabianka’s</a:t>
            </a:r>
            <a:r>
              <a:rPr lang="en-US" dirty="0">
                <a:latin typeface="Bodoni 72 Oldstyle Book" pitchFamily="2" charset="0"/>
              </a:rPr>
              <a:t> influence in </a:t>
            </a:r>
            <a:r>
              <a:rPr lang="en-US" dirty="0" err="1">
                <a:latin typeface="Bodoni 72 Oldstyle Book" pitchFamily="2" charset="0"/>
              </a:rPr>
              <a:t>st.</a:t>
            </a:r>
            <a:r>
              <a:rPr lang="en-US" dirty="0">
                <a:latin typeface="Bodoni 72 Oldstyle Book" pitchFamily="2" charset="0"/>
              </a:rPr>
              <a:t> Petersburg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5DA3-845F-E14A-B6C3-2FFF832E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Jan. 1807: The Committee for the Preservation of General Security was established.</a:t>
            </a:r>
          </a:p>
          <a:p>
            <a:r>
              <a:rPr lang="en-US" dirty="0">
                <a:latin typeface="Bodoni 72 Oldstyle Book" pitchFamily="2" charset="0"/>
              </a:rPr>
              <a:t>The 1</a:t>
            </a:r>
            <a:r>
              <a:rPr lang="en-US" baseline="30000" dirty="0">
                <a:latin typeface="Bodoni 72 Oldstyle Book" pitchFamily="2" charset="0"/>
              </a:rPr>
              <a:t>st</a:t>
            </a:r>
            <a:r>
              <a:rPr lang="en-US" dirty="0">
                <a:latin typeface="Bodoni 72 Oldstyle Book" pitchFamily="2" charset="0"/>
              </a:rPr>
              <a:t> article of the statute accompanying the edict that established the committee emphasized that “secret societies under the name of Illuminati and </a:t>
            </a:r>
            <a:r>
              <a:rPr lang="en-US" dirty="0" err="1">
                <a:latin typeface="Bodoni 72 Oldstyle Book" pitchFamily="2" charset="0"/>
              </a:rPr>
              <a:t>Martinists</a:t>
            </a:r>
            <a:r>
              <a:rPr lang="en-US" dirty="0">
                <a:latin typeface="Bodoni 72 Oldstyle Book" pitchFamily="2" charset="0"/>
              </a:rPr>
              <a:t>” were sponsored by the French and were seeking to undermine Russia.</a:t>
            </a:r>
          </a:p>
          <a:p>
            <a:r>
              <a:rPr lang="en-US" dirty="0">
                <a:latin typeface="Bodoni 72 Oldstyle Book" pitchFamily="2" charset="0"/>
              </a:rPr>
              <a:t>The head of the Committee, Nikolai </a:t>
            </a:r>
            <a:r>
              <a:rPr lang="en-US" dirty="0" err="1">
                <a:latin typeface="Bodoni 72 Oldstyle Book" pitchFamily="2" charset="0"/>
              </a:rPr>
              <a:t>Novosil’tsev</a:t>
            </a:r>
            <a:r>
              <a:rPr lang="en-US" dirty="0">
                <a:latin typeface="Bodoni 72 Oldstyle Book" pitchFamily="2" charset="0"/>
              </a:rPr>
              <a:t>, wrote to Emperor Alexander I in early 1807 and complained that government chancelleries were “full of </a:t>
            </a:r>
            <a:r>
              <a:rPr lang="en-US" dirty="0" err="1">
                <a:latin typeface="Bodoni 72 Oldstyle Book" pitchFamily="2" charset="0"/>
              </a:rPr>
              <a:t>Martinists</a:t>
            </a:r>
            <a:r>
              <a:rPr lang="en-US" dirty="0">
                <a:latin typeface="Bodoni 72 Oldstyle Book" pitchFamily="2" charset="0"/>
              </a:rPr>
              <a:t>, Israelites,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>
                <a:latin typeface="Bodoni 72 Oldstyle Book" pitchFamily="2" charset="0"/>
              </a:rPr>
              <a:t>and scoundrels of all shades.” </a:t>
            </a:r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F4A8-48DB-E849-8B16-EA37A728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186612"/>
            <a:ext cx="3044953" cy="245408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Bodoni 72 Oldstyle Book" pitchFamily="2" charset="0"/>
              </a:rPr>
              <a:t>Online </a:t>
            </a:r>
            <a:r>
              <a:rPr lang="en-US" sz="2000" i="1" dirty="0" err="1">
                <a:latin typeface="Bodoni 72 Oldstyle Book" pitchFamily="2" charset="0"/>
              </a:rPr>
              <a:t>Opis</a:t>
            </a:r>
            <a:r>
              <a:rPr lang="en-US" sz="2000" i="1" dirty="0">
                <a:latin typeface="Bodoni 72 Oldstyle Book" pitchFamily="2" charset="0"/>
              </a:rPr>
              <a:t>’ </a:t>
            </a:r>
            <a:r>
              <a:rPr lang="en-US" sz="2000" dirty="0">
                <a:latin typeface="Bodoni 72 Oldstyle Book" pitchFamily="2" charset="0"/>
              </a:rPr>
              <a:t>(Catalogue) of a pre-Soviet publication of the collections of the Russian </a:t>
            </a:r>
            <a:r>
              <a:rPr lang="en-US" sz="2000" dirty="0" err="1">
                <a:latin typeface="Bodoni 72 Oldstyle Book" pitchFamily="2" charset="0"/>
              </a:rPr>
              <a:t>StatE</a:t>
            </a:r>
            <a:r>
              <a:rPr lang="en-US" sz="2000" dirty="0">
                <a:latin typeface="Bodoni 72 Oldstyle Book" pitchFamily="2" charset="0"/>
              </a:rPr>
              <a:t> HISTORICAL ARCHIVE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422A3CD-B44C-21A7-5684-3AA00B92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Bodoni 72 Oldstyle Book" pitchFamily="2" charset="0"/>
              </a:rPr>
              <a:t>Archives of the Committee for the Preservation of General Security (established in 1807), during Napoleonic Wars. </a:t>
            </a:r>
          </a:p>
          <a:p>
            <a:r>
              <a:rPr lang="en-US" sz="1600" dirty="0">
                <a:latin typeface="Bodoni 72 Oldstyle Book" pitchFamily="2" charset="0"/>
              </a:rPr>
              <a:t>Housed at the Russian State Historical Archive in St. Petersburg (Russia).</a:t>
            </a:r>
          </a:p>
          <a:p>
            <a:r>
              <a:rPr lang="en-US" sz="1600" dirty="0">
                <a:latin typeface="Bodoni 72 Oldstyle Book" pitchFamily="2" charset="0"/>
              </a:rPr>
              <a:t>I visited this archive on two occasions in 2012 and 2014</a:t>
            </a:r>
          </a:p>
        </p:txBody>
      </p:sp>
      <p:pic>
        <p:nvPicPr>
          <p:cNvPr id="15" name="Content Placeholder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70AF0FC-7F7D-A64A-8408-A0C4F2B16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8" r="16967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4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FE49-DF10-894F-BC47-F52E9CA7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Archive at RGIA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2466-AB38-F441-9FCE-D4FFADD7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Interrogations of </a:t>
            </a:r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and associates about the nature of the society.</a:t>
            </a:r>
          </a:p>
          <a:p>
            <a:r>
              <a:rPr lang="en-US" dirty="0">
                <a:latin typeface="Bodoni 72 Oldstyle Book" pitchFamily="2" charset="0"/>
              </a:rPr>
              <a:t>Extensive examination of utterances from the Holy Word concerning Russia, including prophecies that seemed to predict harm falling upon Catherine the Great</a:t>
            </a:r>
          </a:p>
          <a:p>
            <a:r>
              <a:rPr lang="en-US" dirty="0">
                <a:latin typeface="Bodoni 72 Oldstyle Book" pitchFamily="2" charset="0"/>
              </a:rPr>
              <a:t>Descriptions of the society’s notebooks that were in the possession of </a:t>
            </a:r>
            <a:r>
              <a:rPr lang="en-US" dirty="0" err="1">
                <a:latin typeface="Bodoni 72 Oldstyle Book" pitchFamily="2" charset="0"/>
              </a:rPr>
              <a:t>Grabianka</a:t>
            </a:r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5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4ECA26-4B44-0B4A-8889-FF7C77B6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9748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759A17-5699-EC43-B7FB-3B42617E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105508"/>
            <a:ext cx="3761256" cy="2266003"/>
          </a:xfrm>
          <a:noFill/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odoni 72 Oldstyle Book" pitchFamily="2" charset="0"/>
              </a:rPr>
              <a:t>The Prophetess Madame Bouche:</a:t>
            </a:r>
            <a:br>
              <a:rPr lang="en-US" sz="2400" dirty="0">
                <a:solidFill>
                  <a:schemeClr val="tx1"/>
                </a:solidFill>
                <a:latin typeface="Bodoni 72 Oldstyle Book" pitchFamily="2" charset="0"/>
              </a:rPr>
            </a:br>
            <a:r>
              <a:rPr lang="en-US" sz="2400" dirty="0">
                <a:solidFill>
                  <a:schemeClr val="tx1"/>
                </a:solidFill>
                <a:latin typeface="Bodoni 72 Oldstyle Book" pitchFamily="2" charset="0"/>
              </a:rPr>
              <a:t>G. De </a:t>
            </a:r>
            <a:r>
              <a:rPr lang="en-US" sz="2400" dirty="0" err="1">
                <a:solidFill>
                  <a:schemeClr val="tx1"/>
                </a:solidFill>
                <a:latin typeface="Bodoni 72 Oldstyle Book" pitchFamily="2" charset="0"/>
              </a:rPr>
              <a:t>Bertier</a:t>
            </a:r>
            <a:r>
              <a:rPr lang="en-US" sz="2400" dirty="0">
                <a:solidFill>
                  <a:schemeClr val="tx1"/>
                </a:solidFill>
                <a:latin typeface="Bodoni 72 Oldstyle Book" pitchFamily="2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Bodoni 72 Oldstyle Book" pitchFamily="2" charset="0"/>
              </a:rPr>
              <a:t>Sauvigny</a:t>
            </a:r>
            <a:r>
              <a:rPr lang="en-US" sz="2400" dirty="0">
                <a:solidFill>
                  <a:schemeClr val="tx1"/>
                </a:solidFill>
                <a:latin typeface="Bodoni 72 Oldstyle Book" pitchFamily="2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Bodoni 72 Oldstyle Book" pitchFamily="2" charset="0"/>
              </a:rPr>
              <a:t>Le figaro </a:t>
            </a:r>
            <a:r>
              <a:rPr lang="en-US" sz="2400" i="1" dirty="0" err="1">
                <a:solidFill>
                  <a:schemeClr val="tx1"/>
                </a:solidFill>
                <a:latin typeface="Bodoni 72 Oldstyle Book" pitchFamily="2" charset="0"/>
              </a:rPr>
              <a:t>litteraire</a:t>
            </a:r>
            <a:r>
              <a:rPr lang="en-US" sz="2400" i="1" dirty="0">
                <a:solidFill>
                  <a:schemeClr val="tx1"/>
                </a:solidFill>
                <a:latin typeface="Bodoni 72 Oldstyle Book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doni 72 Oldstyle Book" pitchFamily="2" charset="0"/>
              </a:rPr>
              <a:t>(Dec. 10,1960)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A1A2C-12CC-CF48-84E7-974EA2C89F7D}"/>
              </a:ext>
            </a:extLst>
          </p:cNvPr>
          <p:cNvSpPr txBox="1"/>
          <p:nvPr/>
        </p:nvSpPr>
        <p:spPr>
          <a:xfrm>
            <a:off x="246185" y="2603500"/>
            <a:ext cx="407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72 Oldstyle Book" pitchFamily="2" charset="0"/>
              </a:rPr>
              <a:t>The historian-detective in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175093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EA8B08-A464-1543-8976-60A92EA4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01" y="-1"/>
            <a:ext cx="9766197" cy="6232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5EFE46-7019-E34C-BC84-3C70FB924400}"/>
              </a:ext>
            </a:extLst>
          </p:cNvPr>
          <p:cNvSpPr txBox="1"/>
          <p:nvPr/>
        </p:nvSpPr>
        <p:spPr>
          <a:xfrm>
            <a:off x="-25400" y="6211669"/>
            <a:ext cx="1271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72 Oldstyle Book" pitchFamily="2" charset="0"/>
              </a:rPr>
              <a:t>Archives </a:t>
            </a:r>
            <a:r>
              <a:rPr lang="en-US" dirty="0" err="1">
                <a:latin typeface="Bodoni 72 Oldstyle Book" pitchFamily="2" charset="0"/>
              </a:rPr>
              <a:t>Nationales</a:t>
            </a:r>
            <a:r>
              <a:rPr lang="en-US" dirty="0">
                <a:latin typeface="Bodoni 72 Oldstyle Book" pitchFamily="2" charset="0"/>
              </a:rPr>
              <a:t>  (France), online search catalogue: “Surveillance of Madame Bouche, née </a:t>
            </a:r>
            <a:r>
              <a:rPr lang="en-US" dirty="0" err="1">
                <a:latin typeface="Bodoni 72 Oldstyle Book" pitchFamily="2" charset="0"/>
              </a:rPr>
              <a:t>Isnard</a:t>
            </a:r>
            <a:r>
              <a:rPr lang="en-US" dirty="0">
                <a:latin typeface="Bodoni 72 Oldstyle Book" pitchFamily="2" charset="0"/>
              </a:rPr>
              <a:t>, </a:t>
            </a:r>
          </a:p>
          <a:p>
            <a:r>
              <a:rPr lang="en-US" dirty="0">
                <a:latin typeface="Bodoni 72 Oldstyle Book" pitchFamily="2" charset="0"/>
              </a:rPr>
              <a:t>“a  schemer who became a member of the sect of </a:t>
            </a:r>
            <a:r>
              <a:rPr lang="en-US" dirty="0" err="1">
                <a:latin typeface="Bodoni 72 Oldstyle Book" pitchFamily="2" charset="0"/>
              </a:rPr>
              <a:t>Illuminés</a:t>
            </a:r>
            <a:r>
              <a:rPr lang="en-US" dirty="0">
                <a:latin typeface="Bodoni 72 Oldstyle Book" pitchFamily="2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97038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1E6-33E9-D645-AFAA-30A82F5F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Contents of the Police Dossier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5326F-911F-E746-A913-ADA6295B5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271771" cy="388267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odoni 72 Oldstyle Book" pitchFamily="2" charset="0"/>
              </a:rPr>
              <a:t>Copies of letters Bouche wrote to Napoleon in 1813</a:t>
            </a:r>
          </a:p>
          <a:p>
            <a:r>
              <a:rPr lang="en-US" dirty="0">
                <a:latin typeface="Bodoni 72 Oldstyle Book" pitchFamily="2" charset="0"/>
              </a:rPr>
              <a:t>Suggestions by the police that Bouche had written to Emperor Alexander as early as 1817</a:t>
            </a:r>
          </a:p>
          <a:p>
            <a:r>
              <a:rPr lang="en-US" dirty="0">
                <a:latin typeface="Bodoni 72 Oldstyle Book" pitchFamily="2" charset="0"/>
              </a:rPr>
              <a:t>Interrogations of acquaintances of Bouche in Marseille and Avignon</a:t>
            </a:r>
          </a:p>
          <a:p>
            <a:r>
              <a:rPr lang="en-US" dirty="0">
                <a:latin typeface="Bodoni 72 Oldstyle Book" pitchFamily="2" charset="0"/>
              </a:rPr>
              <a:t>Police surveillance reports on Bouche in France</a:t>
            </a:r>
          </a:p>
          <a:p>
            <a:r>
              <a:rPr lang="en-US" dirty="0">
                <a:latin typeface="Bodoni 72 Oldstyle Book" pitchFamily="2" charset="0"/>
              </a:rPr>
              <a:t>Reports of </a:t>
            </a:r>
            <a:r>
              <a:rPr lang="en-US" dirty="0" err="1">
                <a:latin typeface="Bodoni 72 Oldstyle Book" pitchFamily="2" charset="0"/>
              </a:rPr>
              <a:t>Bouche’s</a:t>
            </a:r>
            <a:r>
              <a:rPr lang="en-US" dirty="0">
                <a:latin typeface="Bodoni 72 Oldstyle Book" pitchFamily="2" charset="0"/>
              </a:rPr>
              <a:t> activities in France based on letters she sent to her husband and to the Prefect of the Hautes-</a:t>
            </a:r>
            <a:r>
              <a:rPr lang="en-US" dirty="0" err="1">
                <a:latin typeface="Bodoni 72 Oldstyle Book" pitchFamily="2" charset="0"/>
              </a:rPr>
              <a:t>Pyrénées</a:t>
            </a:r>
            <a:r>
              <a:rPr lang="en-US" dirty="0">
                <a:latin typeface="Bodoni 72 Oldstyle Book" pitchFamily="2" charset="0"/>
              </a:rPr>
              <a:t> Region (Armand Jahan de Belleville)</a:t>
            </a:r>
          </a:p>
          <a:p>
            <a:r>
              <a:rPr lang="en-US" dirty="0">
                <a:latin typeface="Bodoni 72 Oldstyle Book" pitchFamily="2" charset="0"/>
              </a:rPr>
              <a:t>Also contained police reports on Joseph Ferrier, one of the 7 leaders of the Avignon Society between 1787-1791, and a close acquaintance of Bouche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48924D-419C-6240-828D-B5A1F40B97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BODONI 72 OLDSTYLE BOOK" pitchFamily="2" charset="0"/>
              </a:rPr>
              <a:t>Key Findings </a:t>
            </a:r>
          </a:p>
          <a:p>
            <a:pPr algn="just"/>
            <a:r>
              <a:rPr lang="en-US" dirty="0">
                <a:latin typeface="Bodoni 72 Oldstyle Book" pitchFamily="2" charset="0"/>
              </a:rPr>
              <a:t>Bouche traveled to St. Petersburg and acted as the personal prophetess to Emperor Alexander I between 1819-1821.</a:t>
            </a:r>
          </a:p>
          <a:p>
            <a:pPr algn="just"/>
            <a:r>
              <a:rPr lang="en-US" dirty="0">
                <a:latin typeface="Bodoni 72 Oldstyle Book" pitchFamily="2" charset="0"/>
              </a:rPr>
              <a:t>Many of her acquaintances who were interrogated testified that she was a member of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r>
              <a:rPr lang="en-US" i="1" dirty="0">
                <a:latin typeface="Bodoni 72 Oldstyle Book" pitchFamily="2" charset="0"/>
              </a:rPr>
              <a:t>.</a:t>
            </a:r>
            <a:r>
              <a:rPr lang="en-US" dirty="0">
                <a:latin typeface="Bodoni 72 Oldstyle Boo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55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8201-E9DB-7648-ACC8-B876B8DA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doni 72 Oldstyle Book" pitchFamily="2" charset="0"/>
              </a:rPr>
              <a:t>Local Avignon archives for info to confirm her acquaintance with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endParaRPr lang="en-US" dirty="0">
              <a:latin typeface="Bodoni 72 Oldstyle Book" pitchFamily="2" charset="0"/>
            </a:endParaRP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72ABF70-C595-A34A-8522-094D2D7CD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915" y="2842235"/>
            <a:ext cx="4800600" cy="2717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2846D-AFB0-E84B-A090-B278ECAA4A93}"/>
              </a:ext>
            </a:extLst>
          </p:cNvPr>
          <p:cNvSpPr txBox="1"/>
          <p:nvPr/>
        </p:nvSpPr>
        <p:spPr>
          <a:xfrm>
            <a:off x="562708" y="2743200"/>
            <a:ext cx="5615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72 Oldstyle Book" pitchFamily="2" charset="0"/>
              </a:rPr>
              <a:t>Baptism records of the St. </a:t>
            </a:r>
            <a:r>
              <a:rPr lang="en-US" dirty="0" err="1">
                <a:latin typeface="Bodoni 72 Oldstyle Book" pitchFamily="2" charset="0"/>
              </a:rPr>
              <a:t>Agricol</a:t>
            </a:r>
            <a:r>
              <a:rPr lang="en-US" dirty="0">
                <a:latin typeface="Bodoni 72 Oldstyle Book" pitchFamily="2" charset="0"/>
              </a:rPr>
              <a:t> parish of Avignon, April 18, 1791.</a:t>
            </a:r>
          </a:p>
          <a:p>
            <a:endParaRPr lang="en-US" dirty="0">
              <a:latin typeface="Bodoni 72 Oldstyle Book" pitchFamily="2" charset="0"/>
            </a:endParaRPr>
          </a:p>
          <a:p>
            <a:r>
              <a:rPr lang="en-US" dirty="0">
                <a:latin typeface="Bodoni 72 Oldstyle Book" pitchFamily="2" charset="0"/>
              </a:rPr>
              <a:t>Source:  Archives </a:t>
            </a:r>
            <a:r>
              <a:rPr lang="en-US" dirty="0" err="1">
                <a:latin typeface="Bodoni 72 Oldstyle Book" pitchFamily="2" charset="0"/>
              </a:rPr>
              <a:t>départementales</a:t>
            </a:r>
            <a:r>
              <a:rPr lang="en-US" dirty="0">
                <a:latin typeface="Bodoni 72 Oldstyle Book" pitchFamily="2" charset="0"/>
              </a:rPr>
              <a:t> de Vaucluse, GG37, St.  </a:t>
            </a:r>
            <a:r>
              <a:rPr lang="en-US" dirty="0" err="1">
                <a:latin typeface="Bodoni 72 Oldstyle Book" pitchFamily="2" charset="0"/>
              </a:rPr>
              <a:t>Agricol</a:t>
            </a:r>
            <a:r>
              <a:rPr lang="en-US" dirty="0">
                <a:latin typeface="Bodoni 72 Oldstyle Book" pitchFamily="2" charset="0"/>
              </a:rPr>
              <a:t>. N. M. D., 1791-1792, 7.</a:t>
            </a:r>
          </a:p>
        </p:txBody>
      </p:sp>
    </p:spTree>
    <p:extLst>
      <p:ext uri="{BB962C8B-B14F-4D97-AF65-F5344CB8AC3E}">
        <p14:creationId xmlns:p14="http://schemas.microsoft.com/office/powerpoint/2010/main" val="224016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FE7F-BC49-DD4E-93DB-FA69F25D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Distinctive features of the Avignon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F68A-6E22-ED4E-B950-5F9F0669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516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doni 72 Oldstyle Book" pitchFamily="2" charset="0"/>
              </a:rPr>
              <a:t>Use of arithmancy: an oracular Holy Word (</a:t>
            </a:r>
            <a:r>
              <a:rPr lang="en-US" i="1" dirty="0">
                <a:latin typeface="Bodoni 72 Oldstyle Book" pitchFamily="2" charset="0"/>
              </a:rPr>
              <a:t>Sainte Parole</a:t>
            </a:r>
            <a:r>
              <a:rPr lang="en-US" dirty="0">
                <a:latin typeface="Bodoni 72 Oldstyle Book" pitchFamily="2" charset="0"/>
              </a:rPr>
              <a:t>) which could be consulted. </a:t>
            </a:r>
            <a:r>
              <a:rPr lang="en-US" dirty="0" err="1">
                <a:latin typeface="Bodoni 72 Oldstyle Book" pitchFamily="2" charset="0"/>
              </a:rPr>
              <a:t>Brumore</a:t>
            </a:r>
            <a:r>
              <a:rPr lang="en-US" dirty="0">
                <a:latin typeface="Bodoni 72 Oldstyle Book" pitchFamily="2" charset="0"/>
              </a:rPr>
              <a:t>, who instigated the use of the Holy Word,  referred to it as “the science of numbers” and “the true </a:t>
            </a:r>
            <a:r>
              <a:rPr lang="en-US" i="1" dirty="0">
                <a:latin typeface="Bodoni 72 Oldstyle Book" pitchFamily="2" charset="0"/>
              </a:rPr>
              <a:t>cabalistic </a:t>
            </a:r>
            <a:r>
              <a:rPr lang="en-US" dirty="0">
                <a:latin typeface="Bodoni 72 Oldstyle Book" pitchFamily="2" charset="0"/>
              </a:rPr>
              <a:t>art.”</a:t>
            </a:r>
          </a:p>
          <a:p>
            <a:r>
              <a:rPr lang="en-US" dirty="0">
                <a:latin typeface="Bodoni 72 Oldstyle Book" pitchFamily="2" charset="0"/>
              </a:rPr>
              <a:t>The development of an elaborate 9-day consecration ritual (that had to be sanctioned via a response from the Holy Word).</a:t>
            </a:r>
          </a:p>
          <a:p>
            <a:r>
              <a:rPr lang="en-US" dirty="0">
                <a:latin typeface="Bodoni 72 Oldstyle Book" pitchFamily="2" charset="0"/>
              </a:rPr>
              <a:t>This consecration culminated in a theurgic ceremony in which initiates came into contact with their guardian angel.</a:t>
            </a:r>
          </a:p>
          <a:p>
            <a:r>
              <a:rPr lang="en-US" dirty="0">
                <a:latin typeface="Bodoni 72 Oldstyle Book" pitchFamily="2" charset="0"/>
              </a:rPr>
              <a:t>Until around 1788 many members of the society were preoccupied with the search for the philosophers’ stone</a:t>
            </a:r>
          </a:p>
          <a:p>
            <a:r>
              <a:rPr lang="en-US" dirty="0">
                <a:latin typeface="Bodoni 72 Oldstyle Book" pitchFamily="2" charset="0"/>
              </a:rPr>
              <a:t>From 1780 until 1789 the group was heavily influenced by Swedenborg.</a:t>
            </a:r>
          </a:p>
          <a:p>
            <a:r>
              <a:rPr lang="en-US" dirty="0">
                <a:latin typeface="Bodoni 72 Oldstyle Book" pitchFamily="2" charset="0"/>
              </a:rPr>
              <a:t>From 1780 the society embraced a distinct millenarian outlook</a:t>
            </a:r>
          </a:p>
          <a:p>
            <a:r>
              <a:rPr lang="en-US" dirty="0">
                <a:latin typeface="Bodoni 72 Oldstyle Book" pitchFamily="2" charset="0"/>
              </a:rPr>
              <a:t>The society was open to women and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96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F270-6B5D-AF4D-ACF2-3DEE7231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194872"/>
            <a:ext cx="5928358" cy="1598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dirty="0">
                <a:solidFill>
                  <a:srgbClr val="262626"/>
                </a:solidFill>
                <a:latin typeface="Bodoni 72 Oldstyle Book" pitchFamily="2" charset="0"/>
              </a:rPr>
              <a:t>Tracking down </a:t>
            </a:r>
            <a:r>
              <a:rPr lang="en-US" sz="2000" dirty="0" err="1">
                <a:solidFill>
                  <a:srgbClr val="262626"/>
                </a:solidFill>
                <a:latin typeface="Bodoni 72 Oldstyle Book" pitchFamily="2" charset="0"/>
              </a:rPr>
              <a:t>bouche’s</a:t>
            </a:r>
            <a:r>
              <a:rPr lang="en-US" sz="2000" dirty="0">
                <a:solidFill>
                  <a:srgbClr val="262626"/>
                </a:solidFill>
                <a:latin typeface="Bodoni 72 Oldstyle Book" pitchFamily="2" charset="0"/>
              </a:rPr>
              <a:t> letter to Emperor Alexander I from 1817-1818 and later letters to Prince Alexander </a:t>
            </a:r>
            <a:r>
              <a:rPr lang="en-US" sz="2000" dirty="0" err="1">
                <a:solidFill>
                  <a:srgbClr val="262626"/>
                </a:solidFill>
                <a:latin typeface="Bodoni 72 Oldstyle Book" pitchFamily="2" charset="0"/>
              </a:rPr>
              <a:t>Golitsyn</a:t>
            </a:r>
            <a:endParaRPr lang="en-US" sz="2000" dirty="0">
              <a:solidFill>
                <a:srgbClr val="262626"/>
              </a:solidFill>
              <a:latin typeface="Bodoni 72 Oldstyle Book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C2EDF-BD36-E44A-9CA0-718961187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8969" y="1946031"/>
            <a:ext cx="5928358" cy="471709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The police dossier specifically indicated that the Duke of Richelieu, Armand-Emmanuel du Plessis (1766-1822), the prime minister of France, had closely supervised the surveillance operation of Bouche.</a:t>
            </a: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I became aware that the Fonds Richelieu were housed at the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Bibliothèque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interuniversitaire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 de la Sorbonne in Paris.</a:t>
            </a: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An online search of the library’s catalogue revealed a series of letters written by Bouche to the Russian Emperor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(from March 1817)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and Prince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Golitsyn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The library then sent me digitized copies of the letters.</a:t>
            </a:r>
          </a:p>
          <a:p>
            <a:pPr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Besides the letters to the Russian Emperor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Golitsyn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72 Oldstyle Book" pitchFamily="2" charset="0"/>
              </a:rPr>
              <a:t>, the collection also contained a series of questions and answers posed to the Holy Word by Bouche on behalf of others.</a:t>
            </a:r>
          </a:p>
          <a:p>
            <a:pPr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odoni 72 Oldstyle Book" pitchFamily="2" charset="0"/>
            </a:endParaRPr>
          </a:p>
        </p:txBody>
      </p:sp>
      <p:pic>
        <p:nvPicPr>
          <p:cNvPr id="7" name="Content Placeholder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F8118325-119B-C245-9CDC-B1F33BF1A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14168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3A4690-07D1-1648-ACB1-8D42BF68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The three pivotal figures behind the foundation of the </a:t>
            </a:r>
            <a:r>
              <a:rPr lang="en-US" i="1" dirty="0" err="1">
                <a:solidFill>
                  <a:schemeClr val="tx1"/>
                </a:solidFill>
                <a:latin typeface="Bodoni 72 Oldstyle Book" pitchFamily="2" charset="0"/>
              </a:rPr>
              <a:t>Illuminés</a:t>
            </a:r>
            <a:r>
              <a:rPr lang="en-US" i="1" dirty="0">
                <a:solidFill>
                  <a:schemeClr val="tx1"/>
                </a:solidFill>
                <a:latin typeface="Bodoni 72 Oldstyle Book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society in Berlin in 1779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83BD717-C8DB-414C-BA48-BE84AB0CC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Antoine-Joseph 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Pernety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: The librarian to King Friedrich II of Prussia in 1779; previously a Benedictine monk in Paris until 1765.</a:t>
            </a:r>
          </a:p>
          <a:p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Tadeusz 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Grabianka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: A Polish aristocrat raised in Podolia (in modern-day Ukraine).</a:t>
            </a:r>
          </a:p>
          <a:p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Louis-Joseph-Bernard-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Philbert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 Guyton de 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Morveau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, known as 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Brumore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 (1738-1787): cleric, poet and playwright. 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Patronised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 by Prince Heinrich of Prussia from 1778. </a:t>
            </a:r>
            <a:r>
              <a:rPr lang="en-US" dirty="0" err="1">
                <a:solidFill>
                  <a:schemeClr val="tx1"/>
                </a:solidFill>
                <a:latin typeface="Bodoni 72 Oldstyle Book" pitchFamily="2" charset="0"/>
              </a:rPr>
              <a:t>Brumore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 was the key figure behind the use of the oracular “Holy Word” (</a:t>
            </a:r>
            <a:r>
              <a:rPr lang="en-US" i="1" dirty="0">
                <a:solidFill>
                  <a:schemeClr val="tx1"/>
                </a:solidFill>
                <a:latin typeface="Bodoni 72 Oldstyle Book" pitchFamily="2" charset="0"/>
              </a:rPr>
              <a:t>Sainte Parole)</a:t>
            </a:r>
            <a:r>
              <a:rPr lang="en-US" dirty="0">
                <a:solidFill>
                  <a:schemeClr val="tx1"/>
                </a:solidFill>
                <a:latin typeface="Bodoni 72 Oldstyle Book" pitchFamily="2" charset="0"/>
              </a:rPr>
              <a:t> by the society.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49FACFE7-1E39-1D45-85A7-76A0461B50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9960" y="638946"/>
            <a:ext cx="2037619" cy="2629187"/>
          </a:xfrm>
          <a:prstGeom prst="rect">
            <a:avLst/>
          </a:prstGeom>
        </p:spPr>
      </p:pic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02E693-F5DF-7343-99FD-9E349AA8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788" y="3907079"/>
            <a:ext cx="2123964" cy="21465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072D6E-99B8-B84F-919B-66DF97A383E3}"/>
              </a:ext>
            </a:extLst>
          </p:cNvPr>
          <p:cNvSpPr txBox="1"/>
          <p:nvPr/>
        </p:nvSpPr>
        <p:spPr>
          <a:xfrm>
            <a:off x="7672389" y="3424479"/>
            <a:ext cx="432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doni 72 Oldstyle Book" pitchFamily="2" charset="0"/>
              </a:rPr>
              <a:t>Portrait of Tadeusz </a:t>
            </a:r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(1740-1807)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22A9C-684E-EE4F-BE49-24198C950565}"/>
              </a:ext>
            </a:extLst>
          </p:cNvPr>
          <p:cNvSpPr txBox="1"/>
          <p:nvPr/>
        </p:nvSpPr>
        <p:spPr>
          <a:xfrm>
            <a:off x="8066762" y="6053666"/>
            <a:ext cx="348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72 Oldstyle Book" pitchFamily="2" charset="0"/>
              </a:rPr>
              <a:t>Silhouette of Antoine-Joseph </a:t>
            </a:r>
            <a:r>
              <a:rPr lang="en-US" dirty="0" err="1">
                <a:latin typeface="Bodoni 72 Oldstyle Book" pitchFamily="2" charset="0"/>
              </a:rPr>
              <a:t>Pernety</a:t>
            </a:r>
            <a:r>
              <a:rPr lang="en-US" dirty="0">
                <a:latin typeface="Bodoni 72 Oldstyle Book" pitchFamily="2" charset="0"/>
              </a:rPr>
              <a:t> (1716-1796) </a:t>
            </a:r>
          </a:p>
        </p:txBody>
      </p:sp>
    </p:spTree>
    <p:extLst>
      <p:ext uri="{BB962C8B-B14F-4D97-AF65-F5344CB8AC3E}">
        <p14:creationId xmlns:p14="http://schemas.microsoft.com/office/powerpoint/2010/main" val="27084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ABA2-9050-034A-9903-8C78312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Chronological &amp; geographical info about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endParaRPr lang="en-US" dirty="0">
              <a:latin typeface="Bodoni 72 Oldstyle Book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74E2D0-8107-C04E-BF4A-06BC751D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odoni 72 Oldstyle Book" pitchFamily="2" charset="0"/>
              </a:rPr>
              <a:t>1779: The group is established in Berlin</a:t>
            </a:r>
          </a:p>
          <a:p>
            <a:r>
              <a:rPr lang="en-US" dirty="0">
                <a:latin typeface="Bodoni 72 Oldstyle Book" pitchFamily="2" charset="0"/>
              </a:rPr>
              <a:t>1783-1787: </a:t>
            </a:r>
            <a:r>
              <a:rPr lang="en-US" dirty="0" err="1">
                <a:latin typeface="Bodoni 72 Oldstyle Book" pitchFamily="2" charset="0"/>
              </a:rPr>
              <a:t>Pernety</a:t>
            </a:r>
            <a:r>
              <a:rPr lang="en-US" dirty="0">
                <a:latin typeface="Bodoni 72 Oldstyle Book" pitchFamily="2" charset="0"/>
              </a:rPr>
              <a:t> relocates to Valence in southern France </a:t>
            </a:r>
          </a:p>
          <a:p>
            <a:r>
              <a:rPr lang="en-US" dirty="0">
                <a:latin typeface="Bodoni 72 Oldstyle Book" pitchFamily="2" charset="0"/>
              </a:rPr>
              <a:t>1785-1787: </a:t>
            </a:r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travels to Hamburg, Holland, England, France, and Rome before settling in Avignon.</a:t>
            </a:r>
          </a:p>
          <a:p>
            <a:r>
              <a:rPr lang="en-US" dirty="0">
                <a:latin typeface="Bodoni 72 Oldstyle Book" pitchFamily="2" charset="0"/>
              </a:rPr>
              <a:t>1787-1791: The “golden” era of activity of the Avignon Society in Avignon.</a:t>
            </a:r>
          </a:p>
          <a:p>
            <a:r>
              <a:rPr lang="en-US" dirty="0">
                <a:latin typeface="Bodoni 72 Oldstyle Book" pitchFamily="2" charset="0"/>
              </a:rPr>
              <a:t>1791-1799: A rump of the society continues to operate in Avignon</a:t>
            </a:r>
          </a:p>
          <a:p>
            <a:r>
              <a:rPr lang="en-US" dirty="0">
                <a:latin typeface="Bodoni 72 Oldstyle Book" pitchFamily="2" charset="0"/>
              </a:rPr>
              <a:t>1802-1807: The society relocates to St. Petersburg</a:t>
            </a:r>
          </a:p>
          <a:p>
            <a:r>
              <a:rPr lang="en-US" dirty="0">
                <a:latin typeface="Bodoni 72 Oldstyle Book" pitchFamily="2" charset="0"/>
              </a:rPr>
              <a:t>1817-1821: Madame Thérèse Bouche comes into contact with Emperor Alexander I of Russia</a:t>
            </a:r>
          </a:p>
        </p:txBody>
      </p:sp>
    </p:spTree>
    <p:extLst>
      <p:ext uri="{BB962C8B-B14F-4D97-AF65-F5344CB8AC3E}">
        <p14:creationId xmlns:p14="http://schemas.microsoft.com/office/powerpoint/2010/main" val="129044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E25-1647-2B47-8F16-C1448F2C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doni 72 Oldstyle Book" pitchFamily="2" charset="0"/>
              </a:rPr>
              <a:t>Two other key personalities in the history of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endParaRPr lang="en-US" dirty="0">
              <a:latin typeface="Bodoni 72 Oldstyle Book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65C2-8424-A44B-978C-7BA8F2767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Bodoni 72 Oldstyle Book" pitchFamily="2" charset="0"/>
              </a:rPr>
              <a:t>1) </a:t>
            </a:r>
            <a:r>
              <a:rPr lang="en-US" b="1" dirty="0" err="1">
                <a:latin typeface="Bodoni 72 Oldstyle Book" pitchFamily="2" charset="0"/>
              </a:rPr>
              <a:t>Ottavio</a:t>
            </a:r>
            <a:r>
              <a:rPr lang="en-US" b="1" dirty="0">
                <a:latin typeface="Bodoni 72 Oldstyle Book" pitchFamily="2" charset="0"/>
              </a:rPr>
              <a:t> Cappelli (1736-1800) </a:t>
            </a:r>
          </a:p>
          <a:p>
            <a:r>
              <a:rPr lang="en-US" dirty="0">
                <a:latin typeface="Bodoni 72 Oldstyle Book" pitchFamily="2" charset="0"/>
              </a:rPr>
              <a:t>Traveled from Rome to Avignon in 1787</a:t>
            </a:r>
          </a:p>
          <a:p>
            <a:r>
              <a:rPr lang="en-US" dirty="0">
                <a:latin typeface="Bodoni 72 Oldstyle Book" pitchFamily="2" charset="0"/>
              </a:rPr>
              <a:t>Saw himself as a prophet who could communicate with the archangels Gabriel and Raphael</a:t>
            </a:r>
          </a:p>
          <a:p>
            <a:r>
              <a:rPr lang="en-US" dirty="0">
                <a:latin typeface="Bodoni 72 Oldstyle Book" pitchFamily="2" charset="0"/>
              </a:rPr>
              <a:t>Stayed in Avignon until 1789 before returning to Rome</a:t>
            </a:r>
          </a:p>
          <a:p>
            <a:r>
              <a:rPr lang="en-US" dirty="0">
                <a:latin typeface="Bodoni 72 Oldstyle Book" pitchFamily="2" charset="0"/>
              </a:rPr>
              <a:t>Vehemently anti-Swedenborgian</a:t>
            </a:r>
          </a:p>
          <a:p>
            <a:r>
              <a:rPr lang="en-US" dirty="0">
                <a:latin typeface="Bodoni 72 Oldstyle Book" pitchFamily="2" charset="0"/>
              </a:rPr>
              <a:t>Arrested by the Papal authorities in Sept. 1790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EB7E4-5B65-AC49-BA21-A9ACB01AA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Bodoni 72 Oldstyle Book" pitchFamily="2" charset="0"/>
              </a:rPr>
              <a:t>2) Thérèse</a:t>
            </a:r>
            <a:r>
              <a:rPr lang="en-US" b="1" dirty="0">
                <a:latin typeface="BODONI 72 OLDSTYLE BOOK" pitchFamily="2" charset="0"/>
              </a:rPr>
              <a:t> Bouche (1759-after 1822)</a:t>
            </a:r>
          </a:p>
          <a:p>
            <a:r>
              <a:rPr lang="en-US" dirty="0">
                <a:latin typeface="Bodoni 72 Oldstyle Book" pitchFamily="2" charset="0"/>
              </a:rPr>
              <a:t>Born in Avignon</a:t>
            </a:r>
          </a:p>
          <a:p>
            <a:r>
              <a:rPr lang="en-US" dirty="0">
                <a:latin typeface="Bodoni 72 Oldstyle Book" pitchFamily="2" charset="0"/>
              </a:rPr>
              <a:t>Became a member of the </a:t>
            </a:r>
            <a:r>
              <a:rPr lang="en-US" i="1" dirty="0" err="1">
                <a:latin typeface="Bodoni 72 Oldstyle Book" pitchFamily="2" charset="0"/>
              </a:rPr>
              <a:t>Illuminés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i="1" dirty="0" err="1">
                <a:latin typeface="Bodoni 72 Oldstyle Book" pitchFamily="2" charset="0"/>
              </a:rPr>
              <a:t>d’Avignon</a:t>
            </a:r>
            <a:r>
              <a:rPr lang="en-US" i="1" dirty="0">
                <a:latin typeface="Bodoni 72 Oldstyle Book" pitchFamily="2" charset="0"/>
              </a:rPr>
              <a:t> </a:t>
            </a:r>
            <a:r>
              <a:rPr lang="en-US" dirty="0">
                <a:latin typeface="Bodoni 72 Oldstyle Book" pitchFamily="2" charset="0"/>
              </a:rPr>
              <a:t>at some point before 1791 in Avignon.</a:t>
            </a:r>
          </a:p>
          <a:p>
            <a:r>
              <a:rPr lang="en-US" dirty="0">
                <a:latin typeface="Bodoni 72 Oldstyle Book" pitchFamily="2" charset="0"/>
              </a:rPr>
              <a:t>1813-1814: Wrote letters to Napoleon</a:t>
            </a:r>
          </a:p>
          <a:p>
            <a:r>
              <a:rPr lang="en-US" dirty="0">
                <a:latin typeface="Bodoni 72 Oldstyle Book" pitchFamily="2" charset="0"/>
              </a:rPr>
              <a:t>1817: Began to write letters to Emperor Alexander I of Russia</a:t>
            </a:r>
          </a:p>
          <a:p>
            <a:r>
              <a:rPr lang="en-US" dirty="0">
                <a:latin typeface="Bodoni 72 Oldstyle Book" pitchFamily="2" charset="0"/>
              </a:rPr>
              <a:t>1819-1821: Spent two years in St. Petersburg, effectively serving as the Russian emperor’s personal prophetess and spiritual guide</a:t>
            </a:r>
          </a:p>
        </p:txBody>
      </p:sp>
    </p:spTree>
    <p:extLst>
      <p:ext uri="{BB962C8B-B14F-4D97-AF65-F5344CB8AC3E}">
        <p14:creationId xmlns:p14="http://schemas.microsoft.com/office/powerpoint/2010/main" val="270908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7870-A97F-5641-8DE0-BA84DEEF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72 Oldstyle Book" pitchFamily="2" charset="0"/>
              </a:rPr>
              <a:t>Links between the Avignon Society &amp; Freemasonry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1C0F-4226-804C-B8AE-FD3B5E2F6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latin typeface="Bodoni 72 Oldstyle Book" pitchFamily="2" charset="0"/>
              </a:rPr>
              <a:t>The Seven Brothers of the Avignon Society (1787-1790)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Tadeusz </a:t>
            </a:r>
            <a:r>
              <a:rPr lang="en-US" dirty="0" err="1">
                <a:latin typeface="Bodoni 72 Oldstyle Book" pitchFamily="2" charset="0"/>
              </a:rPr>
              <a:t>Grabianka</a:t>
            </a:r>
            <a:r>
              <a:rPr lang="en-US" dirty="0">
                <a:latin typeface="Bodoni 72 Oldstyle Book" pitchFamily="2" charset="0"/>
              </a:rPr>
              <a:t> (Polish aristocrat)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Antoine-Joseph </a:t>
            </a:r>
            <a:r>
              <a:rPr lang="en-US" dirty="0" err="1">
                <a:latin typeface="Bodoni 72 Oldstyle Book" pitchFamily="2" charset="0"/>
              </a:rPr>
              <a:t>Pernety</a:t>
            </a:r>
            <a:r>
              <a:rPr lang="en-US" dirty="0">
                <a:latin typeface="Bodoni 72 Oldstyle Book" pitchFamily="2" charset="0"/>
              </a:rPr>
              <a:t> (Benedictine monk, royal librarian, Freemason, Berlin (1782))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Antoine-Étienne </a:t>
            </a:r>
            <a:r>
              <a:rPr lang="en-US" dirty="0" err="1">
                <a:latin typeface="Bodoni 72 Oldstyle Book" pitchFamily="2" charset="0"/>
              </a:rPr>
              <a:t>Bouge</a:t>
            </a:r>
            <a:r>
              <a:rPr lang="en-US" dirty="0">
                <a:latin typeface="Bodoni 72 Oldstyle Book" pitchFamily="2" charset="0"/>
              </a:rPr>
              <a:t> (physician, Freemason, Avignon (1774))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Louis-François Bourgeois de la </a:t>
            </a:r>
            <a:r>
              <a:rPr lang="en-US" dirty="0" err="1">
                <a:latin typeface="Bodoni 72 Oldstyle Book" pitchFamily="2" charset="0"/>
              </a:rPr>
              <a:t>Richardière</a:t>
            </a:r>
            <a:r>
              <a:rPr lang="en-US" dirty="0">
                <a:latin typeface="Bodoni 72 Oldstyle Book" pitchFamily="2" charset="0"/>
              </a:rPr>
              <a:t> (physician)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Claude-François Delhomme (physician, Freemason, Valence (1774) 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Jean-</a:t>
            </a:r>
            <a:r>
              <a:rPr lang="en-US" dirty="0" err="1">
                <a:latin typeface="Bodoni 72 Oldstyle Book" pitchFamily="2" charset="0"/>
              </a:rPr>
              <a:t>Agricol</a:t>
            </a:r>
            <a:r>
              <a:rPr lang="en-US" dirty="0">
                <a:latin typeface="Bodoni 72 Oldstyle Book" pitchFamily="2" charset="0"/>
              </a:rPr>
              <a:t> </a:t>
            </a:r>
            <a:r>
              <a:rPr lang="en-US" dirty="0" err="1">
                <a:latin typeface="Bodoni 72 Oldstyle Book" pitchFamily="2" charset="0"/>
              </a:rPr>
              <a:t>Leblond</a:t>
            </a:r>
            <a:r>
              <a:rPr lang="en-US" dirty="0">
                <a:latin typeface="Bodoni 72 Oldstyle Book" pitchFamily="2" charset="0"/>
              </a:rPr>
              <a:t> (merchant, Freemason, Avignon (1774))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doni 72 Oldstyle Book" pitchFamily="2" charset="0"/>
              </a:rPr>
              <a:t>Joseph Ferrier (lawyer from Arles)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8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4739-4694-5D43-871E-0D8311E6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doni 72 Oldstyle Book" pitchFamily="2" charset="0"/>
              </a:rPr>
              <a:t>Leading European “Illuminist” freemasons &amp; the Avignon Society</a:t>
            </a:r>
          </a:p>
        </p:txBody>
      </p:sp>
    </p:spTree>
    <p:extLst>
      <p:ext uri="{BB962C8B-B14F-4D97-AF65-F5344CB8AC3E}">
        <p14:creationId xmlns:p14="http://schemas.microsoft.com/office/powerpoint/2010/main" val="30460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65A2-A685-1642-B92B-179E0D11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689600"/>
            <a:ext cx="8991600" cy="116839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900">
                <a:solidFill>
                  <a:schemeClr val="tx1"/>
                </a:solidFill>
                <a:latin typeface="Bodoni 72 Oldstyle Book" pitchFamily="2" charset="0"/>
              </a:rPr>
              <a:t>sergei ivanovich pleshcheev, Russian &amp; confidante of Grand Duke (later Emperor) Paul (1752-1802)</a:t>
            </a:r>
            <a:endParaRPr lang="en-US" sz="2900" dirty="0">
              <a:solidFill>
                <a:schemeClr val="tx1"/>
              </a:solidFill>
              <a:latin typeface="Bodoni 72 Oldstyle Book" pitchFamily="2" charset="0"/>
            </a:endParaRPr>
          </a:p>
        </p:txBody>
      </p:sp>
      <p:pic>
        <p:nvPicPr>
          <p:cNvPr id="6" name="Content Placeholder 5" descr="A picture containing text, person, person, wall&#10;&#10;Description automatically generated">
            <a:extLst>
              <a:ext uri="{FF2B5EF4-FFF2-40B4-BE49-F238E27FC236}">
                <a16:creationId xmlns:a16="http://schemas.microsoft.com/office/drawing/2014/main" id="{08A8D5B7-5D4C-D545-96CB-EEBA5E1A9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40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103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{F000E8C7-A134-7C4B-ACFD-24DDB59178B6}tf10001120</Template>
  <TotalTime>3263</TotalTime>
  <Words>2381</Words>
  <Application>Microsoft Macintosh PowerPoint</Application>
  <PresentationFormat>Widescreen</PresentationFormat>
  <Paragraphs>173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Bodoni 72 Oldstyle Book</vt:lpstr>
      <vt:lpstr>Bodoni 72 Oldstyle Book</vt:lpstr>
      <vt:lpstr>Gill Sans MT</vt:lpstr>
      <vt:lpstr>Parcel</vt:lpstr>
      <vt:lpstr>Documenting Fears: The Illuminés d’Avignon  and the Conspiratorial Mindset of European Authorities, 1790-1821 </vt:lpstr>
      <vt:lpstr>Talk Outline</vt:lpstr>
      <vt:lpstr>Distinctive features of the Avignon Society </vt:lpstr>
      <vt:lpstr>The three pivotal figures behind the foundation of the Illuminés society in Berlin in 1779</vt:lpstr>
      <vt:lpstr>Chronological &amp; geographical info about the illuminés d’avignon</vt:lpstr>
      <vt:lpstr>Two other key personalities in the history of the Illuminés d’Avignon</vt:lpstr>
      <vt:lpstr>Links between the Avignon Society &amp; Freemasonry</vt:lpstr>
      <vt:lpstr>Leading European “Illuminist” freemasons &amp; the Avignon Society</vt:lpstr>
      <vt:lpstr>sergei ivanovich pleshcheev, Russian &amp; confidante of Grand Duke (later Emperor) Paul (1752-1802)</vt:lpstr>
      <vt:lpstr>Gustaf reuterholm (1756-1813):  prominent Swedish statesman &amp; Freemason Consecrated into the Avignon society in  dec. 1789</vt:lpstr>
      <vt:lpstr>Masonic Archives &amp; the Avignon Society: a) Reuterholm documents</vt:lpstr>
      <vt:lpstr>In the shadow of revolution: The illuminati, illuminés &amp; Freemasonry: The case of ottavio cappelli</vt:lpstr>
      <vt:lpstr>Jean-Pierre-Louis de Luchet, Essais sur la secte des illuminés (1789)</vt:lpstr>
      <vt:lpstr>The arrest &amp; subsequent inquisition of Cagliostro in Rome (Dec. 27, 1789)</vt:lpstr>
      <vt:lpstr>The arrest of Ottavio Cappelli (Sept. 27, 1790) &amp; the initial reaction in Rome</vt:lpstr>
      <vt:lpstr>The official Notificazione published by Tommaso Vincenzo Pani of the holy office in nov. 1791 against cappelli</vt:lpstr>
      <vt:lpstr>Trial papers against cappelli by the Giunta di stato, State Archives of Rome (1799-1800) </vt:lpstr>
      <vt:lpstr>Eighteenth-Century Conspiracy theorists Augustin Barruel (1741-1820) &amp; John Robison (1739-1805)</vt:lpstr>
      <vt:lpstr>Barruel on the Illuminés d’avignon</vt:lpstr>
      <vt:lpstr>Influence of Barruel &amp; Robison on the Russian authorities </vt:lpstr>
      <vt:lpstr>Tadeusz Grabianka (1740-1807), a Polish aristocrat (born in what is now Ukraine); the foremost figure in the Illuminés d’Avignon. He died in the notorious Peter and Paul Fortress Prison in St. Petersburg in October 1807. </vt:lpstr>
      <vt:lpstr>Аleksandr fyodorovich labzin (1766-1825) &amp; the Dying Sphinx Lodge in St. Petersburg</vt:lpstr>
      <vt:lpstr>The Russian Authorities Fear of Grabianka’s influence in st. Petersburg</vt:lpstr>
      <vt:lpstr>Online Opis’ (Catalogue) of a pre-Soviet publication of the collections of the Russian StatE HISTORICAL ARCHIVE</vt:lpstr>
      <vt:lpstr>Grabianka Archive at RGIA</vt:lpstr>
      <vt:lpstr>The Prophetess Madame Bouche: G. De Bertier de Sauvigny, Le figaro litteraire (Dec. 10,1960)</vt:lpstr>
      <vt:lpstr>PowerPoint Presentation</vt:lpstr>
      <vt:lpstr>Contents of the Police Dossier</vt:lpstr>
      <vt:lpstr>Local Avignon archives for info to confirm her acquaintance with the Illuminés D’Avignon</vt:lpstr>
      <vt:lpstr>Tracking down bouche’s letter to Emperor Alexander I from 1817-1818 and later letters to Prince Alexander Golitsyn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Collis</dc:creator>
  <cp:lastModifiedBy>Robert Collis</cp:lastModifiedBy>
  <cp:revision>64</cp:revision>
  <dcterms:created xsi:type="dcterms:W3CDTF">2022-03-22T01:26:45Z</dcterms:created>
  <dcterms:modified xsi:type="dcterms:W3CDTF">2022-04-01T18:04:33Z</dcterms:modified>
</cp:coreProperties>
</file>