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708" r:id="rId1"/>
  </p:sldMasterIdLst>
  <p:sldIdLst>
    <p:sldId id="276" r:id="rId2"/>
    <p:sldId id="278" r:id="rId3"/>
    <p:sldId id="302" r:id="rId4"/>
    <p:sldId id="279" r:id="rId5"/>
    <p:sldId id="287" r:id="rId6"/>
    <p:sldId id="277" r:id="rId7"/>
    <p:sldId id="290" r:id="rId8"/>
    <p:sldId id="292" r:id="rId9"/>
    <p:sldId id="304" r:id="rId10"/>
    <p:sldId id="273" r:id="rId11"/>
    <p:sldId id="300" r:id="rId12"/>
    <p:sldId id="301" r:id="rId13"/>
    <p:sldId id="291" r:id="rId14"/>
    <p:sldId id="284" r:id="rId15"/>
    <p:sldId id="285" r:id="rId16"/>
    <p:sldId id="286" r:id="rId17"/>
    <p:sldId id="296" r:id="rId18"/>
    <p:sldId id="295" r:id="rId19"/>
    <p:sldId id="294" r:id="rId20"/>
    <p:sldId id="297" r:id="rId21"/>
    <p:sldId id="303" r:id="rId2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esay, Chernoh" initials="SC" lastIdx="0" clrIdx="0">
    <p:extLst>
      <p:ext uri="{19B8F6BF-5375-455C-9EA6-DF929625EA0E}">
        <p15:presenceInfo xmlns:p15="http://schemas.microsoft.com/office/powerpoint/2012/main" userId="S-1-5-21-4259344224-1916276476-2519634648-1001"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35294" autoAdjust="0"/>
    <p:restoredTop sz="94660"/>
  </p:normalViewPr>
  <p:slideViewPr>
    <p:cSldViewPr snapToGrid="0">
      <p:cViewPr varScale="1">
        <p:scale>
          <a:sx n="62" d="100"/>
          <a:sy n="62" d="100"/>
        </p:scale>
        <p:origin x="52" y="68"/>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21.w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solidFill>
          <a:schemeClr val="accent2"/>
        </a:solidFill>
        <a:effectLst/>
      </p:bgPr>
    </p:bg>
    <p:spTree>
      <p:nvGrpSpPr>
        <p:cNvPr id="1" name=""/>
        <p:cNvGrpSpPr/>
        <p:nvPr/>
      </p:nvGrpSpPr>
      <p:grpSpPr>
        <a:xfrm>
          <a:off x="0" y="0"/>
          <a:ext cx="0" cy="0"/>
          <a:chOff x="0" y="0"/>
          <a:chExt cx="0" cy="0"/>
        </a:xfrm>
      </p:grpSpPr>
      <p:sp>
        <p:nvSpPr>
          <p:cNvPr id="2" name="Title 1"/>
          <p:cNvSpPr>
            <a:spLocks noGrp="1"/>
          </p:cNvSpPr>
          <p:nvPr>
            <p:ph type="ctr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lgn="ctr">
              <a:defRPr sz="3800">
                <a:solidFill>
                  <a:srgbClr val="262626"/>
                </a:solidFill>
              </a:defRPr>
            </a:lvl1pPr>
          </a:lstStyle>
          <a:p>
            <a:r>
              <a:rPr lang="en-US"/>
              <a:t>Click to edit Master title style</a:t>
            </a:r>
            <a:endParaRPr lang="en-US" dirty="0"/>
          </a:p>
        </p:txBody>
      </p:sp>
      <p:sp>
        <p:nvSpPr>
          <p:cNvPr id="3" name="Subtitle 2"/>
          <p:cNvSpPr>
            <a:spLocks noGrp="1"/>
          </p:cNvSpPr>
          <p:nvPr>
            <p:ph type="subTitle" idx="1"/>
          </p:nvPr>
        </p:nvSpPr>
        <p:spPr>
          <a:xfrm>
            <a:off x="2695194" y="4352544"/>
            <a:ext cx="6801612" cy="1239894"/>
          </a:xfrm>
          <a:noFill/>
        </p:spPr>
        <p:txBody>
          <a:bodyPr>
            <a:normAutofit/>
          </a:bodyPr>
          <a:lstStyle>
            <a:lvl1pPr marL="0" indent="0" algn="ctr">
              <a:buNone/>
              <a:defRPr sz="2000">
                <a:solidFill>
                  <a:schemeClr val="tx1">
                    <a:lumMod val="75000"/>
                    <a:lumOff val="25000"/>
                  </a:schemeClr>
                </a:solidFill>
              </a:defRPr>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7" name="Date Placeholder 6"/>
          <p:cNvSpPr>
            <a:spLocks noGrp="1"/>
          </p:cNvSpPr>
          <p:nvPr>
            <p:ph type="dt" sz="half" idx="10"/>
          </p:nvPr>
        </p:nvSpPr>
        <p:spPr/>
        <p:txBody>
          <a:bodyPr/>
          <a:lstStyle/>
          <a:p>
            <a:fld id="{CA430C0A-5464-4FE4-84EB-FF9C94016DF4}" type="datetimeFigureOut">
              <a:rPr lang="en-US" smtClean="0"/>
              <a:t>4/1/2022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236053955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9F9C37B-1D36-470B-8223-D6C91242EC14}" type="datetimeFigureOut">
              <a:rPr lang="en-US" smtClean="0"/>
              <a:t>4/1/2022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63803449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53112" y="937260"/>
            <a:ext cx="1298608" cy="498348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231136" y="937260"/>
            <a:ext cx="6198489" cy="498348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7C6F52A-A82B-47A2-A83A-8C4C91F2D59F}" type="datetimeFigureOut">
              <a:rPr lang="en-US" smtClean="0"/>
              <a:t>4/1/2022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40601001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F070A7B3-6521-4DCA-87E5-044747A908C1}" type="datetimeFigureOut">
              <a:rPr lang="en-US" smtClean="0"/>
              <a:t>4/1/2022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5276321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bg>
      <p:bgPr>
        <a:solidFill>
          <a:schemeClr val="accent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bwMode="blackWhite">
          <a:xfrm>
            <a:off x="1600200" y="2386744"/>
            <a:ext cx="8991600" cy="1645920"/>
          </a:xfrm>
          <a:solidFill>
            <a:srgbClr val="FFFFFF"/>
          </a:solidFill>
          <a:ln w="38100">
            <a:solidFill>
              <a:srgbClr val="404040"/>
            </a:solidFill>
          </a:ln>
        </p:spPr>
        <p:txBody>
          <a:bodyPr lIns="274320" rIns="274320" anchor="ctr" anchorCtr="1">
            <a:normAutofit/>
          </a:bodyPr>
          <a:lstStyle>
            <a:lvl1pPr>
              <a:defRPr sz="3800">
                <a:solidFill>
                  <a:srgbClr val="262626"/>
                </a:solidFill>
              </a:defRPr>
            </a:lvl1pPr>
          </a:lstStyle>
          <a:p>
            <a:r>
              <a:rPr lang="en-US"/>
              <a:t>Click to edit Master title style</a:t>
            </a:r>
            <a:endParaRPr lang="en-US" dirty="0"/>
          </a:p>
        </p:txBody>
      </p:sp>
      <p:sp>
        <p:nvSpPr>
          <p:cNvPr id="3" name="Text Placeholder 2"/>
          <p:cNvSpPr>
            <a:spLocks noGrp="1"/>
          </p:cNvSpPr>
          <p:nvPr>
            <p:ph type="body" idx="1"/>
          </p:nvPr>
        </p:nvSpPr>
        <p:spPr>
          <a:xfrm>
            <a:off x="2695194" y="4352465"/>
            <a:ext cx="6801612" cy="1265082"/>
          </a:xfrm>
        </p:spPr>
        <p:txBody>
          <a:bodyPr anchor="t" anchorCtr="1">
            <a:normAutofit/>
          </a:bodyPr>
          <a:lstStyle>
            <a:lvl1pPr marL="0" indent="0">
              <a:buNone/>
              <a:defRPr sz="20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7" name="Date Placeholder 6"/>
          <p:cNvSpPr>
            <a:spLocks noGrp="1"/>
          </p:cNvSpPr>
          <p:nvPr>
            <p:ph type="dt" sz="half" idx="10"/>
          </p:nvPr>
        </p:nvSpPr>
        <p:spPr/>
        <p:txBody>
          <a:bodyPr/>
          <a:lstStyle/>
          <a:p>
            <a:fld id="{360C6404-AD6E-4860-8E75-697CA40B95DA}" type="datetimeFigureOut">
              <a:rPr lang="en-US" smtClean="0"/>
              <a:t>4/1/2022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6278516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1581912" y="2638044"/>
            <a:ext cx="4271771"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338315" y="2638044"/>
            <a:ext cx="4270247" cy="31019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8" name="Date Placeholder 7"/>
          <p:cNvSpPr>
            <a:spLocks noGrp="1"/>
          </p:cNvSpPr>
          <p:nvPr>
            <p:ph type="dt" sz="half" idx="10"/>
          </p:nvPr>
        </p:nvSpPr>
        <p:spPr/>
        <p:txBody>
          <a:bodyPr/>
          <a:lstStyle/>
          <a:p>
            <a:fld id="{AB134690-1557-4C89-A502-4959FE7FAD70}" type="datetimeFigureOut">
              <a:rPr lang="en-US" smtClean="0"/>
              <a:t>4/1/2022</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96493208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58343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583436" y="3143250"/>
            <a:ext cx="4270248" cy="2596776"/>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6" name="Content Placeholder 5"/>
          <p:cNvSpPr>
            <a:spLocks noGrp="1"/>
          </p:cNvSpPr>
          <p:nvPr>
            <p:ph sz="quarter" idx="4"/>
          </p:nvPr>
        </p:nvSpPr>
        <p:spPr>
          <a:xfrm>
            <a:off x="6338316" y="3143250"/>
            <a:ext cx="4253484" cy="2596776"/>
          </a:xfrm>
        </p:spPr>
        <p:txBody>
          <a:bodyPr/>
          <a:lstStyle>
            <a:lvl5pPr>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11" name="Text Placeholder 4"/>
          <p:cNvSpPr>
            <a:spLocks noGrp="1"/>
          </p:cNvSpPr>
          <p:nvPr>
            <p:ph type="body" sz="quarter" idx="13"/>
          </p:nvPr>
        </p:nvSpPr>
        <p:spPr>
          <a:xfrm>
            <a:off x="6338316" y="2313433"/>
            <a:ext cx="4270248" cy="704087"/>
          </a:xfrm>
        </p:spPr>
        <p:txBody>
          <a:bodyPr anchor="b" anchorCtr="1">
            <a:normAutofit/>
          </a:bodyPr>
          <a:lstStyle>
            <a:lvl1pPr marL="0" indent="0" algn="ctr">
              <a:buNone/>
              <a:defRPr sz="1900" b="0" cap="all" spc="100" baseline="0">
                <a:solidFill>
                  <a:schemeClr val="accent2"/>
                </a:solidFill>
              </a:defRPr>
            </a:lvl1pPr>
            <a:lvl2pPr marL="457200" indent="0">
              <a:buNone/>
              <a:defRPr sz="19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7" name="Date Placeholder 6"/>
          <p:cNvSpPr>
            <a:spLocks noGrp="1"/>
          </p:cNvSpPr>
          <p:nvPr>
            <p:ph type="dt" sz="half" idx="10"/>
          </p:nvPr>
        </p:nvSpPr>
        <p:spPr/>
        <p:txBody>
          <a:bodyPr/>
          <a:lstStyle/>
          <a:p>
            <a:fld id="{4F7D4976-E339-4826-83B7-FBD03F55ECF8}" type="datetimeFigureOut">
              <a:rPr lang="en-US" smtClean="0"/>
              <a:t>4/1/2022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8A7A6979-0714-4377-B894-6BE4C2D6E202}" type="slidenum">
              <a:rPr lang="en-US" smtClean="0"/>
              <a:t>‹#›</a:t>
            </a:fld>
            <a:endParaRPr lang="en-US" dirty="0"/>
          </a:p>
        </p:txBody>
      </p:sp>
      <p:sp>
        <p:nvSpPr>
          <p:cNvPr id="10" name="Title 9"/>
          <p:cNvSpPr>
            <a:spLocks noGrp="1"/>
          </p:cNvSpPr>
          <p:nvPr>
            <p:ph type="title"/>
          </p:nvPr>
        </p:nvSpPr>
        <p:spPr/>
        <p:txBody>
          <a:bodyPr/>
          <a:lstStyle/>
          <a:p>
            <a:r>
              <a:rPr lang="en-US"/>
              <a:t>Click to edit Master title style</a:t>
            </a:r>
            <a:endParaRPr lang="en-US" dirty="0"/>
          </a:p>
        </p:txBody>
      </p:sp>
    </p:spTree>
    <p:extLst>
      <p:ext uri="{BB962C8B-B14F-4D97-AF65-F5344CB8AC3E}">
        <p14:creationId xmlns:p14="http://schemas.microsoft.com/office/powerpoint/2010/main" val="39514621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1037C31-9E7A-4F99-8774-A0E530DE1A42}" type="datetimeFigureOut">
              <a:rPr lang="en-US" smtClean="0"/>
              <a:t>4/1/2022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333163032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278504F-A551-4DE0-9316-4DCD1D8CC752}" type="datetimeFigureOut">
              <a:rPr lang="en-US" smtClean="0"/>
              <a:t>4/1/2022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99115231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bg>
      <p:bgRef idx="1001">
        <a:schemeClr val="bg2"/>
      </p:bgRef>
    </p:bg>
    <p:spTree>
      <p:nvGrpSpPr>
        <p:cNvPr id="1" name=""/>
        <p:cNvGrpSpPr/>
        <p:nvPr/>
      </p:nvGrpSpPr>
      <p:grpSpPr>
        <a:xfrm>
          <a:off x="0" y="0"/>
          <a:ext cx="0" cy="0"/>
          <a:chOff x="0" y="0"/>
          <a:chExt cx="0" cy="0"/>
        </a:xfrm>
      </p:grpSpPr>
      <p:sp>
        <p:nvSpPr>
          <p:cNvPr id="26" name="Rectangle 25"/>
          <p:cNvSpPr/>
          <p:nvPr/>
        </p:nvSpPr>
        <p:spPr>
          <a:xfrm>
            <a:off x="0" y="0"/>
            <a:ext cx="6096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4672" y="2243828"/>
            <a:ext cx="4486656" cy="1141497"/>
          </a:xfrm>
          <a:solidFill>
            <a:srgbClr val="FFFFFF"/>
          </a:solidFill>
          <a:ln>
            <a:solidFill>
              <a:srgbClr val="404040"/>
            </a:solidFill>
          </a:ln>
        </p:spPr>
        <p:txBody>
          <a:bodyPr anchor="ctr" anchorCtr="1">
            <a:normAutofit/>
          </a:bodyPr>
          <a:lstStyle>
            <a:lvl1pPr>
              <a:defRPr sz="2200">
                <a:solidFill>
                  <a:srgbClr val="262626"/>
                </a:solidFill>
              </a:defRPr>
            </a:lvl1pPr>
          </a:lstStyle>
          <a:p>
            <a:r>
              <a:rPr lang="en-US"/>
              <a:t>Click to edit Master title style</a:t>
            </a:r>
            <a:endParaRPr lang="en-US" dirty="0"/>
          </a:p>
        </p:txBody>
      </p:sp>
      <p:sp>
        <p:nvSpPr>
          <p:cNvPr id="3" name="Content Placeholder 2"/>
          <p:cNvSpPr>
            <a:spLocks noGrp="1"/>
          </p:cNvSpPr>
          <p:nvPr>
            <p:ph idx="1"/>
          </p:nvPr>
        </p:nvSpPr>
        <p:spPr>
          <a:xfrm>
            <a:off x="6736080" y="804672"/>
            <a:ext cx="4815840" cy="5248656"/>
          </a:xfrm>
        </p:spPr>
        <p:txBody>
          <a:bodyPr>
            <a:normAutofit/>
          </a:bodyPr>
          <a:lstStyle>
            <a:lvl1pPr>
              <a:defRPr sz="1900">
                <a:solidFill>
                  <a:schemeClr val="tx1"/>
                </a:solidFill>
              </a:defRPr>
            </a:lvl1pPr>
            <a:lvl2pPr>
              <a:defRPr sz="1600">
                <a:solidFill>
                  <a:schemeClr val="tx1"/>
                </a:solidFill>
              </a:defRPr>
            </a:lvl2pPr>
            <a:lvl3pPr>
              <a:defRPr sz="1600">
                <a:solidFill>
                  <a:schemeClr val="tx1"/>
                </a:solidFill>
              </a:defRPr>
            </a:lvl3pPr>
            <a:lvl4pPr>
              <a:defRPr sz="1600">
                <a:solidFill>
                  <a:schemeClr val="tx1"/>
                </a:solidFill>
              </a:defRPr>
            </a:lvl4pPr>
            <a:lvl5pPr>
              <a:defRPr sz="1600">
                <a:solidFill>
                  <a:schemeClr val="tx1"/>
                </a:solidFill>
              </a:defRPr>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115568" y="3549918"/>
            <a:ext cx="3794760" cy="2194036"/>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9" name="Date Placeholder 8"/>
          <p:cNvSpPr>
            <a:spLocks noGrp="1"/>
          </p:cNvSpPr>
          <p:nvPr>
            <p:ph type="dt" sz="half" idx="10"/>
          </p:nvPr>
        </p:nvSpPr>
        <p:spPr/>
        <p:txBody>
          <a:bodyPr/>
          <a:lstStyle/>
          <a:p>
            <a:fld id="{D1BE4249-C0D0-4B06-8692-E8BB871AF643}" type="datetimeFigureOut">
              <a:rPr lang="en-US" smtClean="0"/>
              <a:t>4/1/2022</a:t>
            </a:fld>
            <a:endParaRPr lang="en-US" dirty="0"/>
          </a:p>
        </p:txBody>
      </p:sp>
      <p:sp>
        <p:nvSpPr>
          <p:cNvPr id="10" name="Footer Placeholder 9"/>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1" name="Slide Number Placeholder 10"/>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2116972524"/>
      </p:ext>
    </p:extLst>
  </p:cSld>
  <p:clrMapOvr>
    <a:overrideClrMapping bg1="dk1" tx1="lt1" bg2="dk2" tx2="lt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bg>
      <p:bgRef idx="1001">
        <a:schemeClr val="bg2"/>
      </p:bgRef>
    </p:bg>
    <p:spTree>
      <p:nvGrpSpPr>
        <p:cNvPr id="1" name=""/>
        <p:cNvGrpSpPr/>
        <p:nvPr/>
      </p:nvGrpSpPr>
      <p:grpSpPr>
        <a:xfrm>
          <a:off x="0" y="0"/>
          <a:ext cx="0" cy="0"/>
          <a:chOff x="0" y="0"/>
          <a:chExt cx="0" cy="0"/>
        </a:xfrm>
      </p:grpSpPr>
      <p:sp>
        <p:nvSpPr>
          <p:cNvPr id="18" name="Rectangle 17"/>
          <p:cNvSpPr/>
          <p:nvPr/>
        </p:nvSpPr>
        <p:spPr>
          <a:xfrm>
            <a:off x="0" y="0"/>
            <a:ext cx="6095999"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bwMode="blackWhite">
          <a:xfrm>
            <a:off x="808523" y="2243828"/>
            <a:ext cx="4494998" cy="1134640"/>
          </a:xfrm>
          <a:solidFill>
            <a:srgbClr val="FFFFFF"/>
          </a:solidFill>
          <a:ln>
            <a:solidFill>
              <a:srgbClr val="404040"/>
            </a:solidFill>
          </a:ln>
        </p:spPr>
        <p:txBody>
          <a:bodyPr anchor="ctr" anchorCtr="1">
            <a:noAutofit/>
          </a:bodyPr>
          <a:lstStyle>
            <a:lvl1pPr>
              <a:defRPr sz="2200">
                <a:solidFill>
                  <a:srgbClr val="262626"/>
                </a:solidFill>
              </a:defRPr>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9" y="0"/>
            <a:ext cx="6102097" cy="6858000"/>
          </a:xfrm>
          <a:solidFill>
            <a:schemeClr val="tx1">
              <a:lumMod val="85000"/>
            </a:schemeClr>
          </a:solidFill>
        </p:spPr>
        <p:txBody>
          <a:bodyPr anchor="t"/>
          <a:lstStyle>
            <a:lvl1pPr marL="0" indent="0">
              <a:buNone/>
              <a:defRPr sz="3200">
                <a:solidFill>
                  <a:schemeClr val="bg1">
                    <a:lumMod val="85000"/>
                    <a:lumOff val="15000"/>
                  </a:schemeClr>
                </a:solidFill>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1115568" y="3549918"/>
            <a:ext cx="3794760" cy="2194037"/>
          </a:xfrm>
        </p:spPr>
        <p:txBody>
          <a:bodyPr anchor="t" anchorCtr="1">
            <a:normAutofit/>
          </a:bodyPr>
          <a:lstStyle>
            <a:lvl1pPr marL="0" indent="0" algn="ctr">
              <a:buNone/>
              <a:defRPr sz="1500">
                <a:solidFill>
                  <a:srgbClr val="FFFFFF"/>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8" name="Date Placeholder 7"/>
          <p:cNvSpPr>
            <a:spLocks noGrp="1"/>
          </p:cNvSpPr>
          <p:nvPr>
            <p:ph type="dt" sz="half" idx="10"/>
          </p:nvPr>
        </p:nvSpPr>
        <p:spPr/>
        <p:txBody>
          <a:bodyPr/>
          <a:lstStyle>
            <a:lvl1pPr>
              <a:defRPr>
                <a:solidFill>
                  <a:srgbClr val="FFFFFF"/>
                </a:solidFill>
                <a:effectLst>
                  <a:outerShdw blurRad="50800" dist="38100" dir="2700000" algn="tl" rotWithShape="0">
                    <a:prstClr val="black">
                      <a:alpha val="43000"/>
                    </a:prstClr>
                  </a:outerShdw>
                </a:effectLst>
              </a:defRPr>
            </a:lvl1pPr>
          </a:lstStyle>
          <a:p>
            <a:fld id="{042B0DB6-F5C7-45FB-8CF3-31B45F9C2DAC}" type="datetimeFigureOut">
              <a:rPr lang="en-US" smtClean="0"/>
              <a:t>4/1/2022</a:t>
            </a:fld>
            <a:endParaRPr lang="en-US" dirty="0"/>
          </a:p>
        </p:txBody>
      </p:sp>
      <p:sp>
        <p:nvSpPr>
          <p:cNvPr id="9" name="Footer Placeholder 8"/>
          <p:cNvSpPr>
            <a:spLocks noGrp="1"/>
          </p:cNvSpPr>
          <p:nvPr>
            <p:ph type="ftr" sz="quarter" idx="11"/>
          </p:nvPr>
        </p:nvSpPr>
        <p:spPr>
          <a:xfrm>
            <a:off x="804672" y="6236208"/>
            <a:ext cx="5124797" cy="320040"/>
          </a:xfrm>
        </p:spPr>
        <p:txBody>
          <a:bodyPr/>
          <a:lstStyle>
            <a:lvl1pPr>
              <a:defRPr>
                <a:solidFill>
                  <a:srgbClr val="FFFFFF">
                    <a:alpha val="70000"/>
                  </a:srgbClr>
                </a:solidFill>
              </a:defRPr>
            </a:lvl1pPr>
          </a:lstStyle>
          <a:p>
            <a:endParaRPr lang="en-US" dirty="0"/>
          </a:p>
        </p:txBody>
      </p:sp>
      <p:sp>
        <p:nvSpPr>
          <p:cNvPr id="10" name="Slide Number Placeholder 9"/>
          <p:cNvSpPr>
            <a:spLocks noGrp="1"/>
          </p:cNvSpPr>
          <p:nvPr>
            <p:ph type="sldNum" sz="quarter" idx="12"/>
          </p:nvPr>
        </p:nvSpPr>
        <p:spPr/>
        <p:txBody>
          <a:bodyPr/>
          <a:lstStyle/>
          <a:p>
            <a:fld id="{8A7A6979-0714-4377-B894-6BE4C2D6E202}" type="slidenum">
              <a:rPr lang="en-US" smtClean="0"/>
              <a:t>‹#›</a:t>
            </a:fld>
            <a:endParaRPr lang="en-US" dirty="0"/>
          </a:p>
        </p:txBody>
      </p:sp>
    </p:spTree>
    <p:extLst>
      <p:ext uri="{BB962C8B-B14F-4D97-AF65-F5344CB8AC3E}">
        <p14:creationId xmlns:p14="http://schemas.microsoft.com/office/powerpoint/2010/main" val="1965352081"/>
      </p:ext>
    </p:extLst>
  </p:cSld>
  <p:clrMapOvr>
    <a:overrideClrMapping bg1="dk1" tx1="lt1" bg2="dk2" tx2="lt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bwMode="black">
          <a:xfrm>
            <a:off x="2231136" y="964692"/>
            <a:ext cx="7729728" cy="1188720"/>
          </a:xfrm>
          <a:prstGeom prst="rect">
            <a:avLst/>
          </a:prstGeom>
          <a:solidFill>
            <a:schemeClr val="bg2">
              <a:lumMod val="60000"/>
              <a:lumOff val="40000"/>
              <a:alpha val="15000"/>
            </a:schemeClr>
          </a:solidFill>
          <a:ln w="31750" cap="sq">
            <a:solidFill>
              <a:schemeClr val="tx1">
                <a:lumMod val="75000"/>
                <a:lumOff val="25000"/>
              </a:schemeClr>
            </a:solidFill>
            <a:miter lim="800000"/>
          </a:ln>
        </p:spPr>
        <p:txBody>
          <a:bodyPr vert="horz" lIns="182880" tIns="182880" rIns="182880" bIns="18288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231136" y="2638044"/>
            <a:ext cx="7729728" cy="310198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821429" y="6238816"/>
            <a:ext cx="2753746" cy="323968"/>
          </a:xfrm>
          <a:prstGeom prst="rect">
            <a:avLst/>
          </a:prstGeom>
        </p:spPr>
        <p:txBody>
          <a:bodyPr vert="horz" lIns="91440" tIns="45720" rIns="91440" bIns="45720" rtlCol="0" anchor="ctr"/>
          <a:lstStyle>
            <a:lvl1pPr algn="r">
              <a:defRPr sz="1050">
                <a:solidFill>
                  <a:schemeClr val="tx1">
                    <a:alpha val="70000"/>
                  </a:schemeClr>
                </a:solidFill>
              </a:defRPr>
            </a:lvl1pPr>
          </a:lstStyle>
          <a:p>
            <a:fld id="{1160EA64-D806-43AC-9DF2-F8C432F32B4C}" type="datetimeFigureOut">
              <a:rPr lang="en-US" smtClean="0"/>
              <a:t>4/1/2022</a:t>
            </a:fld>
            <a:endParaRPr lang="en-US" dirty="0"/>
          </a:p>
        </p:txBody>
      </p:sp>
      <p:sp>
        <p:nvSpPr>
          <p:cNvPr id="5" name="Footer Placeholder 4"/>
          <p:cNvSpPr>
            <a:spLocks noGrp="1"/>
          </p:cNvSpPr>
          <p:nvPr>
            <p:ph type="ftr" sz="quarter" idx="3"/>
          </p:nvPr>
        </p:nvSpPr>
        <p:spPr>
          <a:xfrm>
            <a:off x="1600200" y="6236208"/>
            <a:ext cx="5901189" cy="320040"/>
          </a:xfrm>
          <a:prstGeom prst="rect">
            <a:avLst/>
          </a:prstGeom>
        </p:spPr>
        <p:txBody>
          <a:bodyPr vert="horz" lIns="91440" tIns="45720" rIns="91440" bIns="45720" rtlCol="0" anchor="ctr"/>
          <a:lstStyle>
            <a:lvl1pPr algn="l">
              <a:defRPr sz="1050">
                <a:solidFill>
                  <a:schemeClr val="tx1">
                    <a:alpha val="70000"/>
                  </a:schemeClr>
                </a:solidFill>
              </a:defRPr>
            </a:lvl1pPr>
          </a:lstStyle>
          <a:p>
            <a:endParaRPr lang="en-US" dirty="0"/>
          </a:p>
        </p:txBody>
      </p:sp>
      <p:sp>
        <p:nvSpPr>
          <p:cNvPr id="6" name="Slide Number Placeholder 5"/>
          <p:cNvSpPr>
            <a:spLocks noGrp="1"/>
          </p:cNvSpPr>
          <p:nvPr>
            <p:ph type="sldNum" sz="quarter" idx="4"/>
          </p:nvPr>
        </p:nvSpPr>
        <p:spPr>
          <a:xfrm>
            <a:off x="10758922" y="6217920"/>
            <a:ext cx="365760" cy="365760"/>
          </a:xfrm>
          <a:prstGeom prst="ellipse">
            <a:avLst/>
          </a:prstGeom>
          <a:solidFill>
            <a:srgbClr val="1D1D1D">
              <a:alpha val="69804"/>
            </a:srgbClr>
          </a:solidFill>
        </p:spPr>
        <p:txBody>
          <a:bodyPr vert="horz" lIns="18288" tIns="45720" rIns="18288" bIns="45720" rtlCol="0" anchor="ctr">
            <a:noAutofit/>
          </a:bodyPr>
          <a:lstStyle>
            <a:lvl1pPr algn="ctr">
              <a:defRPr sz="1100" spc="0" baseline="0">
                <a:solidFill>
                  <a:srgbClr val="FFFFFF"/>
                </a:solidFill>
              </a:defRPr>
            </a:lvl1pPr>
          </a:lstStyle>
          <a:p>
            <a:fld id="{8A7A6979-0714-4377-B894-6BE4C2D6E202}" type="slidenum">
              <a:rPr lang="en-US" smtClean="0"/>
              <a:pPr/>
              <a:t>‹#›</a:t>
            </a:fld>
            <a:endParaRPr lang="en-US" dirty="0"/>
          </a:p>
        </p:txBody>
      </p:sp>
    </p:spTree>
    <p:extLst>
      <p:ext uri="{BB962C8B-B14F-4D97-AF65-F5344CB8AC3E}">
        <p14:creationId xmlns:p14="http://schemas.microsoft.com/office/powerpoint/2010/main" val="3062635757"/>
      </p:ext>
    </p:extLst>
  </p:cSld>
  <p:clrMap bg1="dk1" tx1="lt1" bg2="dk2"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hf sldNum="0" hdr="0" ftr="0" dt="0"/>
  <p:txStyles>
    <p:titleStyle>
      <a:lvl1pPr algn="ctr" defTabSz="914400" rtl="0" eaLnBrk="1" latinLnBrk="0" hangingPunct="1">
        <a:lnSpc>
          <a:spcPct val="90000"/>
        </a:lnSpc>
        <a:spcBef>
          <a:spcPct val="0"/>
        </a:spcBef>
        <a:buNone/>
        <a:defRPr sz="2800" kern="1200" cap="all" spc="200" baseline="0">
          <a:solidFill>
            <a:schemeClr val="tx1">
              <a:lumMod val="85000"/>
              <a:lumOff val="15000"/>
            </a:schemeClr>
          </a:solidFill>
          <a:latin typeface="+mj-lt"/>
          <a:ea typeface="+mj-ea"/>
          <a:cs typeface="+mj-cs"/>
        </a:defRPr>
      </a:lvl1pPr>
    </p:titleStyle>
    <p:body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emf"/><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24.emf"/><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4.jpg"/><Relationship Id="rId1" Type="http://schemas.openxmlformats.org/officeDocument/2006/relationships/slideLayout" Target="../slideLayouts/slideLayout7.xml"/><Relationship Id="rId5" Type="http://schemas.openxmlformats.org/officeDocument/2006/relationships/image" Target="../media/image7.jpg"/><Relationship Id="rId4" Type="http://schemas.openxmlformats.org/officeDocument/2006/relationships/image" Target="../media/image6.jpeg"/></Relationships>
</file>

<file path=ppt/slides/_rels/slide20.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g"/><Relationship Id="rId1" Type="http://schemas.openxmlformats.org/officeDocument/2006/relationships/slideLayout" Target="../slideLayouts/slideLayout7.xml"/><Relationship Id="rId6" Type="http://schemas.openxmlformats.org/officeDocument/2006/relationships/image" Target="../media/image12.jpg"/><Relationship Id="rId5" Type="http://schemas.openxmlformats.org/officeDocument/2006/relationships/image" Target="../media/image11.jpg"/><Relationship Id="rId4" Type="http://schemas.openxmlformats.org/officeDocument/2006/relationships/image" Target="../media/image10.jpg"/></Relationships>
</file>

<file path=ppt/slides/_rels/slide4.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image" Target="../media/image13.jpg"/><Relationship Id="rId1" Type="http://schemas.openxmlformats.org/officeDocument/2006/relationships/slideLayout" Target="../slideLayouts/slideLayout7.xml"/><Relationship Id="rId4" Type="http://schemas.openxmlformats.org/officeDocument/2006/relationships/image" Target="../media/image15.jpg"/></Relationships>
</file>

<file path=ppt/slides/_rels/slide5.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image" Target="../media/image16.jp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18.jpg"/><Relationship Id="rId1" Type="http://schemas.openxmlformats.org/officeDocument/2006/relationships/slideLayout" Target="../slideLayouts/slideLayout2.xml"/><Relationship Id="rId4" Type="http://schemas.openxmlformats.org/officeDocument/2006/relationships/image" Target="../media/image20.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7.xml"/><Relationship Id="rId1" Type="http://schemas.openxmlformats.org/officeDocument/2006/relationships/vmlDrawing" Target="../drawings/vmlDrawing1.vml"/><Relationship Id="rId4" Type="http://schemas.openxmlformats.org/officeDocument/2006/relationships/image" Target="../media/image21.wmf"/></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8D384-2C5A-4877-86FF-0CB13436FAA4}"/>
              </a:ext>
            </a:extLst>
          </p:cNvPr>
          <p:cNvSpPr>
            <a:spLocks noGrp="1"/>
          </p:cNvSpPr>
          <p:nvPr>
            <p:ph type="title"/>
          </p:nvPr>
        </p:nvSpPr>
        <p:spPr>
          <a:xfrm>
            <a:off x="368808" y="377686"/>
            <a:ext cx="7729728" cy="1583635"/>
          </a:xfrm>
        </p:spPr>
        <p:txBody>
          <a:bodyPr>
            <a:normAutofit/>
          </a:bodyPr>
          <a:lstStyle/>
          <a:p>
            <a:r>
              <a:rPr lang="en-CA" dirty="0">
                <a:latin typeface="Garamond" panose="02020404030301010803" pitchFamily="18" charset="0"/>
              </a:rPr>
              <a:t>Emancipation, citizenship, and prince hall </a:t>
            </a:r>
            <a:r>
              <a:rPr lang="en-CA" dirty="0" err="1">
                <a:latin typeface="Garamond" panose="02020404030301010803" pitchFamily="18" charset="0"/>
              </a:rPr>
              <a:t>freemasonary</a:t>
            </a:r>
            <a:r>
              <a:rPr lang="en-CA" dirty="0">
                <a:latin typeface="Garamond" panose="02020404030301010803" pitchFamily="18" charset="0"/>
              </a:rPr>
              <a:t> during the revolutionary era</a:t>
            </a:r>
            <a:endParaRPr lang="en-US" dirty="0">
              <a:latin typeface="Garamond" panose="02020404030301010803" pitchFamily="18" charset="0"/>
            </a:endParaRPr>
          </a:p>
        </p:txBody>
      </p:sp>
      <p:pic>
        <p:nvPicPr>
          <p:cNvPr id="4" name="Content Placeholder 3">
            <a:extLst>
              <a:ext uri="{FF2B5EF4-FFF2-40B4-BE49-F238E27FC236}">
                <a16:creationId xmlns:a16="http://schemas.microsoft.com/office/drawing/2014/main" id="{4F4ED11B-FFDA-44F6-9793-B033FC1F989B}"/>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457199" y="2146229"/>
            <a:ext cx="4151601" cy="4240918"/>
          </a:xfrm>
          <a:prstGeom prst="rect">
            <a:avLst/>
          </a:prstGeom>
          <a:noFill/>
          <a:ln>
            <a:noFill/>
          </a:ln>
        </p:spPr>
      </p:pic>
      <p:pic>
        <p:nvPicPr>
          <p:cNvPr id="5" name="Picture 2" descr="Image result for david walker's appeal">
            <a:extLst>
              <a:ext uri="{FF2B5EF4-FFF2-40B4-BE49-F238E27FC236}">
                <a16:creationId xmlns:a16="http://schemas.microsoft.com/office/drawing/2014/main" id="{FD1FB8C9-DB7A-4BE4-A367-41AE11893A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203097" y="291549"/>
            <a:ext cx="3531704" cy="6003456"/>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Image result for slavery 18th century">
            <a:extLst>
              <a:ext uri="{FF2B5EF4-FFF2-40B4-BE49-F238E27FC236}">
                <a16:creationId xmlns:a16="http://schemas.microsoft.com/office/drawing/2014/main" id="{5446D425-A0CA-4949-BC3D-84E414EC2372}"/>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77758" y="2093843"/>
            <a:ext cx="3367989" cy="4240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2455096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17410" name="Picture 2" descr="Image result for black soldiers american revolution"/>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32499" y="1558171"/>
            <a:ext cx="5596127" cy="3418723"/>
          </a:xfrm>
          <a:prstGeom prst="rect">
            <a:avLst/>
          </a:prstGeom>
          <a:noFill/>
          <a:extLst>
            <a:ext uri="{909E8E84-426E-40DD-AFC4-6F175D3DCCD1}">
              <a14:hiddenFill xmlns:a14="http://schemas.microsoft.com/office/drawing/2010/main">
                <a:solidFill>
                  <a:srgbClr val="FFFFFF"/>
                </a:solidFill>
              </a14:hiddenFill>
            </a:ext>
          </a:extLst>
        </p:spPr>
      </p:pic>
      <p:pic>
        <p:nvPicPr>
          <p:cNvPr id="17412" name="Picture 4" descr="Image result for black soldiers american revolu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2854" y="980085"/>
            <a:ext cx="3047123" cy="459943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4592896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91139A-97A5-4541-A7ED-0F99EABCAC20}"/>
              </a:ext>
            </a:extLst>
          </p:cNvPr>
          <p:cNvPicPr>
            <a:picLocks noChangeAspect="1"/>
          </p:cNvPicPr>
          <p:nvPr/>
        </p:nvPicPr>
        <p:blipFill>
          <a:blip r:embed="rId2"/>
          <a:stretch>
            <a:fillRect/>
          </a:stretch>
        </p:blipFill>
        <p:spPr>
          <a:xfrm>
            <a:off x="1822421" y="201083"/>
            <a:ext cx="8547158" cy="6455833"/>
          </a:xfrm>
          <a:prstGeom prst="rect">
            <a:avLst/>
          </a:prstGeom>
          <a:effectLst>
            <a:outerShdw blurRad="50800" dist="50800" dir="5400000" algn="ctr" rotWithShape="0">
              <a:schemeClr val="bg1"/>
            </a:outerShdw>
            <a:softEdge rad="0"/>
          </a:effectLst>
        </p:spPr>
      </p:pic>
    </p:spTree>
    <p:extLst>
      <p:ext uri="{BB962C8B-B14F-4D97-AF65-F5344CB8AC3E}">
        <p14:creationId xmlns:p14="http://schemas.microsoft.com/office/powerpoint/2010/main" val="321958153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05E0FD95-821C-4D1C-B71C-A63212584593}"/>
              </a:ext>
            </a:extLst>
          </p:cNvPr>
          <p:cNvPicPr>
            <a:picLocks noChangeAspect="1"/>
          </p:cNvPicPr>
          <p:nvPr/>
        </p:nvPicPr>
        <p:blipFill rotWithShape="1">
          <a:blip r:embed="rId2"/>
          <a:srcRect l="15146"/>
          <a:stretch/>
        </p:blipFill>
        <p:spPr>
          <a:xfrm>
            <a:off x="4665785" y="302974"/>
            <a:ext cx="3497051" cy="3112851"/>
          </a:xfrm>
          <a:prstGeom prst="rect">
            <a:avLst/>
          </a:prstGeom>
        </p:spPr>
      </p:pic>
      <p:pic>
        <p:nvPicPr>
          <p:cNvPr id="13" name="Picture 12">
            <a:extLst>
              <a:ext uri="{FF2B5EF4-FFF2-40B4-BE49-F238E27FC236}">
                <a16:creationId xmlns:a16="http://schemas.microsoft.com/office/drawing/2014/main" id="{CDD08A4D-21CE-4EFC-A3C2-85D51692D65A}"/>
              </a:ext>
            </a:extLst>
          </p:cNvPr>
          <p:cNvPicPr>
            <a:picLocks noChangeAspect="1"/>
          </p:cNvPicPr>
          <p:nvPr/>
        </p:nvPicPr>
        <p:blipFill rotWithShape="1">
          <a:blip r:embed="rId3"/>
          <a:srcRect l="15146"/>
          <a:stretch/>
        </p:blipFill>
        <p:spPr>
          <a:xfrm>
            <a:off x="4659568" y="3078804"/>
            <a:ext cx="3497051" cy="3112851"/>
          </a:xfrm>
          <a:prstGeom prst="rect">
            <a:avLst/>
          </a:prstGeom>
        </p:spPr>
      </p:pic>
    </p:spTree>
    <p:extLst>
      <p:ext uri="{BB962C8B-B14F-4D97-AF65-F5344CB8AC3E}">
        <p14:creationId xmlns:p14="http://schemas.microsoft.com/office/powerpoint/2010/main" val="98285314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2" descr="Image result for transatlantic slave trade">
            <a:extLst>
              <a:ext uri="{FF2B5EF4-FFF2-40B4-BE49-F238E27FC236}">
                <a16:creationId xmlns:a16="http://schemas.microsoft.com/office/drawing/2014/main" id="{3B84E9A3-BB7F-40DA-8C7D-913C5758737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87711" y="89651"/>
            <a:ext cx="11416578" cy="667869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1223766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C3D34C6-43F0-429E-BFF3-194B69C6703C}"/>
              </a:ext>
            </a:extLst>
          </p:cNvPr>
          <p:cNvPicPr>
            <a:picLocks noChangeAspect="1"/>
          </p:cNvPicPr>
          <p:nvPr/>
        </p:nvPicPr>
        <p:blipFill rotWithShape="1">
          <a:blip r:embed="rId2"/>
          <a:srcRect t="10303" b="14697"/>
          <a:stretch/>
        </p:blipFill>
        <p:spPr>
          <a:xfrm>
            <a:off x="20" y="10"/>
            <a:ext cx="12191980" cy="6857990"/>
          </a:xfrm>
          <a:prstGeom prst="rect">
            <a:avLst/>
          </a:prstGeom>
        </p:spPr>
      </p:pic>
    </p:spTree>
    <p:extLst>
      <p:ext uri="{BB962C8B-B14F-4D97-AF65-F5344CB8AC3E}">
        <p14:creationId xmlns:p14="http://schemas.microsoft.com/office/powerpoint/2010/main" val="224087706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BEC0BEE-09A4-4121-902C-AD765C4D8D8C}"/>
              </a:ext>
            </a:extLst>
          </p:cNvPr>
          <p:cNvPicPr>
            <a:picLocks noChangeAspect="1"/>
          </p:cNvPicPr>
          <p:nvPr/>
        </p:nvPicPr>
        <p:blipFill rotWithShape="1">
          <a:blip r:embed="rId2"/>
          <a:srcRect t="15871" b="9129"/>
          <a:stretch/>
        </p:blipFill>
        <p:spPr>
          <a:xfrm>
            <a:off x="20" y="10"/>
            <a:ext cx="12191980" cy="6857990"/>
          </a:xfrm>
          <a:prstGeom prst="rect">
            <a:avLst/>
          </a:prstGeom>
        </p:spPr>
      </p:pic>
    </p:spTree>
    <p:extLst>
      <p:ext uri="{BB962C8B-B14F-4D97-AF65-F5344CB8AC3E}">
        <p14:creationId xmlns:p14="http://schemas.microsoft.com/office/powerpoint/2010/main" val="30304595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46A2BBF-2FBA-4B4F-BAE3-DC5EC7A08DB4}"/>
              </a:ext>
            </a:extLst>
          </p:cNvPr>
          <p:cNvPicPr>
            <a:picLocks noChangeAspect="1"/>
          </p:cNvPicPr>
          <p:nvPr/>
        </p:nvPicPr>
        <p:blipFill rotWithShape="1">
          <a:blip r:embed="rId2"/>
          <a:srcRect l="12111" r="21667"/>
          <a:stretch/>
        </p:blipFill>
        <p:spPr>
          <a:xfrm>
            <a:off x="20" y="10"/>
            <a:ext cx="12191980" cy="6857990"/>
          </a:xfrm>
          <a:prstGeom prst="rect">
            <a:avLst/>
          </a:prstGeom>
        </p:spPr>
      </p:pic>
    </p:spTree>
    <p:extLst>
      <p:ext uri="{BB962C8B-B14F-4D97-AF65-F5344CB8AC3E}">
        <p14:creationId xmlns:p14="http://schemas.microsoft.com/office/powerpoint/2010/main" val="1914234529"/>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2" name="Picture 2" descr="Image result for david walker's appeal">
            <a:extLst>
              <a:ext uri="{FF2B5EF4-FFF2-40B4-BE49-F238E27FC236}">
                <a16:creationId xmlns:a16="http://schemas.microsoft.com/office/drawing/2014/main" id="{2906829E-6BDE-4210-937D-CEAF3D5F783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67341" y="1124712"/>
            <a:ext cx="2857317" cy="46085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922004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descr="Image result for phillis wheatley">
            <a:extLst>
              <a:ext uri="{FF2B5EF4-FFF2-40B4-BE49-F238E27FC236}">
                <a16:creationId xmlns:a16="http://schemas.microsoft.com/office/drawing/2014/main" id="{37189628-23EB-4F65-B38A-C3DDE5B6CA31}"/>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9214" r="5265" b="-2"/>
          <a:stretch/>
        </p:blipFill>
        <p:spPr bwMode="auto">
          <a:xfrm>
            <a:off x="897636" y="909828"/>
            <a:ext cx="5117930" cy="5038344"/>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4" descr="Image result for thomas jefferson notes on the state of virginia">
            <a:extLst>
              <a:ext uri="{FF2B5EF4-FFF2-40B4-BE49-F238E27FC236}">
                <a16:creationId xmlns:a16="http://schemas.microsoft.com/office/drawing/2014/main" id="{6A0E3345-0552-428C-A9BF-82F090500704}"/>
              </a:ext>
            </a:extLst>
          </p:cNvPr>
          <p:cNvPicPr>
            <a:picLocks noChangeAspect="1" noChangeArrowheads="1"/>
          </p:cNvPicPr>
          <p:nvPr/>
        </p:nvPicPr>
        <p:blipFill rotWithShape="1">
          <a:blip r:embed="rId3">
            <a:extLst>
              <a:ext uri="{28A0092B-C50C-407E-A947-70E740481C1C}">
                <a14:useLocalDpi xmlns:a14="http://schemas.microsoft.com/office/drawing/2010/main" val="0"/>
              </a:ext>
            </a:extLst>
          </a:blip>
          <a:srcRect l="6864" r="2733" b="2"/>
          <a:stretch/>
        </p:blipFill>
        <p:spPr bwMode="auto">
          <a:xfrm>
            <a:off x="6176433" y="909828"/>
            <a:ext cx="5117931" cy="503834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3109866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9BADEC9E-0AAF-48BB-A918-D9E7796F6F12}"/>
              </a:ext>
            </a:extLst>
          </p:cNvPr>
          <p:cNvSpPr/>
          <p:nvPr/>
        </p:nvSpPr>
        <p:spPr>
          <a:xfrm>
            <a:off x="359229" y="1228397"/>
            <a:ext cx="11658600" cy="5016758"/>
          </a:xfrm>
          <a:prstGeom prst="rect">
            <a:avLst/>
          </a:prstGeom>
        </p:spPr>
        <p:txBody>
          <a:bodyPr wrap="square">
            <a:spAutoFit/>
          </a:bodyPr>
          <a:lstStyle/>
          <a:p>
            <a:pPr>
              <a:buNone/>
            </a:pPr>
            <a:r>
              <a:rPr lang="en-US" sz="4000" dirty="0"/>
              <a:t>Religion indeed has produced a Phyllis </a:t>
            </a:r>
            <a:r>
              <a:rPr lang="en-US" sz="4000" dirty="0" err="1"/>
              <a:t>Whately</a:t>
            </a:r>
            <a:r>
              <a:rPr lang="en-US" sz="4000" dirty="0"/>
              <a:t>; but it could not produce a poet. The compositions published under her name are below the dignity of criticism. The heroes of the </a:t>
            </a:r>
            <a:r>
              <a:rPr lang="en-US" sz="4000" dirty="0" err="1"/>
              <a:t>Dunciad</a:t>
            </a:r>
            <a:r>
              <a:rPr lang="en-US" sz="4000" dirty="0"/>
              <a:t> are to her, as Hercules to the author of that poem. Ignatius Sancho has approached nearer to merit in composition; yet his letters do more </a:t>
            </a:r>
            <a:r>
              <a:rPr lang="en-US" sz="4000" dirty="0" err="1"/>
              <a:t>honour</a:t>
            </a:r>
            <a:r>
              <a:rPr lang="en-US" sz="4000" dirty="0"/>
              <a:t> to the heart than the head.</a:t>
            </a:r>
          </a:p>
          <a:p>
            <a:pPr>
              <a:buNone/>
            </a:pPr>
            <a:r>
              <a:rPr lang="en-US" sz="2800" dirty="0"/>
              <a:t>-Thomas Jefferson, </a:t>
            </a:r>
            <a:r>
              <a:rPr lang="en-US" sz="2800" i="1" dirty="0"/>
              <a:t>Notes on the State of  Virginia,</a:t>
            </a:r>
            <a:r>
              <a:rPr lang="en-US" sz="2800" dirty="0"/>
              <a:t>1785, 1787</a:t>
            </a:r>
          </a:p>
        </p:txBody>
      </p:sp>
    </p:spTree>
    <p:extLst>
      <p:ext uri="{BB962C8B-B14F-4D97-AF65-F5344CB8AC3E}">
        <p14:creationId xmlns:p14="http://schemas.microsoft.com/office/powerpoint/2010/main" val="283402198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F828EEC0-AC0C-45C7-BD17-C9421F913CBE}"/>
              </a:ext>
            </a:extLst>
          </p:cNvPr>
          <p:cNvPicPr>
            <a:picLocks noChangeAspect="1"/>
          </p:cNvPicPr>
          <p:nvPr/>
        </p:nvPicPr>
        <p:blipFill rotWithShape="1">
          <a:blip r:embed="rId2"/>
          <a:srcRect r="-4" b="1737"/>
          <a:stretch/>
        </p:blipFill>
        <p:spPr>
          <a:xfrm>
            <a:off x="2642784" y="643467"/>
            <a:ext cx="1697231" cy="2543217"/>
          </a:xfrm>
          <a:prstGeom prst="rect">
            <a:avLst/>
          </a:prstGeom>
        </p:spPr>
      </p:pic>
      <p:cxnSp>
        <p:nvCxnSpPr>
          <p:cNvPr id="71" name="Straight Connector 70">
            <a:extLst>
              <a:ext uri="{FF2B5EF4-FFF2-40B4-BE49-F238E27FC236}">
                <a16:creationId xmlns:a16="http://schemas.microsoft.com/office/drawing/2014/main" id="{91B6081D-D3E8-4209-B85B-EB1C655A627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1214" y="1111170"/>
            <a:ext cx="11040" cy="4645103"/>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8" name="Picture 7">
            <a:extLst>
              <a:ext uri="{FF2B5EF4-FFF2-40B4-BE49-F238E27FC236}">
                <a16:creationId xmlns:a16="http://schemas.microsoft.com/office/drawing/2014/main" id="{EB212F55-32CE-44E0-A411-BB0BC704C3D2}"/>
              </a:ext>
            </a:extLst>
          </p:cNvPr>
          <p:cNvPicPr>
            <a:picLocks noChangeAspect="1"/>
          </p:cNvPicPr>
          <p:nvPr/>
        </p:nvPicPr>
        <p:blipFill rotWithShape="1">
          <a:blip r:embed="rId3"/>
          <a:srcRect r="135"/>
          <a:stretch/>
        </p:blipFill>
        <p:spPr>
          <a:xfrm>
            <a:off x="7857133" y="643467"/>
            <a:ext cx="1695305" cy="2543217"/>
          </a:xfrm>
          <a:prstGeom prst="rect">
            <a:avLst/>
          </a:prstGeom>
        </p:spPr>
      </p:pic>
      <p:cxnSp>
        <p:nvCxnSpPr>
          <p:cNvPr id="73" name="Straight Connector 72">
            <a:extLst>
              <a:ext uri="{FF2B5EF4-FFF2-40B4-BE49-F238E27FC236}">
                <a16:creationId xmlns:a16="http://schemas.microsoft.com/office/drawing/2014/main" id="{28CA55E4-1295-45C8-BA05-5A9E705B749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403027"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cxnSp>
        <p:nvCxnSpPr>
          <p:cNvPr id="75" name="Straight Connector 74">
            <a:extLst>
              <a:ext uri="{FF2B5EF4-FFF2-40B4-BE49-F238E27FC236}">
                <a16:creationId xmlns:a16="http://schemas.microsoft.com/office/drawing/2014/main" id="{08C5794E-A9A1-4A23-AF68-C79A7822334C}"/>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610334" y="3428998"/>
            <a:ext cx="4188904" cy="1"/>
          </a:xfrm>
          <a:prstGeom prst="line">
            <a:avLst/>
          </a:prstGeom>
          <a:ln w="19050">
            <a:solidFill>
              <a:srgbClr val="7F7F7F"/>
            </a:solidFill>
          </a:ln>
        </p:spPr>
        <p:style>
          <a:lnRef idx="1">
            <a:schemeClr val="accent1"/>
          </a:lnRef>
          <a:fillRef idx="0">
            <a:schemeClr val="accent1"/>
          </a:fillRef>
          <a:effectRef idx="0">
            <a:schemeClr val="accent1"/>
          </a:effectRef>
          <a:fontRef idx="minor">
            <a:schemeClr val="tx1"/>
          </a:fontRef>
        </p:style>
      </p:cxnSp>
      <p:pic>
        <p:nvPicPr>
          <p:cNvPr id="1026" name="Picture 2" descr="Image result for joanna brooks freemasonry">
            <a:extLst>
              <a:ext uri="{FF2B5EF4-FFF2-40B4-BE49-F238E27FC236}">
                <a16:creationId xmlns:a16="http://schemas.microsoft.com/office/drawing/2014/main" id="{344C591D-5F93-452B-B0CD-14B0918EB02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433" r="-1" b="2245"/>
          <a:stretch/>
        </p:blipFill>
        <p:spPr bwMode="auto">
          <a:xfrm>
            <a:off x="2642859" y="3671316"/>
            <a:ext cx="1697080" cy="2545862"/>
          </a:xfrm>
          <a:prstGeom prst="rect">
            <a:avLst/>
          </a:prstGeom>
          <a:noFill/>
          <a:extLst>
            <a:ext uri="{909E8E84-426E-40DD-AFC4-6F175D3DCCD1}">
              <a14:hiddenFill xmlns:a14="http://schemas.microsoft.com/office/drawing/2010/main">
                <a:solidFill>
                  <a:srgbClr val="FFFFFF"/>
                </a:solidFill>
              </a14:hiddenFill>
            </a:ext>
          </a:extLst>
        </p:spPr>
      </p:pic>
      <p:pic>
        <p:nvPicPr>
          <p:cNvPr id="3" name="Picture 2">
            <a:extLst>
              <a:ext uri="{FF2B5EF4-FFF2-40B4-BE49-F238E27FC236}">
                <a16:creationId xmlns:a16="http://schemas.microsoft.com/office/drawing/2014/main" id="{DCDA3702-CF66-4DAC-B70E-299088E6C990}"/>
              </a:ext>
            </a:extLst>
          </p:cNvPr>
          <p:cNvPicPr>
            <a:picLocks noChangeAspect="1"/>
          </p:cNvPicPr>
          <p:nvPr/>
        </p:nvPicPr>
        <p:blipFill rotWithShape="1">
          <a:blip r:embed="rId5"/>
          <a:srcRect t="70" b="5420"/>
          <a:stretch/>
        </p:blipFill>
        <p:spPr>
          <a:xfrm>
            <a:off x="7853720" y="3671316"/>
            <a:ext cx="1702132" cy="2553469"/>
          </a:xfrm>
          <a:prstGeom prst="rect">
            <a:avLst/>
          </a:prstGeom>
        </p:spPr>
      </p:pic>
    </p:spTree>
    <p:extLst>
      <p:ext uri="{BB962C8B-B14F-4D97-AF65-F5344CB8AC3E}">
        <p14:creationId xmlns:p14="http://schemas.microsoft.com/office/powerpoint/2010/main" val="168487513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E7BD6BA9-EBCD-42F7-B737-745DBC89602F}"/>
              </a:ext>
            </a:extLst>
          </p:cNvPr>
          <p:cNvPicPr>
            <a:picLocks noChangeAspect="1"/>
          </p:cNvPicPr>
          <p:nvPr/>
        </p:nvPicPr>
        <p:blipFill>
          <a:blip r:embed="rId2"/>
          <a:stretch>
            <a:fillRect/>
          </a:stretch>
        </p:blipFill>
        <p:spPr>
          <a:xfrm>
            <a:off x="2154298" y="1293275"/>
            <a:ext cx="2781604" cy="4279392"/>
          </a:xfrm>
          <a:prstGeom prst="rect">
            <a:avLst/>
          </a:prstGeom>
        </p:spPr>
      </p:pic>
      <p:sp>
        <p:nvSpPr>
          <p:cNvPr id="5" name="Content Placeholder 4">
            <a:extLst>
              <a:ext uri="{FF2B5EF4-FFF2-40B4-BE49-F238E27FC236}">
                <a16:creationId xmlns:a16="http://schemas.microsoft.com/office/drawing/2014/main" id="{DF07FF83-7C2E-4B09-82EF-49493BB5A13E}"/>
              </a:ext>
            </a:extLst>
          </p:cNvPr>
          <p:cNvSpPr>
            <a:spLocks noGrp="1"/>
          </p:cNvSpPr>
          <p:nvPr>
            <p:ph idx="1"/>
          </p:nvPr>
        </p:nvSpPr>
        <p:spPr>
          <a:xfrm>
            <a:off x="6707214" y="5177189"/>
            <a:ext cx="4492932" cy="790956"/>
          </a:xfrm>
        </p:spPr>
        <p:txBody>
          <a:bodyPr>
            <a:normAutofit/>
          </a:bodyPr>
          <a:lstStyle/>
          <a:p>
            <a:pPr marL="0" indent="0">
              <a:buNone/>
            </a:pPr>
            <a:r>
              <a:rPr lang="en-US" dirty="0"/>
              <a:t>Indiana University Press; 2nd Edition (November 22, 1987).</a:t>
            </a:r>
          </a:p>
        </p:txBody>
      </p:sp>
    </p:spTree>
    <p:extLst>
      <p:ext uri="{BB962C8B-B14F-4D97-AF65-F5344CB8AC3E}">
        <p14:creationId xmlns:p14="http://schemas.microsoft.com/office/powerpoint/2010/main" val="25897865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680E65D7-36BE-4927-90E1-126886BE1DE4}"/>
              </a:ext>
            </a:extLst>
          </p:cNvPr>
          <p:cNvSpPr txBox="1"/>
          <p:nvPr/>
        </p:nvSpPr>
        <p:spPr>
          <a:xfrm>
            <a:off x="929390" y="747595"/>
            <a:ext cx="10687987" cy="6001643"/>
          </a:xfrm>
          <a:prstGeom prst="rect">
            <a:avLst/>
          </a:prstGeom>
          <a:noFill/>
        </p:spPr>
        <p:txBody>
          <a:bodyPr wrap="square">
            <a:spAutoFit/>
          </a:bodyPr>
          <a:lstStyle/>
          <a:p>
            <a:r>
              <a:rPr lang="en-US" sz="2400" dirty="0">
                <a:effectLst/>
                <a:latin typeface="Times New Roman" panose="02020603050405020304" pitchFamily="18" charset="0"/>
                <a:ea typeface="Times New Roman" panose="02020603050405020304" pitchFamily="18" charset="0"/>
              </a:rPr>
              <a:t>“Declaration of Independence Proclaimed by the AFRICAN GRAND LODGE in the City of Boston Commonwealth of Massachusetts and United States of America through her Officers.  Be it known to all whom it may concern That we the undersigned Past Masters of the A.G.L. being regularly made so under a Charter given to our Worthy Brothers Prince Hall, Boston Smith and Thomas Saunderson (colored brethren) by Lord Howard Earl of Effingham acting Grand Master under the authority of his Royal Highness, Henry Frederick Duke of Cumberland &amp;c, &amp;c, &amp;c Grand Master of the most Ancient and Honorable Society of free and accepted Masons.  We assume and take upon ourselves the responsibility of declaring ourselves free from the government and control of our Mother the Grand Lodge of England, by whom our Charter dated the twenty-ninth day of September AL 5784 AD 1784 bearing the Grand Seal of London was given _ or, any other Lodge or Lodges </a:t>
            </a:r>
            <a:r>
              <a:rPr lang="en-US" sz="2400" dirty="0" err="1">
                <a:effectLst/>
                <a:latin typeface="Times New Roman" panose="02020603050405020304" pitchFamily="18" charset="0"/>
                <a:ea typeface="Times New Roman" panose="02020603050405020304" pitchFamily="18" charset="0"/>
              </a:rPr>
              <a:t>whatsoever_Allowing</a:t>
            </a:r>
            <a:r>
              <a:rPr lang="en-US" sz="2400" dirty="0">
                <a:effectLst/>
                <a:latin typeface="Times New Roman" panose="02020603050405020304" pitchFamily="18" charset="0"/>
                <a:ea typeface="Times New Roman" panose="02020603050405020304" pitchFamily="18" charset="0"/>
              </a:rPr>
              <a:t> ourselves to be bound however to the most excellent principles and solemnities of Ancient Free Masonry….”</a:t>
            </a:r>
          </a:p>
          <a:p>
            <a:endParaRPr lang="en-US" sz="2400" dirty="0">
              <a:latin typeface="Times New Roman" panose="02020603050405020304" pitchFamily="18" charset="0"/>
            </a:endParaRPr>
          </a:p>
          <a:p>
            <a:r>
              <a:rPr lang="en-US" sz="2400" dirty="0">
                <a:latin typeface="Times New Roman" panose="02020603050405020304" pitchFamily="18" charset="0"/>
              </a:rPr>
              <a:t>(</a:t>
            </a:r>
            <a:r>
              <a:rPr lang="en-US" sz="1800" dirty="0">
                <a:effectLst/>
                <a:latin typeface="Times New Roman" panose="02020603050405020304" pitchFamily="18" charset="0"/>
                <a:ea typeface="Times New Roman" panose="02020603050405020304" pitchFamily="18" charset="0"/>
              </a:rPr>
              <a:t>Records of African Lodge, microfilm, Massachusetts Grand Lodge, Boston, Massachusetts)</a:t>
            </a:r>
            <a:endParaRPr lang="en-US" sz="2400" dirty="0"/>
          </a:p>
        </p:txBody>
      </p:sp>
    </p:spTree>
    <p:extLst>
      <p:ext uri="{BB962C8B-B14F-4D97-AF65-F5344CB8AC3E}">
        <p14:creationId xmlns:p14="http://schemas.microsoft.com/office/powerpoint/2010/main" val="11816171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descr="A black and white photo of a group of people in a town&#10;&#10;Description automatically generated with low confidence">
            <a:extLst>
              <a:ext uri="{FF2B5EF4-FFF2-40B4-BE49-F238E27FC236}">
                <a16:creationId xmlns:a16="http://schemas.microsoft.com/office/drawing/2014/main" id="{730535F3-C7C9-40C9-94D2-9C75DEA128B1}"/>
              </a:ext>
            </a:extLst>
          </p:cNvPr>
          <p:cNvPicPr>
            <a:picLocks noChangeAspect="1"/>
          </p:cNvPicPr>
          <p:nvPr/>
        </p:nvPicPr>
        <p:blipFill rotWithShape="1">
          <a:blip r:embed="rId2"/>
          <a:srcRect l="15719" r="19586"/>
          <a:stretch/>
        </p:blipFill>
        <p:spPr>
          <a:xfrm>
            <a:off x="2379405" y="643467"/>
            <a:ext cx="1353122" cy="2248969"/>
          </a:xfrm>
          <a:prstGeom prst="rect">
            <a:avLst/>
          </a:prstGeom>
        </p:spPr>
      </p:pic>
      <p:cxnSp>
        <p:nvCxnSpPr>
          <p:cNvPr id="39" name="Straight Connector 26">
            <a:extLst>
              <a:ext uri="{FF2B5EF4-FFF2-40B4-BE49-F238E27FC236}">
                <a16:creationId xmlns:a16="http://schemas.microsoft.com/office/drawing/2014/main" id="{B817B4B8-5E01-4B44-BC25-876D56C1214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6096000" y="0"/>
            <a:ext cx="0" cy="32004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13" name="Picture 12" descr="A book with a picture of a group of people&#10;&#10;Description automatically generated with low confidence">
            <a:extLst>
              <a:ext uri="{FF2B5EF4-FFF2-40B4-BE49-F238E27FC236}">
                <a16:creationId xmlns:a16="http://schemas.microsoft.com/office/drawing/2014/main" id="{D114A530-4CF8-4440-AFAE-143104C455A2}"/>
              </a:ext>
            </a:extLst>
          </p:cNvPr>
          <p:cNvPicPr>
            <a:picLocks noChangeAspect="1"/>
          </p:cNvPicPr>
          <p:nvPr/>
        </p:nvPicPr>
        <p:blipFill rotWithShape="1">
          <a:blip r:embed="rId3"/>
          <a:srcRect l="16729" r="8435"/>
          <a:stretch/>
        </p:blipFill>
        <p:spPr>
          <a:xfrm>
            <a:off x="8381814" y="624312"/>
            <a:ext cx="1508439" cy="2262863"/>
          </a:xfrm>
          <a:prstGeom prst="rect">
            <a:avLst/>
          </a:prstGeom>
        </p:spPr>
      </p:pic>
      <p:cxnSp>
        <p:nvCxnSpPr>
          <p:cNvPr id="40" name="Straight Connector 28">
            <a:extLst>
              <a:ext uri="{FF2B5EF4-FFF2-40B4-BE49-F238E27FC236}">
                <a16:creationId xmlns:a16="http://schemas.microsoft.com/office/drawing/2014/main" id="{D683D1A4-93E5-4A4D-B103-8223A220EB2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621742"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1" name="Straight Connector 30">
            <a:extLst>
              <a:ext uri="{FF2B5EF4-FFF2-40B4-BE49-F238E27FC236}">
                <a16:creationId xmlns:a16="http://schemas.microsoft.com/office/drawing/2014/main" id="{B0E8ABF4-C289-489E-BEFB-3077F9D9C773}"/>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8552330" y="3200400"/>
            <a:ext cx="0" cy="3657600"/>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2" name="Straight Connector 32">
            <a:extLst>
              <a:ext uri="{FF2B5EF4-FFF2-40B4-BE49-F238E27FC236}">
                <a16:creationId xmlns:a16="http://schemas.microsoft.com/office/drawing/2014/main" id="{7989CFA0-35DD-4943-B365-488C66B9B19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3609790" y="3197412"/>
            <a:ext cx="4956048"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34">
            <a:extLst>
              <a:ext uri="{FF2B5EF4-FFF2-40B4-BE49-F238E27FC236}">
                <a16:creationId xmlns:a16="http://schemas.microsoft.com/office/drawing/2014/main" id="{688AD040-1A2B-4FB4-A345-7B9F3E5ED9B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0" y="3994133"/>
            <a:ext cx="3602736"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36">
            <a:extLst>
              <a:ext uri="{FF2B5EF4-FFF2-40B4-BE49-F238E27FC236}">
                <a16:creationId xmlns:a16="http://schemas.microsoft.com/office/drawing/2014/main" id="{823B704A-724B-41D6-8F33-76939E727D2A}"/>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flipV="1">
            <a:off x="8534400" y="3994133"/>
            <a:ext cx="3657600" cy="1754"/>
          </a:xfrm>
          <a:prstGeom prst="line">
            <a:avLst/>
          </a:prstGeom>
          <a:ln w="38100">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Text&#10;&#10;Description automatically generated">
            <a:extLst>
              <a:ext uri="{FF2B5EF4-FFF2-40B4-BE49-F238E27FC236}">
                <a16:creationId xmlns:a16="http://schemas.microsoft.com/office/drawing/2014/main" id="{E6F635C8-8ECB-4983-B077-AE4A3ACC8308}"/>
              </a:ext>
            </a:extLst>
          </p:cNvPr>
          <p:cNvPicPr>
            <a:picLocks noChangeAspect="1"/>
          </p:cNvPicPr>
          <p:nvPr/>
        </p:nvPicPr>
        <p:blipFill>
          <a:blip r:embed="rId4"/>
          <a:stretch>
            <a:fillRect/>
          </a:stretch>
        </p:blipFill>
        <p:spPr>
          <a:xfrm>
            <a:off x="1347116" y="4315866"/>
            <a:ext cx="1226909" cy="1947475"/>
          </a:xfrm>
          <a:prstGeom prst="rect">
            <a:avLst/>
          </a:prstGeom>
        </p:spPr>
      </p:pic>
      <p:pic>
        <p:nvPicPr>
          <p:cNvPr id="9" name="Picture 8" descr="Diagram&#10;&#10;Description automatically generated">
            <a:extLst>
              <a:ext uri="{FF2B5EF4-FFF2-40B4-BE49-F238E27FC236}">
                <a16:creationId xmlns:a16="http://schemas.microsoft.com/office/drawing/2014/main" id="{73939176-04A6-4137-B216-75E125747C61}"/>
              </a:ext>
            </a:extLst>
          </p:cNvPr>
          <p:cNvPicPr>
            <a:picLocks noChangeAspect="1"/>
          </p:cNvPicPr>
          <p:nvPr/>
        </p:nvPicPr>
        <p:blipFill rotWithShape="1">
          <a:blip r:embed="rId5"/>
          <a:srcRect t="615" r="2" b="2"/>
          <a:stretch/>
        </p:blipFill>
        <p:spPr>
          <a:xfrm>
            <a:off x="5147225" y="3504142"/>
            <a:ext cx="1839280" cy="2759199"/>
          </a:xfrm>
          <a:prstGeom prst="rect">
            <a:avLst/>
          </a:prstGeom>
        </p:spPr>
      </p:pic>
      <p:pic>
        <p:nvPicPr>
          <p:cNvPr id="8" name="Picture 7" descr="Text&#10;&#10;Description automatically generated with medium confidence">
            <a:extLst>
              <a:ext uri="{FF2B5EF4-FFF2-40B4-BE49-F238E27FC236}">
                <a16:creationId xmlns:a16="http://schemas.microsoft.com/office/drawing/2014/main" id="{B9B98220-FC7A-49F9-8981-9AF0A3DC6820}"/>
              </a:ext>
            </a:extLst>
          </p:cNvPr>
          <p:cNvPicPr>
            <a:picLocks noChangeAspect="1"/>
          </p:cNvPicPr>
          <p:nvPr/>
        </p:nvPicPr>
        <p:blipFill>
          <a:blip r:embed="rId6"/>
          <a:stretch>
            <a:fillRect/>
          </a:stretch>
        </p:blipFill>
        <p:spPr>
          <a:xfrm>
            <a:off x="9585550" y="4315866"/>
            <a:ext cx="1251495" cy="1903790"/>
          </a:xfrm>
          <a:prstGeom prst="rect">
            <a:avLst/>
          </a:prstGeom>
        </p:spPr>
      </p:pic>
    </p:spTree>
    <p:extLst>
      <p:ext uri="{BB962C8B-B14F-4D97-AF65-F5344CB8AC3E}">
        <p14:creationId xmlns:p14="http://schemas.microsoft.com/office/powerpoint/2010/main" val="17058041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91DBEDC-589A-425E-975E-D6836FAD4FCD}"/>
              </a:ext>
            </a:extLst>
          </p:cNvPr>
          <p:cNvPicPr>
            <a:picLocks noChangeAspect="1"/>
          </p:cNvPicPr>
          <p:nvPr/>
        </p:nvPicPr>
        <p:blipFill>
          <a:blip r:embed="rId2"/>
          <a:stretch>
            <a:fillRect/>
          </a:stretch>
        </p:blipFill>
        <p:spPr>
          <a:xfrm>
            <a:off x="1928624" y="321734"/>
            <a:ext cx="2483920" cy="2905170"/>
          </a:xfrm>
          <a:prstGeom prst="rect">
            <a:avLst/>
          </a:prstGeom>
        </p:spPr>
      </p:pic>
      <p:pic>
        <p:nvPicPr>
          <p:cNvPr id="7" name="Picture 6">
            <a:extLst>
              <a:ext uri="{FF2B5EF4-FFF2-40B4-BE49-F238E27FC236}">
                <a16:creationId xmlns:a16="http://schemas.microsoft.com/office/drawing/2014/main" id="{33FBF96B-332D-4929-BE7D-DA6B14B1DBDE}"/>
              </a:ext>
            </a:extLst>
          </p:cNvPr>
          <p:cNvPicPr>
            <a:picLocks noChangeAspect="1"/>
          </p:cNvPicPr>
          <p:nvPr/>
        </p:nvPicPr>
        <p:blipFill>
          <a:blip r:embed="rId3"/>
          <a:stretch>
            <a:fillRect/>
          </a:stretch>
        </p:blipFill>
        <p:spPr>
          <a:xfrm>
            <a:off x="457201" y="4026263"/>
            <a:ext cx="5426764" cy="1970226"/>
          </a:xfrm>
          <a:prstGeom prst="rect">
            <a:avLst/>
          </a:prstGeom>
        </p:spPr>
      </p:pic>
      <p:pic>
        <p:nvPicPr>
          <p:cNvPr id="5" name="Picture 4">
            <a:extLst>
              <a:ext uri="{FF2B5EF4-FFF2-40B4-BE49-F238E27FC236}">
                <a16:creationId xmlns:a16="http://schemas.microsoft.com/office/drawing/2014/main" id="{5216A9AC-06FD-4CE4-865A-625D9982DB32}"/>
              </a:ext>
            </a:extLst>
          </p:cNvPr>
          <p:cNvPicPr>
            <a:picLocks noChangeAspect="1"/>
          </p:cNvPicPr>
          <p:nvPr/>
        </p:nvPicPr>
        <p:blipFill>
          <a:blip r:embed="rId4"/>
          <a:stretch>
            <a:fillRect/>
          </a:stretch>
        </p:blipFill>
        <p:spPr>
          <a:xfrm>
            <a:off x="7245964" y="321734"/>
            <a:ext cx="3550904" cy="6069922"/>
          </a:xfrm>
          <a:prstGeom prst="rect">
            <a:avLst/>
          </a:prstGeom>
        </p:spPr>
      </p:pic>
    </p:spTree>
    <p:extLst>
      <p:ext uri="{BB962C8B-B14F-4D97-AF65-F5344CB8AC3E}">
        <p14:creationId xmlns:p14="http://schemas.microsoft.com/office/powerpoint/2010/main" val="371422349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lumMod val="95000"/>
          </a:schemeClr>
        </a:solidFill>
        <a:effectLst/>
      </p:bgPr>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ADF5B37F-F1E0-4D2C-AA4B-4A2754F3BC63}"/>
              </a:ext>
            </a:extLst>
          </p:cNvPr>
          <p:cNvPicPr>
            <a:picLocks noChangeAspect="1"/>
          </p:cNvPicPr>
          <p:nvPr/>
        </p:nvPicPr>
        <p:blipFill rotWithShape="1">
          <a:blip r:embed="rId2"/>
          <a:srcRect l="7303" r="16510" b="-3"/>
          <a:stretch/>
        </p:blipFill>
        <p:spPr>
          <a:xfrm>
            <a:off x="897636" y="909828"/>
            <a:ext cx="5117930" cy="5038344"/>
          </a:xfrm>
          <a:prstGeom prst="rect">
            <a:avLst/>
          </a:prstGeom>
        </p:spPr>
      </p:pic>
      <p:pic>
        <p:nvPicPr>
          <p:cNvPr id="5" name="Picture 4">
            <a:extLst>
              <a:ext uri="{FF2B5EF4-FFF2-40B4-BE49-F238E27FC236}">
                <a16:creationId xmlns:a16="http://schemas.microsoft.com/office/drawing/2014/main" id="{AA058FA8-5131-43A7-AC99-ED9755D216E9}"/>
              </a:ext>
            </a:extLst>
          </p:cNvPr>
          <p:cNvPicPr>
            <a:picLocks noChangeAspect="1"/>
          </p:cNvPicPr>
          <p:nvPr/>
        </p:nvPicPr>
        <p:blipFill rotWithShape="1">
          <a:blip r:embed="rId3"/>
          <a:srcRect t="6897" r="-1" b="20007"/>
          <a:stretch/>
        </p:blipFill>
        <p:spPr>
          <a:xfrm>
            <a:off x="6176433" y="909828"/>
            <a:ext cx="5117931" cy="5038344"/>
          </a:xfrm>
          <a:prstGeom prst="rect">
            <a:avLst/>
          </a:prstGeom>
        </p:spPr>
      </p:pic>
    </p:spTree>
    <p:extLst>
      <p:ext uri="{BB962C8B-B14F-4D97-AF65-F5344CB8AC3E}">
        <p14:creationId xmlns:p14="http://schemas.microsoft.com/office/powerpoint/2010/main" val="37886518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accent2"/>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75AA88-4D17-41F6-894C-6C2CEE57887B}"/>
              </a:ext>
            </a:extLst>
          </p:cNvPr>
          <p:cNvSpPr>
            <a:spLocks noGrp="1"/>
          </p:cNvSpPr>
          <p:nvPr>
            <p:ph type="title"/>
          </p:nvPr>
        </p:nvSpPr>
        <p:spPr>
          <a:xfrm>
            <a:off x="1475961" y="3541341"/>
            <a:ext cx="8900491" cy="1017408"/>
          </a:xfrm>
          <a:solidFill>
            <a:schemeClr val="bg1">
              <a:alpha val="60000"/>
            </a:schemeClr>
          </a:solidFill>
          <a:ln w="38100" cap="sq">
            <a:solidFill>
              <a:schemeClr val="tx1"/>
            </a:solidFill>
            <a:miter lim="800000"/>
          </a:ln>
        </p:spPr>
        <p:txBody>
          <a:bodyPr vert="horz" lIns="274320" tIns="182880" rIns="274320" bIns="182880" rtlCol="0" anchor="ctr" anchorCtr="1">
            <a:normAutofit/>
          </a:bodyPr>
          <a:lstStyle/>
          <a:p>
            <a:r>
              <a:rPr lang="en-US" sz="3800" dirty="0">
                <a:solidFill>
                  <a:schemeClr val="tx1"/>
                </a:solidFill>
              </a:rPr>
              <a:t>Masonic History</a:t>
            </a:r>
          </a:p>
        </p:txBody>
      </p:sp>
      <p:pic>
        <p:nvPicPr>
          <p:cNvPr id="5" name="Content Placeholder 4">
            <a:extLst>
              <a:ext uri="{FF2B5EF4-FFF2-40B4-BE49-F238E27FC236}">
                <a16:creationId xmlns:a16="http://schemas.microsoft.com/office/drawing/2014/main" id="{D303E74E-29DB-470E-BAA7-E1F03C8417C9}"/>
              </a:ext>
            </a:extLst>
          </p:cNvPr>
          <p:cNvPicPr>
            <a:picLocks noGrp="1" noChangeAspect="1"/>
          </p:cNvPicPr>
          <p:nvPr>
            <p:ph idx="1"/>
          </p:nvPr>
        </p:nvPicPr>
        <p:blipFill rotWithShape="1">
          <a:blip r:embed="rId2"/>
          <a:srcRect l="1436" r="1824"/>
          <a:stretch/>
        </p:blipFill>
        <p:spPr>
          <a:xfrm>
            <a:off x="132522" y="368300"/>
            <a:ext cx="3864812" cy="6134100"/>
          </a:xfrm>
          <a:prstGeom prst="rect">
            <a:avLst/>
          </a:prstGeom>
        </p:spPr>
      </p:pic>
      <p:pic>
        <p:nvPicPr>
          <p:cNvPr id="9" name="Picture 8">
            <a:extLst>
              <a:ext uri="{FF2B5EF4-FFF2-40B4-BE49-F238E27FC236}">
                <a16:creationId xmlns:a16="http://schemas.microsoft.com/office/drawing/2014/main" id="{02DDE99E-1F31-4B93-912D-712AB70F5994}"/>
              </a:ext>
            </a:extLst>
          </p:cNvPr>
          <p:cNvPicPr>
            <a:picLocks noChangeAspect="1"/>
          </p:cNvPicPr>
          <p:nvPr/>
        </p:nvPicPr>
        <p:blipFill rotWithShape="1">
          <a:blip r:embed="rId3"/>
          <a:srcRect l="2147" r="14103"/>
          <a:stretch/>
        </p:blipFill>
        <p:spPr>
          <a:xfrm>
            <a:off x="8365302" y="368300"/>
            <a:ext cx="3694176" cy="6134100"/>
          </a:xfrm>
          <a:prstGeom prst="rect">
            <a:avLst/>
          </a:prstGeom>
        </p:spPr>
      </p:pic>
      <p:pic>
        <p:nvPicPr>
          <p:cNvPr id="11" name="Picture 10">
            <a:extLst>
              <a:ext uri="{FF2B5EF4-FFF2-40B4-BE49-F238E27FC236}">
                <a16:creationId xmlns:a16="http://schemas.microsoft.com/office/drawing/2014/main" id="{DB45077A-499A-4ABC-98B2-E4D7A4843B03}"/>
              </a:ext>
            </a:extLst>
          </p:cNvPr>
          <p:cNvPicPr>
            <a:picLocks noChangeAspect="1"/>
          </p:cNvPicPr>
          <p:nvPr/>
        </p:nvPicPr>
        <p:blipFill>
          <a:blip r:embed="rId4"/>
          <a:stretch>
            <a:fillRect/>
          </a:stretch>
        </p:blipFill>
        <p:spPr>
          <a:xfrm>
            <a:off x="4297680" y="368300"/>
            <a:ext cx="3864812" cy="6134100"/>
          </a:xfrm>
          <a:prstGeom prst="rect">
            <a:avLst/>
          </a:prstGeom>
        </p:spPr>
      </p:pic>
    </p:spTree>
    <p:extLst>
      <p:ext uri="{BB962C8B-B14F-4D97-AF65-F5344CB8AC3E}">
        <p14:creationId xmlns:p14="http://schemas.microsoft.com/office/powerpoint/2010/main" val="354211160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2">
            <a:extLst>
              <a:ext uri="{FF2B5EF4-FFF2-40B4-BE49-F238E27FC236}">
                <a16:creationId xmlns:a16="http://schemas.microsoft.com/office/drawing/2014/main" id="{B0034324-56C6-49F4-85A7-46D5B0AC1788}"/>
              </a:ext>
            </a:extLst>
          </p:cNvPr>
          <p:cNvSpPr txBox="1">
            <a:spLocks/>
          </p:cNvSpPr>
          <p:nvPr/>
        </p:nvSpPr>
        <p:spPr>
          <a:xfrm>
            <a:off x="1489488" y="1462159"/>
            <a:ext cx="6723822" cy="1395342"/>
          </a:xfrm>
          <a:prstGeom prst="rect">
            <a:avLst/>
          </a:prstGeom>
        </p:spPr>
        <p:txBody>
          <a:bodyPr>
            <a:normAutofit lnSpcReduction="10000"/>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r>
              <a:rPr lang="en-US" sz="2800" dirty="0"/>
              <a:t>“…Life, Liberty and the pursuit of Happiness.”</a:t>
            </a:r>
          </a:p>
          <a:p>
            <a:pPr marL="0" indent="0">
              <a:buNone/>
            </a:pPr>
            <a:r>
              <a:rPr lang="en-US" sz="2800" dirty="0"/>
              <a:t>-</a:t>
            </a:r>
            <a:r>
              <a:rPr lang="en-US" sz="2800" i="1" dirty="0"/>
              <a:t>The Declaration of Independence</a:t>
            </a:r>
            <a:r>
              <a:rPr lang="en-US" sz="2800" dirty="0"/>
              <a:t>, 1776</a:t>
            </a:r>
          </a:p>
          <a:p>
            <a:endParaRPr lang="en-US" dirty="0"/>
          </a:p>
        </p:txBody>
      </p:sp>
      <p:sp>
        <p:nvSpPr>
          <p:cNvPr id="3" name="Content Placeholder 2">
            <a:extLst>
              <a:ext uri="{FF2B5EF4-FFF2-40B4-BE49-F238E27FC236}">
                <a16:creationId xmlns:a16="http://schemas.microsoft.com/office/drawing/2014/main" id="{AB5E3D5A-C58D-43B4-A5CD-ED69DE096F11}"/>
              </a:ext>
            </a:extLst>
          </p:cNvPr>
          <p:cNvSpPr txBox="1">
            <a:spLocks/>
          </p:cNvSpPr>
          <p:nvPr/>
        </p:nvSpPr>
        <p:spPr>
          <a:xfrm>
            <a:off x="5263321" y="3327400"/>
            <a:ext cx="5874579" cy="1752600"/>
          </a:xfrm>
          <a:prstGeom prst="rect">
            <a:avLst/>
          </a:prstGeom>
        </p:spPr>
        <p:txBody>
          <a:bodyPr>
            <a:normAutofit/>
          </a:bodyPr>
          <a:lstStyle>
            <a:lvl1pPr marL="228600" indent="-228600" algn="l" defTabSz="914400" rtl="0" eaLnBrk="1" latinLnBrk="0" hangingPunct="1">
              <a:lnSpc>
                <a:spcPct val="100000"/>
              </a:lnSpc>
              <a:spcBef>
                <a:spcPts val="1000"/>
              </a:spcBef>
              <a:buClr>
                <a:schemeClr val="accent2"/>
              </a:buClr>
              <a:buFont typeface="Arial" panose="020B0604020202020204" pitchFamily="34" charset="0"/>
              <a:buChar char="•"/>
              <a:defRPr sz="1800" kern="1200">
                <a:solidFill>
                  <a:schemeClr val="tx1">
                    <a:lumMod val="85000"/>
                    <a:lumOff val="15000"/>
                  </a:schemeClr>
                </a:solidFill>
                <a:latin typeface="+mn-lt"/>
                <a:ea typeface="+mn-ea"/>
                <a:cs typeface="+mn-cs"/>
              </a:defRPr>
            </a:lvl1pPr>
            <a:lvl2pPr marL="4572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2pPr>
            <a:lvl3pPr marL="6858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3pPr>
            <a:lvl4pPr marL="9144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4pPr>
            <a:lvl5pPr marL="114300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lumMod val="85000"/>
                    <a:lumOff val="15000"/>
                  </a:schemeClr>
                </a:solidFill>
                <a:latin typeface="+mn-lt"/>
                <a:ea typeface="+mn-ea"/>
                <a:cs typeface="+mn-cs"/>
              </a:defRPr>
            </a:lvl5pPr>
            <a:lvl6pPr marL="131286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6pPr>
            <a:lvl7pPr marL="1484313"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a:solidFill>
                  <a:schemeClr val="tx1"/>
                </a:solidFill>
                <a:latin typeface="+mn-lt"/>
                <a:ea typeface="+mn-ea"/>
                <a:cs typeface="+mn-cs"/>
              </a:defRPr>
            </a:lvl7pPr>
            <a:lvl8pPr marL="1657350"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8pPr>
            <a:lvl9pPr marL="1882775" indent="-228600" algn="l" defTabSz="914400" rtl="0" eaLnBrk="1" latinLnBrk="0" hangingPunct="1">
              <a:lnSpc>
                <a:spcPct val="100000"/>
              </a:lnSpc>
              <a:spcBef>
                <a:spcPts val="1000"/>
              </a:spcBef>
              <a:buClr>
                <a:schemeClr val="accent2"/>
              </a:buClr>
              <a:buFont typeface="Arial" panose="020B0604020202020204" pitchFamily="34" charset="0"/>
              <a:buChar char="•"/>
              <a:defRPr sz="1600" kern="1200" baseline="0">
                <a:solidFill>
                  <a:schemeClr val="tx1"/>
                </a:solidFill>
                <a:latin typeface="+mn-lt"/>
                <a:ea typeface="+mn-ea"/>
                <a:cs typeface="+mn-cs"/>
              </a:defRPr>
            </a:lvl9pPr>
          </a:lstStyle>
          <a:p>
            <a:pPr marL="0" indent="0">
              <a:buNone/>
            </a:pPr>
            <a:endParaRPr lang="en-US" sz="2400" b="1" dirty="0"/>
          </a:p>
          <a:p>
            <a:pPr marL="0" indent="0">
              <a:spcBef>
                <a:spcPts val="0"/>
              </a:spcBef>
              <a:buFont typeface="Arial" panose="020B0604020202020204" pitchFamily="34" charset="0"/>
              <a:buNone/>
            </a:pPr>
            <a:r>
              <a:rPr lang="en-US" sz="3000" i="1" dirty="0"/>
              <a:t>“…LIBERTÉ, ÉGALITÉ, FRATERNITÉ.”</a:t>
            </a:r>
          </a:p>
          <a:p>
            <a:pPr marL="0" indent="0">
              <a:spcBef>
                <a:spcPts val="0"/>
              </a:spcBef>
              <a:buFont typeface="Arial" panose="020B0604020202020204" pitchFamily="34" charset="0"/>
              <a:buNone/>
            </a:pPr>
            <a:r>
              <a:rPr lang="en-US" sz="3000" i="1" dirty="0"/>
              <a:t>-</a:t>
            </a:r>
            <a:r>
              <a:rPr lang="en-US" sz="3000" dirty="0"/>
              <a:t>Maximilien Robespierre, 1790</a:t>
            </a:r>
          </a:p>
          <a:p>
            <a:endParaRPr lang="en-US" dirty="0"/>
          </a:p>
        </p:txBody>
      </p:sp>
    </p:spTree>
    <p:extLst>
      <p:ext uri="{BB962C8B-B14F-4D97-AF65-F5344CB8AC3E}">
        <p14:creationId xmlns:p14="http://schemas.microsoft.com/office/powerpoint/2010/main" val="7285133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3061F79C-76DA-4E59-B792-CC8D3F7FEC43}"/>
              </a:ext>
            </a:extLst>
          </p:cNvPr>
          <p:cNvSpPr/>
          <p:nvPr/>
        </p:nvSpPr>
        <p:spPr>
          <a:xfrm>
            <a:off x="255814" y="685799"/>
            <a:ext cx="11680372" cy="3108543"/>
          </a:xfrm>
          <a:prstGeom prst="rect">
            <a:avLst/>
          </a:prstGeom>
        </p:spPr>
        <p:txBody>
          <a:bodyPr wrap="square">
            <a:spAutoFit/>
          </a:bodyPr>
          <a:lstStyle/>
          <a:p>
            <a:r>
              <a:rPr lang="en-US" sz="2400" dirty="0"/>
              <a:t>We presume not to dictate to your Excellency and Honors…</a:t>
            </a:r>
          </a:p>
          <a:p>
            <a:br>
              <a:rPr lang="en-US" sz="2400" dirty="0"/>
            </a:br>
            <a:r>
              <a:rPr lang="en-US" sz="2400" dirty="0"/>
              <a:t>We have no Property. We have no Wives. No Children. We have no City. No Country. But we have a Father in Heaven, and we are determined, as far as his Grace shall enable us, and as far as our degraded contemptuous Life will admit, to keep all his Commandments: Especially will we be obedient to our Masters, so long as God in his sovereign Providence shall suffer us to be </a:t>
            </a:r>
            <a:r>
              <a:rPr lang="en-US" sz="2400" dirty="0" err="1"/>
              <a:t>holden</a:t>
            </a:r>
            <a:r>
              <a:rPr lang="en-US" sz="2400" dirty="0"/>
              <a:t> in Bondage. </a:t>
            </a:r>
            <a:br>
              <a:rPr lang="en-US" sz="2800" dirty="0"/>
            </a:br>
            <a:endParaRPr lang="en-US" sz="2800" dirty="0"/>
          </a:p>
        </p:txBody>
      </p:sp>
      <p:sp>
        <p:nvSpPr>
          <p:cNvPr id="4" name="TextBox 3">
            <a:extLst>
              <a:ext uri="{FF2B5EF4-FFF2-40B4-BE49-F238E27FC236}">
                <a16:creationId xmlns:a16="http://schemas.microsoft.com/office/drawing/2014/main" id="{268B745C-1E1F-4078-8A8D-397ECB905558}"/>
              </a:ext>
            </a:extLst>
          </p:cNvPr>
          <p:cNvSpPr txBox="1"/>
          <p:nvPr/>
        </p:nvSpPr>
        <p:spPr>
          <a:xfrm>
            <a:off x="3599010" y="5163670"/>
            <a:ext cx="8337176" cy="1477328"/>
          </a:xfrm>
          <a:prstGeom prst="rect">
            <a:avLst/>
          </a:prstGeom>
          <a:noFill/>
        </p:spPr>
        <p:txBody>
          <a:bodyPr wrap="square" rtlCol="0">
            <a:spAutoFit/>
          </a:bodyPr>
          <a:lstStyle/>
          <a:p>
            <a:r>
              <a:rPr lang="en-US" sz="1800" i="1">
                <a:effectLst/>
                <a:latin typeface="Cambria" panose="02040503050406030204" pitchFamily="18" charset="0"/>
                <a:ea typeface="Cambria" panose="02040503050406030204" pitchFamily="18" charset="0"/>
                <a:cs typeface="Times New Roman" panose="02020603050405020304" pitchFamily="18" charset="0"/>
              </a:rPr>
              <a:t>The Appendix Or, Some Observations on the Expediency of the Petition of the Africans, living in Boston, &amp;c. lately presented to the General Assembly of this Province.  To which is annexed the Petition referred to.  Likewise, Thoughts on Slavery.  With a Useful Extract from the Massachusetts Spy of January 28, 1773, by way of an Address to the Members of the Assembly</a:t>
            </a:r>
            <a:r>
              <a:rPr lang="en-US" sz="1800">
                <a:effectLst/>
                <a:latin typeface="Cambria" panose="02040503050406030204" pitchFamily="18" charset="0"/>
                <a:ea typeface="Cambria" panose="02040503050406030204" pitchFamily="18" charset="0"/>
                <a:cs typeface="Times New Roman" panose="02020603050405020304" pitchFamily="18" charset="0"/>
              </a:rPr>
              <a:t> (Boston, ca. 1773).</a:t>
            </a:r>
            <a:endParaRPr lang="en-US" dirty="0"/>
          </a:p>
        </p:txBody>
      </p:sp>
    </p:spTree>
    <p:extLst>
      <p:ext uri="{BB962C8B-B14F-4D97-AF65-F5344CB8AC3E}">
        <p14:creationId xmlns:p14="http://schemas.microsoft.com/office/powerpoint/2010/main" val="402712040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DE470761-7C02-4CC2-AD55-94D8B86E534A}"/>
              </a:ext>
            </a:extLst>
          </p:cNvPr>
          <p:cNvGraphicFramePr>
            <a:graphicFrameLocks noChangeAspect="1"/>
          </p:cNvGraphicFramePr>
          <p:nvPr>
            <p:extLst>
              <p:ext uri="{D42A27DB-BD31-4B8C-83A1-F6EECF244321}">
                <p14:modId xmlns:p14="http://schemas.microsoft.com/office/powerpoint/2010/main" val="4216983143"/>
              </p:ext>
            </p:extLst>
          </p:nvPr>
        </p:nvGraphicFramePr>
        <p:xfrm>
          <a:off x="8698261" y="955877"/>
          <a:ext cx="3314405" cy="4946245"/>
        </p:xfrm>
        <a:graphic>
          <a:graphicData uri="http://schemas.openxmlformats.org/presentationml/2006/ole">
            <mc:AlternateContent xmlns:mc="http://schemas.openxmlformats.org/markup-compatibility/2006">
              <mc:Choice xmlns:v="urn:schemas-microsoft-com:vml" Requires="v">
                <p:oleObj spid="_x0000_s1027" name="Bitmap Image" r:id="rId3" imgW="15725880" imgH="23469480" progId="Paint.Picture">
                  <p:embed/>
                </p:oleObj>
              </mc:Choice>
              <mc:Fallback>
                <p:oleObj name="Bitmap Image" r:id="rId3" imgW="15725880" imgH="23469480" progId="Paint.Picture">
                  <p:embed/>
                  <p:pic>
                    <p:nvPicPr>
                      <p:cNvPr id="0" name=""/>
                      <p:cNvPicPr/>
                      <p:nvPr/>
                    </p:nvPicPr>
                    <p:blipFill>
                      <a:blip r:embed="rId4"/>
                      <a:stretch>
                        <a:fillRect/>
                      </a:stretch>
                    </p:blipFill>
                    <p:spPr>
                      <a:xfrm>
                        <a:off x="8698261" y="955877"/>
                        <a:ext cx="3314405" cy="4946245"/>
                      </a:xfrm>
                      <a:prstGeom prst="rect">
                        <a:avLst/>
                      </a:prstGeom>
                    </p:spPr>
                  </p:pic>
                </p:oleObj>
              </mc:Fallback>
            </mc:AlternateContent>
          </a:graphicData>
        </a:graphic>
      </p:graphicFrame>
      <p:sp>
        <p:nvSpPr>
          <p:cNvPr id="3" name="TextBox 2">
            <a:extLst>
              <a:ext uri="{FF2B5EF4-FFF2-40B4-BE49-F238E27FC236}">
                <a16:creationId xmlns:a16="http://schemas.microsoft.com/office/drawing/2014/main" id="{6DB13B88-EA56-42F2-BD2C-D8275916E6F2}"/>
              </a:ext>
            </a:extLst>
          </p:cNvPr>
          <p:cNvSpPr txBox="1"/>
          <p:nvPr/>
        </p:nvSpPr>
        <p:spPr>
          <a:xfrm>
            <a:off x="197263" y="6106120"/>
            <a:ext cx="7414782" cy="646331"/>
          </a:xfrm>
          <a:prstGeom prst="rect">
            <a:avLst/>
          </a:prstGeom>
          <a:noFill/>
        </p:spPr>
        <p:txBody>
          <a:bodyPr wrap="square" rtlCol="0">
            <a:spAutoFit/>
          </a:bodyPr>
          <a:lstStyle/>
          <a:p>
            <a:r>
              <a:rPr lang="en-US" sz="1200" dirty="0"/>
              <a:t>MHS Collections Online: Petition for freedom (manuscript copy) to the Massachusetts Council and the House of Representatives, [13] January 1777.</a:t>
            </a:r>
          </a:p>
          <a:p>
            <a:r>
              <a:rPr lang="en-US" sz="1200" dirty="0"/>
              <a:t>Massachusetts Historical Society,  https://www.masshist.org/database/viewer.php?item_id=55</a:t>
            </a:r>
            <a:endParaRPr lang="en-US" sz="1200" b="1" dirty="0"/>
          </a:p>
        </p:txBody>
      </p:sp>
      <p:sp>
        <p:nvSpPr>
          <p:cNvPr id="4" name="TextBox 3">
            <a:extLst>
              <a:ext uri="{FF2B5EF4-FFF2-40B4-BE49-F238E27FC236}">
                <a16:creationId xmlns:a16="http://schemas.microsoft.com/office/drawing/2014/main" id="{12218B59-6AB3-4205-B360-95BE14446ECD}"/>
              </a:ext>
            </a:extLst>
          </p:cNvPr>
          <p:cNvSpPr txBox="1"/>
          <p:nvPr/>
        </p:nvSpPr>
        <p:spPr>
          <a:xfrm>
            <a:off x="0" y="165910"/>
            <a:ext cx="8857129" cy="5632311"/>
          </a:xfrm>
          <a:prstGeom prst="rect">
            <a:avLst/>
          </a:prstGeom>
          <a:noFill/>
        </p:spPr>
        <p:txBody>
          <a:bodyPr wrap="square" rtlCol="0">
            <a:spAutoFit/>
          </a:bodyPr>
          <a:lstStyle/>
          <a:p>
            <a:r>
              <a:rPr lang="en-US" sz="2400" dirty="0"/>
              <a:t>To the Honorable Counsel &amp; House of [</a:t>
            </a:r>
            <a:r>
              <a:rPr lang="en-US" sz="2400" dirty="0" err="1"/>
              <a:t>Representa</a:t>
            </a:r>
            <a:r>
              <a:rPr lang="en-US" sz="2400" dirty="0"/>
              <a:t>-]</a:t>
            </a:r>
            <a:br>
              <a:rPr lang="en-US" sz="2400" dirty="0"/>
            </a:br>
            <a:r>
              <a:rPr lang="en-US" sz="2400" dirty="0" err="1"/>
              <a:t>tives</a:t>
            </a:r>
            <a:r>
              <a:rPr lang="en-US" sz="2400" dirty="0"/>
              <a:t> for the State of </a:t>
            </a:r>
            <a:r>
              <a:rPr lang="en-US" sz="2400" dirty="0" err="1"/>
              <a:t>Massachusette</a:t>
            </a:r>
            <a:r>
              <a:rPr lang="en-US" sz="2400" dirty="0"/>
              <a:t> Bay in General </a:t>
            </a:r>
            <a:br>
              <a:rPr lang="en-US" sz="2400" dirty="0"/>
            </a:br>
            <a:r>
              <a:rPr lang="en-US" sz="2400" dirty="0"/>
              <a:t>Court assembled, Jan 13 1777 --</a:t>
            </a:r>
          </a:p>
          <a:p>
            <a:br>
              <a:rPr lang="en-US" sz="2400" dirty="0"/>
            </a:br>
            <a:r>
              <a:rPr lang="en-US" sz="2400" dirty="0"/>
              <a:t>The petition of A Great Number of </a:t>
            </a:r>
            <a:r>
              <a:rPr lang="en-US" sz="2400" dirty="0" err="1"/>
              <a:t>Blackes</a:t>
            </a:r>
            <a:r>
              <a:rPr lang="en-US" sz="2400" dirty="0"/>
              <a:t> detained in a</a:t>
            </a:r>
            <a:br>
              <a:rPr lang="en-US" sz="2400" dirty="0"/>
            </a:br>
            <a:r>
              <a:rPr lang="en-US" sz="2400" dirty="0"/>
              <a:t>State of Slavery in the Bowels of a free &amp; </a:t>
            </a:r>
            <a:r>
              <a:rPr lang="en-US" sz="2400" dirty="0" err="1"/>
              <a:t>christian</a:t>
            </a:r>
            <a:r>
              <a:rPr lang="en-US" sz="2400" dirty="0"/>
              <a:t> Country </a:t>
            </a:r>
            <a:br>
              <a:rPr lang="en-US" sz="2400" dirty="0"/>
            </a:br>
            <a:r>
              <a:rPr lang="en-US" sz="2400" dirty="0"/>
              <a:t>Humbly </a:t>
            </a:r>
            <a:r>
              <a:rPr lang="en-US" sz="2400" dirty="0" err="1"/>
              <a:t>shuwith</a:t>
            </a:r>
            <a:r>
              <a:rPr lang="en-US" sz="2400" dirty="0"/>
              <a:t> that your Petitioners Apprehend that </a:t>
            </a:r>
            <a:br>
              <a:rPr lang="en-US" sz="2400" dirty="0"/>
            </a:br>
            <a:r>
              <a:rPr lang="en-US" sz="2400" dirty="0" err="1"/>
              <a:t>Thay</a:t>
            </a:r>
            <a:r>
              <a:rPr lang="en-US" sz="2400" dirty="0"/>
              <a:t> have in Common with all other men a Natural and </a:t>
            </a:r>
            <a:br>
              <a:rPr lang="en-US" sz="2400" dirty="0"/>
            </a:br>
            <a:r>
              <a:rPr lang="en-US" sz="2400" dirty="0" err="1"/>
              <a:t>Unaliable</a:t>
            </a:r>
            <a:r>
              <a:rPr lang="en-US" sz="2400" dirty="0"/>
              <a:t> Right to that freedom which the </a:t>
            </a:r>
            <a:r>
              <a:rPr lang="en-US" sz="2400" dirty="0" err="1"/>
              <a:t>Grat</a:t>
            </a:r>
            <a:r>
              <a:rPr lang="en-US" sz="2400" dirty="0"/>
              <a:t> [Great] - </a:t>
            </a:r>
            <a:br>
              <a:rPr lang="en-US" sz="2400" dirty="0"/>
            </a:br>
            <a:r>
              <a:rPr lang="en-US" sz="2400" dirty="0"/>
              <a:t>Parent of the </a:t>
            </a:r>
            <a:r>
              <a:rPr lang="en-US" sz="2400" dirty="0" err="1"/>
              <a:t>Unavese</a:t>
            </a:r>
            <a:r>
              <a:rPr lang="en-US" sz="2400" dirty="0"/>
              <a:t> [Universe] hath Bestowed </a:t>
            </a:r>
            <a:r>
              <a:rPr lang="en-US" sz="2400" dirty="0" err="1"/>
              <a:t>equalley</a:t>
            </a:r>
            <a:r>
              <a:rPr lang="en-US" sz="2400" dirty="0"/>
              <a:t> on </a:t>
            </a:r>
            <a:br>
              <a:rPr lang="en-US" sz="2400" dirty="0"/>
            </a:br>
            <a:r>
              <a:rPr lang="en-US" sz="2400" dirty="0"/>
              <a:t>all </a:t>
            </a:r>
            <a:r>
              <a:rPr lang="en-US" sz="2400" dirty="0" err="1"/>
              <a:t>menkind</a:t>
            </a:r>
            <a:r>
              <a:rPr lang="en-US" sz="2400" dirty="0"/>
              <a:t> [mankind] and which they have Never </a:t>
            </a:r>
            <a:r>
              <a:rPr lang="en-US" sz="2400" dirty="0" err="1"/>
              <a:t>forfuted</a:t>
            </a:r>
            <a:r>
              <a:rPr lang="en-US" sz="2400" dirty="0"/>
              <a:t> [forfeited] by Any Compact or Agreement whatever -- but </a:t>
            </a:r>
            <a:r>
              <a:rPr lang="en-US" sz="2400" dirty="0" err="1"/>
              <a:t>thay</a:t>
            </a:r>
            <a:r>
              <a:rPr lang="en-US" sz="2400" dirty="0"/>
              <a:t> [they] </a:t>
            </a:r>
            <a:r>
              <a:rPr lang="en-US" sz="2400" dirty="0" err="1"/>
              <a:t>wher</a:t>
            </a:r>
            <a:r>
              <a:rPr lang="en-US" sz="2400" dirty="0"/>
              <a:t> [were] Unjustly Dragged by the hand of cruel Power from their </a:t>
            </a:r>
            <a:br>
              <a:rPr lang="en-US" sz="2400" dirty="0"/>
            </a:br>
            <a:r>
              <a:rPr lang="en-US" sz="2400" dirty="0" err="1"/>
              <a:t>Derest</a:t>
            </a:r>
            <a:r>
              <a:rPr lang="en-US" sz="2400" dirty="0"/>
              <a:t> </a:t>
            </a:r>
            <a:r>
              <a:rPr lang="en-US" sz="2400" dirty="0" err="1"/>
              <a:t>frinds</a:t>
            </a:r>
            <a:r>
              <a:rPr lang="en-US" sz="2400" dirty="0"/>
              <a:t> [friends] and sum of them Even torn from the </a:t>
            </a:r>
            <a:br>
              <a:rPr lang="en-US" sz="2400" dirty="0"/>
            </a:br>
            <a:r>
              <a:rPr lang="en-US" sz="2400" dirty="0"/>
              <a:t>Embraces of their tender Parents…</a:t>
            </a:r>
          </a:p>
        </p:txBody>
      </p:sp>
    </p:spTree>
    <p:extLst>
      <p:ext uri="{BB962C8B-B14F-4D97-AF65-F5344CB8AC3E}">
        <p14:creationId xmlns:p14="http://schemas.microsoft.com/office/powerpoint/2010/main" val="2890577314"/>
      </p:ext>
    </p:extLst>
  </p:cSld>
  <p:clrMapOvr>
    <a:masterClrMapping/>
  </p:clrMapOvr>
</p:sld>
</file>

<file path=ppt/theme/theme1.xml><?xml version="1.0" encoding="utf-8"?>
<a:theme xmlns:a="http://schemas.openxmlformats.org/drawingml/2006/main" name="Parcel">
  <a:themeElements>
    <a:clrScheme name="Parcel">
      <a:dk1>
        <a:srgbClr val="000000"/>
      </a:dk1>
      <a:lt1>
        <a:srgbClr val="FFFFFF"/>
      </a:lt1>
      <a:dk2>
        <a:srgbClr val="635D4D"/>
      </a:dk2>
      <a:lt2>
        <a:srgbClr val="D8D6BA"/>
      </a:lt2>
      <a:accent1>
        <a:srgbClr val="9CBEBD"/>
      </a:accent1>
      <a:accent2>
        <a:srgbClr val="D2CB6C"/>
      </a:accent2>
      <a:accent3>
        <a:srgbClr val="9D9A93"/>
      </a:accent3>
      <a:accent4>
        <a:srgbClr val="C89F5D"/>
      </a:accent4>
      <a:accent5>
        <a:srgbClr val="A9A57C"/>
      </a:accent5>
      <a:accent6>
        <a:srgbClr val="95A39D"/>
      </a:accent6>
      <a:hlink>
        <a:srgbClr val="D25814"/>
      </a:hlink>
      <a:folHlink>
        <a:srgbClr val="849A0A"/>
      </a:folHlink>
    </a:clrScheme>
    <a:fontScheme name="Parcel">
      <a:maj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Gill Sans MT" panose="020B0502020104020203"/>
        <a:ea typeface=""/>
        <a:cs typeface=""/>
        <a:font script="Grek" typeface="Corbel"/>
        <a:font script="Cyrl" typeface="Corbel"/>
        <a:font script="Jpan" typeface="HGｺﾞｼｯｸE"/>
        <a:font script="Hang" typeface="휴먼매직체"/>
        <a:font script="Hans" typeface="华文中宋"/>
        <a:font script="Hant" typeface="微軟正黑體"/>
        <a:font script="Arab" typeface="Majalla UI"/>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Parcel">
      <a:fillStyleLst>
        <a:solidFill>
          <a:schemeClr val="phClr"/>
        </a:solidFill>
        <a:gradFill rotWithShape="1">
          <a:gsLst>
            <a:gs pos="0">
              <a:schemeClr val="phClr">
                <a:tint val="80000"/>
                <a:satMod val="107000"/>
                <a:lumMod val="103000"/>
              </a:schemeClr>
            </a:gs>
            <a:gs pos="100000">
              <a:schemeClr val="phClr">
                <a:tint val="82000"/>
                <a:satMod val="109000"/>
                <a:lumMod val="103000"/>
              </a:schemeClr>
            </a:gs>
          </a:gsLst>
          <a:lin ang="5400000" scaled="0"/>
        </a:gradFill>
        <a:gradFill rotWithShape="1">
          <a:gsLst>
            <a:gs pos="0">
              <a:schemeClr val="phClr">
                <a:tint val="97000"/>
                <a:satMod val="100000"/>
                <a:lumMod val="102000"/>
              </a:schemeClr>
            </a:gs>
            <a:gs pos="50000">
              <a:schemeClr val="phClr">
                <a:shade val="100000"/>
                <a:satMod val="103000"/>
                <a:lumMod val="100000"/>
              </a:schemeClr>
            </a:gs>
            <a:gs pos="100000">
              <a:schemeClr val="phClr">
                <a:shade val="93000"/>
                <a:satMod val="110000"/>
                <a:lumMod val="99000"/>
              </a:schemeClr>
            </a:gs>
          </a:gsLst>
          <a:lin ang="5400000" scaled="0"/>
        </a:gradFill>
      </a:fillStyleLst>
      <a:lnStyleLst>
        <a:ln w="6350" cap="flat" cmpd="sng" algn="ctr">
          <a:solidFill>
            <a:schemeClr val="phClr"/>
          </a:solidFill>
          <a:prstDash val="solid"/>
        </a:ln>
        <a:ln w="12700" cap="flat" cmpd="sng" algn="ctr">
          <a:solidFill>
            <a:schemeClr val="phClr"/>
          </a:solidFill>
          <a:prstDash val="solid"/>
        </a:ln>
        <a:ln w="31750" cap="flat" cmpd="sng" algn="ctr">
          <a:solidFill>
            <a:schemeClr val="phClr"/>
          </a:solidFill>
          <a:prstDash val="solid"/>
        </a:ln>
      </a:lnStyleLst>
      <a:effectStyleLst>
        <a:effectStyle>
          <a:effectLst/>
        </a:effectStyle>
        <a:effectStyle>
          <a:effectLst/>
        </a:effectStyle>
        <a:effectStyle>
          <a:effectLst>
            <a:outerShdw blurRad="55880" dist="15240" dir="5400000" algn="ctr" rotWithShape="0">
              <a:srgbClr val="000000">
                <a:alpha val="45000"/>
              </a:srgbClr>
            </a:outerShdw>
          </a:effectLst>
          <a:scene3d>
            <a:camera prst="orthographicFront">
              <a:rot lat="0" lon="0" rev="0"/>
            </a:camera>
            <a:lightRig rig="brightRoom" dir="tl"/>
          </a:scene3d>
          <a:sp3d prstMaterial="dkEdge">
            <a:bevelT w="0" h="0"/>
          </a:sp3d>
        </a:effectStyle>
      </a:effectStyleLst>
      <a:bgFillStyleLst>
        <a:solidFill>
          <a:schemeClr val="phClr"/>
        </a:solidFill>
        <a:solidFill>
          <a:schemeClr val="phClr">
            <a:tint val="95000"/>
            <a:satMod val="170000"/>
          </a:schemeClr>
        </a:solidFill>
        <a:gradFill rotWithShape="1">
          <a:gsLst>
            <a:gs pos="0">
              <a:schemeClr val="phClr">
                <a:tint val="97000"/>
                <a:shade val="100000"/>
                <a:satMod val="185000"/>
                <a:lumMod val="120000"/>
              </a:schemeClr>
            </a:gs>
            <a:gs pos="100000">
              <a:schemeClr val="phClr">
                <a:tint val="96000"/>
                <a:shade val="95000"/>
                <a:satMod val="215000"/>
                <a:lumMod val="80000"/>
              </a:schemeClr>
            </a:gs>
          </a:gsLst>
          <a:path path="circle">
            <a:fillToRect l="50000" t="55000" r="125000" b="100000"/>
          </a:path>
        </a:gradFill>
      </a:bgFillStyleLst>
    </a:fmtScheme>
  </a:themeElements>
  <a:objectDefaults/>
  <a:extraClrSchemeLst/>
  <a:extLst>
    <a:ext uri="{05A4C25C-085E-4340-85A3-A5531E510DB2}">
      <thm15:themeFamily xmlns:thm15="http://schemas.microsoft.com/office/thememl/2012/main" name="Parcel" id="{8BEC4385-4EB9-4D53-BFB5-0EA123736B6D}" vid="{0BDC4BB7-8AF9-46FD-8C32-AB93AC9C4100}"/>
    </a:ext>
  </a:extLst>
</a:theme>
</file>

<file path=docProps/app.xml><?xml version="1.0" encoding="utf-8"?>
<Properties xmlns="http://schemas.openxmlformats.org/officeDocument/2006/extended-properties" xmlns:vt="http://schemas.openxmlformats.org/officeDocument/2006/docPropsVTypes">
  <Template/>
  <TotalTime>1812</TotalTime>
  <Words>739</Words>
  <Application>Microsoft Office PowerPoint</Application>
  <PresentationFormat>Widescreen</PresentationFormat>
  <Paragraphs>20</Paragraphs>
  <Slides>21</Slides>
  <Notes>0</Notes>
  <HiddenSlides>0</HiddenSlides>
  <MMClips>0</MMClips>
  <ScaleCrop>false</ScaleCrop>
  <HeadingPairs>
    <vt:vector size="8" baseType="variant">
      <vt:variant>
        <vt:lpstr>Fonts Used</vt:lpstr>
      </vt:variant>
      <vt:variant>
        <vt:i4>5</vt:i4>
      </vt:variant>
      <vt:variant>
        <vt:lpstr>Theme</vt:lpstr>
      </vt:variant>
      <vt:variant>
        <vt:i4>1</vt:i4>
      </vt:variant>
      <vt:variant>
        <vt:lpstr>Embedded OLE Servers</vt:lpstr>
      </vt:variant>
      <vt:variant>
        <vt:i4>1</vt:i4>
      </vt:variant>
      <vt:variant>
        <vt:lpstr>Slide Titles</vt:lpstr>
      </vt:variant>
      <vt:variant>
        <vt:i4>21</vt:i4>
      </vt:variant>
    </vt:vector>
  </HeadingPairs>
  <TitlesOfParts>
    <vt:vector size="28" baseType="lpstr">
      <vt:lpstr>Arial</vt:lpstr>
      <vt:lpstr>Cambria</vt:lpstr>
      <vt:lpstr>Garamond</vt:lpstr>
      <vt:lpstr>Gill Sans MT</vt:lpstr>
      <vt:lpstr>Times New Roman</vt:lpstr>
      <vt:lpstr>Parcel</vt:lpstr>
      <vt:lpstr>Bitmap Image</vt:lpstr>
      <vt:lpstr>Emancipation, citizenship, and prince hall freemasonary during the revolutionary era</vt:lpstr>
      <vt:lpstr>PowerPoint Presentation</vt:lpstr>
      <vt:lpstr>PowerPoint Presentation</vt:lpstr>
      <vt:lpstr>PowerPoint Presentation</vt:lpstr>
      <vt:lpstr>PowerPoint Presentation</vt:lpstr>
      <vt:lpstr>Masonic History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Sesay, Chernoh</dc:creator>
  <cp:lastModifiedBy>Susan Sommers</cp:lastModifiedBy>
  <cp:revision>7</cp:revision>
  <dcterms:created xsi:type="dcterms:W3CDTF">2019-03-23T04:38:26Z</dcterms:created>
  <dcterms:modified xsi:type="dcterms:W3CDTF">2022-04-02T02:47:37Z</dcterms:modified>
</cp:coreProperties>
</file>