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57" r:id="rId3"/>
    <p:sldId id="259" r:id="rId4"/>
    <p:sldId id="263" r:id="rId5"/>
    <p:sldId id="264" r:id="rId6"/>
    <p:sldId id="267" r:id="rId7"/>
    <p:sldId id="268" r:id="rId8"/>
    <p:sldId id="269" r:id="rId9"/>
    <p:sldId id="270" r:id="rId10"/>
    <p:sldId id="271" r:id="rId11"/>
    <p:sldId id="272" r:id="rId12"/>
    <p:sldId id="273" r:id="rId13"/>
    <p:sldId id="274" r:id="rId14"/>
    <p:sldId id="275" r:id="rId15"/>
    <p:sldId id="276" r:id="rId16"/>
    <p:sldId id="277" r:id="rId17"/>
    <p:sldId id="258"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63" d="100"/>
          <a:sy n="63" d="100"/>
        </p:scale>
        <p:origin x="7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4/1/2022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34687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4/1/2022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670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4/1/2022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9445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4/1/2022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4112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4/1/2022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9827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4/1/2022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73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4/1/2022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931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4/1/2022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0931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4/1/2022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5807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4/1/2022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627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4/1/2022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1660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4/1/2022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1808365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88" r:id="rId7"/>
    <p:sldLayoutId id="2147483689" r:id="rId8"/>
    <p:sldLayoutId id="2147483690" r:id="rId9"/>
    <p:sldLayoutId id="2147483691" r:id="rId10"/>
    <p:sldLayoutId id="2147483698"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 y="0"/>
            <a:ext cx="12203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2A9F5D68-3D95-43BF-ACDE-75B3AF83A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0"/>
            <a:ext cx="12188952"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3AC5ED2-7560-4690-BDE5-563A97456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3F29E23-C558-4243-B32C-DA7AB4EA9BDC}"/>
              </a:ext>
            </a:extLst>
          </p:cNvPr>
          <p:cNvSpPr>
            <a:spLocks noGrp="1"/>
          </p:cNvSpPr>
          <p:nvPr>
            <p:ph type="ctrTitle"/>
          </p:nvPr>
        </p:nvSpPr>
        <p:spPr>
          <a:xfrm>
            <a:off x="5943600" y="1066800"/>
            <a:ext cx="5062727" cy="2833528"/>
          </a:xfrm>
        </p:spPr>
        <p:txBody>
          <a:bodyPr anchor="b">
            <a:normAutofit/>
          </a:bodyPr>
          <a:lstStyle/>
          <a:p>
            <a:pPr algn="l">
              <a:lnSpc>
                <a:spcPct val="90000"/>
              </a:lnSpc>
            </a:pPr>
            <a:r>
              <a:rPr lang="en-US" sz="3700" b="1" i="1" dirty="0">
                <a:solidFill>
                  <a:schemeClr val="tx2"/>
                </a:solidFill>
              </a:rPr>
              <a:t>Trans-Atlantic Perspectives on Freemasonry: German Immigrant Lodges in the USA</a:t>
            </a:r>
            <a:endParaRPr lang="en-GB" sz="3700" dirty="0">
              <a:solidFill>
                <a:schemeClr val="tx2"/>
              </a:solidFill>
            </a:endParaRPr>
          </a:p>
        </p:txBody>
      </p:sp>
      <p:sp>
        <p:nvSpPr>
          <p:cNvPr id="3" name="Underrubrik 2">
            <a:extLst>
              <a:ext uri="{FF2B5EF4-FFF2-40B4-BE49-F238E27FC236}">
                <a16:creationId xmlns:a16="http://schemas.microsoft.com/office/drawing/2014/main" id="{F784B11B-AF6E-544E-B98D-0FD339F8361D}"/>
              </a:ext>
            </a:extLst>
          </p:cNvPr>
          <p:cNvSpPr>
            <a:spLocks noGrp="1"/>
          </p:cNvSpPr>
          <p:nvPr>
            <p:ph type="subTitle" idx="1"/>
          </p:nvPr>
        </p:nvSpPr>
        <p:spPr>
          <a:xfrm>
            <a:off x="5943600" y="4074784"/>
            <a:ext cx="5062726" cy="1640216"/>
          </a:xfrm>
        </p:spPr>
        <p:txBody>
          <a:bodyPr anchor="t">
            <a:normAutofit/>
          </a:bodyPr>
          <a:lstStyle/>
          <a:p>
            <a:pPr algn="l"/>
            <a:r>
              <a:rPr lang="en-GB" sz="2200" dirty="0" err="1">
                <a:solidFill>
                  <a:schemeClr val="tx2"/>
                </a:solidFill>
              </a:rPr>
              <a:t>Dr.</a:t>
            </a:r>
            <a:r>
              <a:rPr lang="en-GB" sz="2200" dirty="0">
                <a:solidFill>
                  <a:schemeClr val="tx2"/>
                </a:solidFill>
              </a:rPr>
              <a:t> Andreas </a:t>
            </a:r>
            <a:r>
              <a:rPr lang="en-GB" sz="2200" dirty="0" err="1">
                <a:solidFill>
                  <a:schemeClr val="tx2"/>
                </a:solidFill>
              </a:rPr>
              <a:t>Önnerfors</a:t>
            </a:r>
            <a:endParaRPr lang="en-GB" sz="2200" dirty="0">
              <a:solidFill>
                <a:schemeClr val="tx2"/>
              </a:solidFill>
            </a:endParaRPr>
          </a:p>
          <a:p>
            <a:pPr algn="l"/>
            <a:r>
              <a:rPr lang="en-GB" sz="2200" dirty="0" err="1">
                <a:solidFill>
                  <a:schemeClr val="tx2"/>
                </a:solidFill>
              </a:rPr>
              <a:t>hyperhelikon@gmail.com</a:t>
            </a:r>
            <a:endParaRPr lang="en-GB" sz="2200" dirty="0">
              <a:solidFill>
                <a:schemeClr val="tx2"/>
              </a:solidFill>
            </a:endParaRPr>
          </a:p>
        </p:txBody>
      </p:sp>
      <p:pic>
        <p:nvPicPr>
          <p:cNvPr id="4" name="Bildobjekt 3">
            <a:extLst>
              <a:ext uri="{FF2B5EF4-FFF2-40B4-BE49-F238E27FC236}">
                <a16:creationId xmlns:a16="http://schemas.microsoft.com/office/drawing/2014/main" id="{86CF79C1-39FF-2F49-BF46-78252ED53DDF}"/>
              </a:ext>
            </a:extLst>
          </p:cNvPr>
          <p:cNvPicPr>
            <a:picLocks noChangeAspect="1"/>
          </p:cNvPicPr>
          <p:nvPr/>
        </p:nvPicPr>
        <p:blipFill rotWithShape="1">
          <a:blip r:embed="rId3"/>
          <a:srcRect l="10896"/>
          <a:stretch/>
        </p:blipFill>
        <p:spPr>
          <a:xfrm>
            <a:off x="838200" y="838200"/>
            <a:ext cx="4617008" cy="5181600"/>
          </a:xfrm>
          <a:prstGeom prst="rect">
            <a:avLst/>
          </a:prstGeom>
        </p:spPr>
      </p:pic>
      <p:pic>
        <p:nvPicPr>
          <p:cNvPr id="6" name="Bildobjekt 5">
            <a:extLst>
              <a:ext uri="{FF2B5EF4-FFF2-40B4-BE49-F238E27FC236}">
                <a16:creationId xmlns:a16="http://schemas.microsoft.com/office/drawing/2014/main" id="{C60D29E8-2DEC-DB4F-8D69-7FC7C4AFB517}"/>
              </a:ext>
            </a:extLst>
          </p:cNvPr>
          <p:cNvPicPr>
            <a:picLocks noChangeAspect="1"/>
          </p:cNvPicPr>
          <p:nvPr/>
        </p:nvPicPr>
        <p:blipFill>
          <a:blip r:embed="rId4"/>
          <a:stretch>
            <a:fillRect/>
          </a:stretch>
        </p:blipFill>
        <p:spPr>
          <a:xfrm>
            <a:off x="2908164" y="4654482"/>
            <a:ext cx="2121035" cy="2121035"/>
          </a:xfrm>
          <a:prstGeom prst="rect">
            <a:avLst/>
          </a:prstGeom>
        </p:spPr>
      </p:pic>
    </p:spTree>
    <p:extLst>
      <p:ext uri="{BB962C8B-B14F-4D97-AF65-F5344CB8AC3E}">
        <p14:creationId xmlns:p14="http://schemas.microsoft.com/office/powerpoint/2010/main" val="116742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DerTriangel.jpg">
            <a:extLst>
              <a:ext uri="{FF2B5EF4-FFF2-40B4-BE49-F238E27FC236}">
                <a16:creationId xmlns:a16="http://schemas.microsoft.com/office/drawing/2014/main" id="{FC82DF72-ADF2-BF44-90FD-5F220A5C8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754"/>
            <a:ext cx="5120640" cy="6827520"/>
          </a:xfrm>
          <a:prstGeom prst="rect">
            <a:avLst/>
          </a:prstGeom>
          <a:ln>
            <a:solidFill>
              <a:schemeClr val="accent1"/>
            </a:solidFill>
          </a:ln>
        </p:spPr>
      </p:pic>
      <p:pic>
        <p:nvPicPr>
          <p:cNvPr id="4" name="Bildobjekt 3" descr="En bild som visar text, dagstidning&#10;&#10;Automatiskt genererad beskrivning">
            <a:extLst>
              <a:ext uri="{FF2B5EF4-FFF2-40B4-BE49-F238E27FC236}">
                <a16:creationId xmlns:a16="http://schemas.microsoft.com/office/drawing/2014/main" id="{DD2489B8-31DB-FD44-AFB1-97C6ABDBCE30}"/>
              </a:ext>
            </a:extLst>
          </p:cNvPr>
          <p:cNvPicPr>
            <a:picLocks noChangeAspect="1"/>
          </p:cNvPicPr>
          <p:nvPr/>
        </p:nvPicPr>
        <p:blipFill>
          <a:blip r:embed="rId3"/>
          <a:stretch>
            <a:fillRect/>
          </a:stretch>
        </p:blipFill>
        <p:spPr>
          <a:xfrm>
            <a:off x="6949486" y="0"/>
            <a:ext cx="5242514" cy="6858000"/>
          </a:xfrm>
          <a:prstGeom prst="rect">
            <a:avLst/>
          </a:prstGeom>
        </p:spPr>
      </p:pic>
      <p:sp>
        <p:nvSpPr>
          <p:cNvPr id="6" name="textruta 5">
            <a:extLst>
              <a:ext uri="{FF2B5EF4-FFF2-40B4-BE49-F238E27FC236}">
                <a16:creationId xmlns:a16="http://schemas.microsoft.com/office/drawing/2014/main" id="{BA8F63F5-AC88-944E-8232-6CCEA8878DE0}"/>
              </a:ext>
            </a:extLst>
          </p:cNvPr>
          <p:cNvSpPr txBox="1"/>
          <p:nvPr/>
        </p:nvSpPr>
        <p:spPr>
          <a:xfrm>
            <a:off x="5242515" y="2413337"/>
            <a:ext cx="1548517" cy="2308324"/>
          </a:xfrm>
          <a:prstGeom prst="rect">
            <a:avLst/>
          </a:prstGeom>
          <a:noFill/>
        </p:spPr>
        <p:txBody>
          <a:bodyPr wrap="square" rtlCol="0">
            <a:spAutoFit/>
          </a:bodyPr>
          <a:lstStyle/>
          <a:p>
            <a:pPr algn="ctr"/>
            <a:r>
              <a:rPr lang="en-GB" b="1" i="1" dirty="0">
                <a:solidFill>
                  <a:schemeClr val="bg1"/>
                </a:solidFill>
              </a:rPr>
              <a:t>Der </a:t>
            </a:r>
            <a:r>
              <a:rPr lang="en-GB" b="1" i="1" dirty="0" err="1">
                <a:solidFill>
                  <a:schemeClr val="bg1"/>
                </a:solidFill>
              </a:rPr>
              <a:t>Triangel</a:t>
            </a:r>
            <a:r>
              <a:rPr lang="en-GB" b="1" i="1" dirty="0">
                <a:solidFill>
                  <a:schemeClr val="bg1"/>
                </a:solidFill>
              </a:rPr>
              <a:t> </a:t>
            </a:r>
          </a:p>
          <a:p>
            <a:pPr algn="ctr"/>
            <a:r>
              <a:rPr lang="en-GB" b="1" dirty="0">
                <a:solidFill>
                  <a:schemeClr val="bg1"/>
                </a:solidFill>
              </a:rPr>
              <a:t>1864: </a:t>
            </a:r>
          </a:p>
          <a:p>
            <a:pPr algn="ctr"/>
            <a:r>
              <a:rPr lang="en-GB" b="1" dirty="0">
                <a:solidFill>
                  <a:schemeClr val="bg1"/>
                </a:solidFill>
              </a:rPr>
              <a:t>First notice of lodge Hermann No. 127 under </a:t>
            </a:r>
            <a:r>
              <a:rPr lang="en-GB" b="1" dirty="0" err="1">
                <a:solidFill>
                  <a:schemeClr val="bg1"/>
                </a:solidFill>
              </a:rPr>
              <a:t>GLoC</a:t>
            </a:r>
            <a:endParaRPr lang="en-GB" b="1" dirty="0">
              <a:solidFill>
                <a:schemeClr val="bg1"/>
              </a:solidFill>
            </a:endParaRPr>
          </a:p>
          <a:p>
            <a:pPr algn="ctr"/>
            <a:r>
              <a:rPr lang="en-GB" b="1" dirty="0">
                <a:solidFill>
                  <a:schemeClr val="bg1"/>
                </a:solidFill>
              </a:rPr>
              <a:t>Est. 1858</a:t>
            </a:r>
          </a:p>
        </p:txBody>
      </p:sp>
    </p:spTree>
    <p:extLst>
      <p:ext uri="{BB962C8B-B14F-4D97-AF65-F5344CB8AC3E}">
        <p14:creationId xmlns:p14="http://schemas.microsoft.com/office/powerpoint/2010/main" val="415618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A4D9ECA5-A709-CF4A-8FBF-CE99B08D7933}"/>
              </a:ext>
            </a:extLst>
          </p:cNvPr>
          <p:cNvPicPr>
            <a:picLocks noChangeAspect="1"/>
          </p:cNvPicPr>
          <p:nvPr/>
        </p:nvPicPr>
        <p:blipFill>
          <a:blip r:embed="rId2"/>
          <a:stretch>
            <a:fillRect/>
          </a:stretch>
        </p:blipFill>
        <p:spPr>
          <a:xfrm>
            <a:off x="0" y="0"/>
            <a:ext cx="5150197" cy="6858000"/>
          </a:xfrm>
          <a:prstGeom prst="rect">
            <a:avLst/>
          </a:prstGeom>
        </p:spPr>
      </p:pic>
      <p:pic>
        <p:nvPicPr>
          <p:cNvPr id="5" name="Bildobjekt 4" descr="En bild som visar text, keramiska varor, porslin&#10;&#10;Automatiskt genererad beskrivning">
            <a:extLst>
              <a:ext uri="{FF2B5EF4-FFF2-40B4-BE49-F238E27FC236}">
                <a16:creationId xmlns:a16="http://schemas.microsoft.com/office/drawing/2014/main" id="{FE2271F4-E856-3A4E-94EE-B26765193CD2}"/>
              </a:ext>
            </a:extLst>
          </p:cNvPr>
          <p:cNvPicPr>
            <a:picLocks noChangeAspect="1"/>
          </p:cNvPicPr>
          <p:nvPr/>
        </p:nvPicPr>
        <p:blipFill>
          <a:blip r:embed="rId3"/>
          <a:stretch>
            <a:fillRect/>
          </a:stretch>
        </p:blipFill>
        <p:spPr>
          <a:xfrm>
            <a:off x="7041803" y="0"/>
            <a:ext cx="5150197" cy="6858000"/>
          </a:xfrm>
          <a:prstGeom prst="rect">
            <a:avLst/>
          </a:prstGeom>
        </p:spPr>
      </p:pic>
      <p:sp>
        <p:nvSpPr>
          <p:cNvPr id="6" name="textruta 5">
            <a:extLst>
              <a:ext uri="{FF2B5EF4-FFF2-40B4-BE49-F238E27FC236}">
                <a16:creationId xmlns:a16="http://schemas.microsoft.com/office/drawing/2014/main" id="{0F7D2E4B-FEE8-2B40-BB9B-5EECD28ED535}"/>
              </a:ext>
            </a:extLst>
          </p:cNvPr>
          <p:cNvSpPr txBox="1"/>
          <p:nvPr/>
        </p:nvSpPr>
        <p:spPr>
          <a:xfrm>
            <a:off x="5474675" y="2644170"/>
            <a:ext cx="1242649" cy="1569660"/>
          </a:xfrm>
          <a:prstGeom prst="rect">
            <a:avLst/>
          </a:prstGeom>
          <a:noFill/>
        </p:spPr>
        <p:txBody>
          <a:bodyPr wrap="none" rtlCol="0">
            <a:spAutoFit/>
          </a:bodyPr>
          <a:lstStyle/>
          <a:p>
            <a:pPr algn="ctr"/>
            <a:r>
              <a:rPr lang="en-GB" sz="3200" b="1" dirty="0">
                <a:solidFill>
                  <a:schemeClr val="bg1"/>
                </a:solidFill>
              </a:rPr>
              <a:t>1858</a:t>
            </a:r>
          </a:p>
          <a:p>
            <a:pPr algn="ctr"/>
            <a:r>
              <a:rPr lang="en-GB" sz="3200" b="1" dirty="0">
                <a:solidFill>
                  <a:schemeClr val="bg1"/>
                </a:solidFill>
              </a:rPr>
              <a:t>–</a:t>
            </a:r>
          </a:p>
          <a:p>
            <a:pPr algn="ctr"/>
            <a:r>
              <a:rPr lang="en-GB" sz="3200" b="1" dirty="0">
                <a:solidFill>
                  <a:schemeClr val="bg1"/>
                </a:solidFill>
              </a:rPr>
              <a:t>1958</a:t>
            </a:r>
          </a:p>
        </p:txBody>
      </p:sp>
    </p:spTree>
    <p:extLst>
      <p:ext uri="{BB962C8B-B14F-4D97-AF65-F5344CB8AC3E}">
        <p14:creationId xmlns:p14="http://schemas.microsoft.com/office/powerpoint/2010/main" val="390349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42F6BB54-8068-334E-8F19-5D4B6B064419}"/>
              </a:ext>
            </a:extLst>
          </p:cNvPr>
          <p:cNvPicPr>
            <a:picLocks noChangeAspect="1"/>
          </p:cNvPicPr>
          <p:nvPr/>
        </p:nvPicPr>
        <p:blipFill>
          <a:blip r:embed="rId2"/>
          <a:stretch>
            <a:fillRect/>
          </a:stretch>
        </p:blipFill>
        <p:spPr>
          <a:xfrm>
            <a:off x="579995" y="0"/>
            <a:ext cx="5150197" cy="6858000"/>
          </a:xfrm>
          <a:prstGeom prst="rect">
            <a:avLst/>
          </a:prstGeom>
        </p:spPr>
      </p:pic>
      <p:pic>
        <p:nvPicPr>
          <p:cNvPr id="5" name="Bildobjekt 4" descr="En bild som visar text&#10;&#10;Automatiskt genererad beskrivning">
            <a:extLst>
              <a:ext uri="{FF2B5EF4-FFF2-40B4-BE49-F238E27FC236}">
                <a16:creationId xmlns:a16="http://schemas.microsoft.com/office/drawing/2014/main" id="{DBA496D9-F194-1449-AC5D-AD1F5DCDA8D5}"/>
              </a:ext>
            </a:extLst>
          </p:cNvPr>
          <p:cNvPicPr>
            <a:picLocks noChangeAspect="1"/>
          </p:cNvPicPr>
          <p:nvPr/>
        </p:nvPicPr>
        <p:blipFill>
          <a:blip r:embed="rId3"/>
          <a:stretch>
            <a:fillRect/>
          </a:stretch>
        </p:blipFill>
        <p:spPr>
          <a:xfrm>
            <a:off x="6461809" y="0"/>
            <a:ext cx="5150197" cy="6858000"/>
          </a:xfrm>
          <a:prstGeom prst="rect">
            <a:avLst/>
          </a:prstGeom>
        </p:spPr>
      </p:pic>
    </p:spTree>
    <p:extLst>
      <p:ext uri="{BB962C8B-B14F-4D97-AF65-F5344CB8AC3E}">
        <p14:creationId xmlns:p14="http://schemas.microsoft.com/office/powerpoint/2010/main" val="460563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52C25A11-A6E7-2E4E-9DCF-445B72460AB8}"/>
              </a:ext>
            </a:extLst>
          </p:cNvPr>
          <p:cNvPicPr>
            <a:picLocks noChangeAspect="1"/>
          </p:cNvPicPr>
          <p:nvPr/>
        </p:nvPicPr>
        <p:blipFill>
          <a:blip r:embed="rId2"/>
          <a:stretch>
            <a:fillRect/>
          </a:stretch>
        </p:blipFill>
        <p:spPr>
          <a:xfrm>
            <a:off x="6399254" y="0"/>
            <a:ext cx="5150197" cy="6858000"/>
          </a:xfrm>
          <a:prstGeom prst="rect">
            <a:avLst/>
          </a:prstGeom>
        </p:spPr>
      </p:pic>
      <p:pic>
        <p:nvPicPr>
          <p:cNvPr id="5" name="Bildobjekt 4">
            <a:extLst>
              <a:ext uri="{FF2B5EF4-FFF2-40B4-BE49-F238E27FC236}">
                <a16:creationId xmlns:a16="http://schemas.microsoft.com/office/drawing/2014/main" id="{1AE65900-65F7-2A44-815B-3A3353F4E759}"/>
              </a:ext>
            </a:extLst>
          </p:cNvPr>
          <p:cNvPicPr>
            <a:picLocks noChangeAspect="1"/>
          </p:cNvPicPr>
          <p:nvPr/>
        </p:nvPicPr>
        <p:blipFill>
          <a:blip r:embed="rId3"/>
          <a:stretch>
            <a:fillRect/>
          </a:stretch>
        </p:blipFill>
        <p:spPr>
          <a:xfrm>
            <a:off x="642551" y="0"/>
            <a:ext cx="5150197" cy="6858000"/>
          </a:xfrm>
          <a:prstGeom prst="rect">
            <a:avLst/>
          </a:prstGeom>
        </p:spPr>
      </p:pic>
    </p:spTree>
    <p:extLst>
      <p:ext uri="{BB962C8B-B14F-4D97-AF65-F5344CB8AC3E}">
        <p14:creationId xmlns:p14="http://schemas.microsoft.com/office/powerpoint/2010/main" val="223525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148592-2360-FE44-8928-5ADB55022848}"/>
              </a:ext>
            </a:extLst>
          </p:cNvPr>
          <p:cNvSpPr>
            <a:spLocks noGrp="1"/>
          </p:cNvSpPr>
          <p:nvPr>
            <p:ph type="title"/>
          </p:nvPr>
        </p:nvSpPr>
        <p:spPr/>
        <p:txBody>
          <a:bodyPr>
            <a:noAutofit/>
          </a:bodyPr>
          <a:lstStyle/>
          <a:p>
            <a:r>
              <a:rPr lang="en-GB" sz="3200" dirty="0"/>
              <a:t>(III) The intersection of immigration and identity-formation exemplified by Freemasonry</a:t>
            </a:r>
          </a:p>
        </p:txBody>
      </p:sp>
      <p:sp>
        <p:nvSpPr>
          <p:cNvPr id="3" name="Platshållare för innehåll 2">
            <a:extLst>
              <a:ext uri="{FF2B5EF4-FFF2-40B4-BE49-F238E27FC236}">
                <a16:creationId xmlns:a16="http://schemas.microsoft.com/office/drawing/2014/main" id="{573C644B-E5E5-2F44-BD07-8C92BEDE9703}"/>
              </a:ext>
            </a:extLst>
          </p:cNvPr>
          <p:cNvSpPr>
            <a:spLocks noGrp="1"/>
          </p:cNvSpPr>
          <p:nvPr>
            <p:ph idx="1"/>
          </p:nvPr>
        </p:nvSpPr>
        <p:spPr>
          <a:xfrm>
            <a:off x="576470" y="1949450"/>
            <a:ext cx="11032434" cy="4195763"/>
          </a:xfrm>
        </p:spPr>
        <p:txBody>
          <a:bodyPr>
            <a:normAutofit fontScale="92500" lnSpcReduction="10000"/>
          </a:bodyPr>
          <a:lstStyle/>
          <a:p>
            <a:r>
              <a:rPr lang="en-GB" dirty="0"/>
              <a:t>Freemasonry: global circulation of people, practices and philosophies</a:t>
            </a:r>
          </a:p>
          <a:p>
            <a:r>
              <a:rPr lang="en-GB" dirty="0"/>
              <a:t>≈ 30 – 40 German-speaking lodges in the US</a:t>
            </a:r>
          </a:p>
          <a:p>
            <a:r>
              <a:rPr lang="en-GB" dirty="0"/>
              <a:t>How many other ‘foreign’ lodges? </a:t>
            </a:r>
          </a:p>
          <a:p>
            <a:r>
              <a:rPr lang="en-GB" dirty="0"/>
              <a:t>Immigration implies identity choices between assimilation, adaptation and exceptionalism </a:t>
            </a:r>
          </a:p>
          <a:p>
            <a:r>
              <a:rPr lang="en-GB" dirty="0"/>
              <a:t>The German lodges were placed in this tension between exclusionary definitions of ‘Germanness’ and integration into a larger vision of what it implies to be American or as members of lodge </a:t>
            </a:r>
            <a:r>
              <a:rPr lang="en-GB" i="1" dirty="0"/>
              <a:t>Hermann No. 127 </a:t>
            </a:r>
            <a:r>
              <a:rPr lang="en-GB" dirty="0"/>
              <a:t>put it in 1958: </a:t>
            </a:r>
          </a:p>
        </p:txBody>
      </p:sp>
    </p:spTree>
    <p:extLst>
      <p:ext uri="{BB962C8B-B14F-4D97-AF65-F5344CB8AC3E}">
        <p14:creationId xmlns:p14="http://schemas.microsoft.com/office/powerpoint/2010/main" val="199295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4B546A54-6143-E74C-A0DF-6033C9A0DDC9}"/>
              </a:ext>
            </a:extLst>
          </p:cNvPr>
          <p:cNvPicPr>
            <a:picLocks noChangeAspect="1"/>
          </p:cNvPicPr>
          <p:nvPr/>
        </p:nvPicPr>
        <p:blipFill>
          <a:blip r:embed="rId2"/>
          <a:stretch>
            <a:fillRect/>
          </a:stretch>
        </p:blipFill>
        <p:spPr>
          <a:xfrm>
            <a:off x="0" y="1390674"/>
            <a:ext cx="12192000" cy="4076651"/>
          </a:xfrm>
          <a:prstGeom prst="rect">
            <a:avLst/>
          </a:prstGeom>
        </p:spPr>
      </p:pic>
      <p:sp>
        <p:nvSpPr>
          <p:cNvPr id="6" name="textruta 5">
            <a:extLst>
              <a:ext uri="{FF2B5EF4-FFF2-40B4-BE49-F238E27FC236}">
                <a16:creationId xmlns:a16="http://schemas.microsoft.com/office/drawing/2014/main" id="{B79C8499-237F-3B4E-BC98-AC45FDA759D9}"/>
              </a:ext>
            </a:extLst>
          </p:cNvPr>
          <p:cNvSpPr txBox="1"/>
          <p:nvPr/>
        </p:nvSpPr>
        <p:spPr>
          <a:xfrm>
            <a:off x="3307512" y="5820838"/>
            <a:ext cx="5576976" cy="523220"/>
          </a:xfrm>
          <a:prstGeom prst="rect">
            <a:avLst/>
          </a:prstGeom>
          <a:noFill/>
        </p:spPr>
        <p:txBody>
          <a:bodyPr wrap="none" rtlCol="0">
            <a:spAutoFit/>
          </a:bodyPr>
          <a:lstStyle/>
          <a:p>
            <a:r>
              <a:rPr lang="en-GB" sz="2800" b="1" dirty="0">
                <a:solidFill>
                  <a:schemeClr val="bg1"/>
                </a:solidFill>
              </a:rPr>
              <a:t>Lodge</a:t>
            </a:r>
            <a:r>
              <a:rPr lang="en-GB" sz="2800" b="1" i="1" dirty="0">
                <a:solidFill>
                  <a:schemeClr val="bg1"/>
                </a:solidFill>
              </a:rPr>
              <a:t> Hermann No. 127</a:t>
            </a:r>
            <a:r>
              <a:rPr lang="en-GB" sz="2800" b="1" dirty="0">
                <a:solidFill>
                  <a:schemeClr val="bg1"/>
                </a:solidFill>
              </a:rPr>
              <a:t>, 1958</a:t>
            </a:r>
          </a:p>
        </p:txBody>
      </p:sp>
    </p:spTree>
    <p:extLst>
      <p:ext uri="{BB962C8B-B14F-4D97-AF65-F5344CB8AC3E}">
        <p14:creationId xmlns:p14="http://schemas.microsoft.com/office/powerpoint/2010/main" val="66311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A1E99B-586B-4942-AD98-A7DA407FBE4B}"/>
              </a:ext>
            </a:extLst>
          </p:cNvPr>
          <p:cNvSpPr>
            <a:spLocks noGrp="1"/>
          </p:cNvSpPr>
          <p:nvPr>
            <p:ph type="title"/>
          </p:nvPr>
        </p:nvSpPr>
        <p:spPr/>
        <p:txBody>
          <a:bodyPr/>
          <a:lstStyle/>
          <a:p>
            <a:r>
              <a:rPr lang="en-GB" dirty="0"/>
              <a:t>Research agenda for a pilot project</a:t>
            </a:r>
          </a:p>
        </p:txBody>
      </p:sp>
      <p:sp>
        <p:nvSpPr>
          <p:cNvPr id="3" name="Platshållare för innehåll 2">
            <a:extLst>
              <a:ext uri="{FF2B5EF4-FFF2-40B4-BE49-F238E27FC236}">
                <a16:creationId xmlns:a16="http://schemas.microsoft.com/office/drawing/2014/main" id="{DBEE0113-B66E-1449-ABF8-EE47CC641C81}"/>
              </a:ext>
            </a:extLst>
          </p:cNvPr>
          <p:cNvSpPr>
            <a:spLocks noGrp="1"/>
          </p:cNvSpPr>
          <p:nvPr>
            <p:ph idx="1"/>
          </p:nvPr>
        </p:nvSpPr>
        <p:spPr>
          <a:xfrm>
            <a:off x="654907" y="1691323"/>
            <a:ext cx="10960443" cy="4610085"/>
          </a:xfrm>
        </p:spPr>
        <p:txBody>
          <a:bodyPr>
            <a:normAutofit fontScale="92500" lnSpcReduction="10000"/>
          </a:bodyPr>
          <a:lstStyle/>
          <a:p>
            <a:r>
              <a:rPr lang="en-GB" dirty="0"/>
              <a:t>Extraction of lodge membership from </a:t>
            </a:r>
            <a:r>
              <a:rPr lang="en-GB" i="1" dirty="0" err="1"/>
              <a:t>Amerikanisch</a:t>
            </a:r>
            <a:r>
              <a:rPr lang="en-GB" i="1" dirty="0"/>
              <a:t>-Deutsche </a:t>
            </a:r>
            <a:r>
              <a:rPr lang="en-GB" i="1" dirty="0" err="1"/>
              <a:t>Jahrhbücher</a:t>
            </a:r>
            <a:r>
              <a:rPr lang="en-GB" dirty="0"/>
              <a:t> and </a:t>
            </a:r>
            <a:r>
              <a:rPr lang="en-GB" i="1" dirty="0"/>
              <a:t>Der </a:t>
            </a:r>
            <a:r>
              <a:rPr lang="en-GB" i="1" dirty="0" err="1"/>
              <a:t>Triangel</a:t>
            </a:r>
            <a:r>
              <a:rPr lang="en-GB" i="1" dirty="0"/>
              <a:t> </a:t>
            </a:r>
          </a:p>
          <a:p>
            <a:r>
              <a:rPr lang="en-GB" dirty="0"/>
              <a:t>Systematic mapping of archival sources related to the German lodges in the USA together with book collections and artefacts</a:t>
            </a:r>
          </a:p>
          <a:p>
            <a:r>
              <a:rPr lang="en-GB" dirty="0"/>
              <a:t>Inclusion into </a:t>
            </a:r>
            <a:r>
              <a:rPr lang="en-GB" dirty="0" err="1"/>
              <a:t>FactGrid</a:t>
            </a:r>
            <a:r>
              <a:rPr lang="en-GB" dirty="0"/>
              <a:t> database</a:t>
            </a:r>
          </a:p>
          <a:p>
            <a:r>
              <a:rPr lang="en-GB" dirty="0"/>
              <a:t>More research into contributions of German freemasons to American freemasonry </a:t>
            </a:r>
          </a:p>
          <a:p>
            <a:r>
              <a:rPr lang="en-GB" dirty="0"/>
              <a:t>Implications for studies into other immigrant communities</a:t>
            </a:r>
          </a:p>
          <a:p>
            <a:r>
              <a:rPr lang="en-GB" dirty="0"/>
              <a:t>Qualitative studies</a:t>
            </a:r>
          </a:p>
          <a:p>
            <a:endParaRPr lang="en-GB" dirty="0"/>
          </a:p>
        </p:txBody>
      </p:sp>
    </p:spTree>
    <p:extLst>
      <p:ext uri="{BB962C8B-B14F-4D97-AF65-F5344CB8AC3E}">
        <p14:creationId xmlns:p14="http://schemas.microsoft.com/office/powerpoint/2010/main" val="627659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8800EF-03D4-6A4C-8CC2-727EC3C2E54F}"/>
              </a:ext>
            </a:extLst>
          </p:cNvPr>
          <p:cNvSpPr>
            <a:spLocks noGrp="1"/>
          </p:cNvSpPr>
          <p:nvPr>
            <p:ph type="title"/>
          </p:nvPr>
        </p:nvSpPr>
        <p:spPr/>
        <p:txBody>
          <a:bodyPr/>
          <a:lstStyle/>
          <a:p>
            <a:r>
              <a:rPr lang="en-GB" dirty="0"/>
              <a:t>Further reading</a:t>
            </a:r>
          </a:p>
        </p:txBody>
      </p:sp>
      <p:sp>
        <p:nvSpPr>
          <p:cNvPr id="3" name="Platshållare för innehåll 2">
            <a:extLst>
              <a:ext uri="{FF2B5EF4-FFF2-40B4-BE49-F238E27FC236}">
                <a16:creationId xmlns:a16="http://schemas.microsoft.com/office/drawing/2014/main" id="{1418083C-FAE1-A54A-A7F6-603B0786F65F}"/>
              </a:ext>
            </a:extLst>
          </p:cNvPr>
          <p:cNvSpPr>
            <a:spLocks noGrp="1"/>
          </p:cNvSpPr>
          <p:nvPr>
            <p:ph idx="1"/>
          </p:nvPr>
        </p:nvSpPr>
        <p:spPr>
          <a:xfrm>
            <a:off x="308919" y="1550504"/>
            <a:ext cx="11454713" cy="4830418"/>
          </a:xfrm>
        </p:spPr>
        <p:txBody>
          <a:bodyPr>
            <a:normAutofit fontScale="85000" lnSpcReduction="20000"/>
          </a:bodyPr>
          <a:lstStyle/>
          <a:p>
            <a:r>
              <a:rPr lang="en-US" dirty="0"/>
              <a:t>”Atlantic antagonism: revolution and race in German-American masonic relations 1848-1861” in Jan Jensen and Jessica Harland-Jacobs, </a:t>
            </a:r>
            <a:r>
              <a:rPr lang="en-US" i="1" dirty="0"/>
              <a:t>The Fraternal Atlantic, 1770–1930</a:t>
            </a:r>
            <a:r>
              <a:rPr lang="en-US" dirty="0"/>
              <a:t>, special issue of </a:t>
            </a:r>
            <a:r>
              <a:rPr lang="en-US" i="1" dirty="0"/>
              <a:t>Atlantic Studies</a:t>
            </a:r>
            <a:r>
              <a:rPr lang="en-US" dirty="0"/>
              <a:t> (Taylor and Francis), Volume 16, Issue 3, 2019, 386–404 </a:t>
            </a:r>
          </a:p>
          <a:p>
            <a:r>
              <a:rPr lang="en-GB" dirty="0"/>
              <a:t>“Freedom in Fraternity? The German lodge </a:t>
            </a:r>
            <a:r>
              <a:rPr lang="en-GB" i="1" dirty="0"/>
              <a:t>Pythagoras</a:t>
            </a:r>
            <a:r>
              <a:rPr lang="en-GB" dirty="0"/>
              <a:t> No.1/86 in New York/Brooklyn and its trans-Atlantic connections in the antebellum U.S.” in </a:t>
            </a:r>
            <a:r>
              <a:rPr lang="en-US" i="1" dirty="0"/>
              <a:t>Masonic Lodges and their Impact in North and South America</a:t>
            </a:r>
            <a:r>
              <a:rPr lang="en-US" dirty="0"/>
              <a:t>, </a:t>
            </a:r>
            <a:r>
              <a:rPr lang="en-GB" dirty="0"/>
              <a:t>eds. Frank Jacob and Helmut </a:t>
            </a:r>
            <a:r>
              <a:rPr lang="en-GB" dirty="0" err="1"/>
              <a:t>Reinalter</a:t>
            </a:r>
            <a:r>
              <a:rPr lang="en-GB" dirty="0"/>
              <a:t>, </a:t>
            </a:r>
            <a:r>
              <a:rPr lang="en-GB" dirty="0" err="1"/>
              <a:t>Globalhistorische</a:t>
            </a:r>
            <a:r>
              <a:rPr lang="en-GB" dirty="0"/>
              <a:t> </a:t>
            </a:r>
            <a:r>
              <a:rPr lang="en-GB" dirty="0" err="1"/>
              <a:t>Komparativstudien</a:t>
            </a:r>
            <a:r>
              <a:rPr lang="en-GB" dirty="0"/>
              <a:t>, Vol.7, Würzburg: </a:t>
            </a:r>
            <a:r>
              <a:rPr lang="en-GB" dirty="0" err="1"/>
              <a:t>Königshausen</a:t>
            </a:r>
            <a:r>
              <a:rPr lang="en-GB" dirty="0"/>
              <a:t> &amp; Neumann 2019, 47–69</a:t>
            </a:r>
          </a:p>
          <a:p>
            <a:r>
              <a:rPr lang="en-US" dirty="0"/>
              <a:t>“The Borders of Masonic Cosmopolitanism: Revolution and Race in German-American Freemasonry”, in </a:t>
            </a:r>
            <a:r>
              <a:rPr lang="en-GB" i="1" dirty="0"/>
              <a:t>Ars </a:t>
            </a:r>
            <a:r>
              <a:rPr lang="en-GB" i="1" dirty="0" err="1"/>
              <a:t>Quatuor</a:t>
            </a:r>
            <a:r>
              <a:rPr lang="en-GB" i="1" dirty="0"/>
              <a:t> </a:t>
            </a:r>
            <a:r>
              <a:rPr lang="en-GB" i="1" dirty="0" err="1"/>
              <a:t>Coronatorum</a:t>
            </a:r>
            <a:r>
              <a:rPr lang="en-GB" i="1" dirty="0"/>
              <a:t>,</a:t>
            </a:r>
            <a:r>
              <a:rPr lang="en-US" dirty="0"/>
              <a:t> Vol 133, 2020, 13–24</a:t>
            </a:r>
          </a:p>
          <a:p>
            <a:r>
              <a:rPr lang="en-US" dirty="0"/>
              <a:t>“</a:t>
            </a:r>
            <a:r>
              <a:rPr lang="en-US" i="1" dirty="0"/>
              <a:t>Der </a:t>
            </a:r>
            <a:r>
              <a:rPr lang="en-US" i="1" dirty="0" err="1"/>
              <a:t>Triangel</a:t>
            </a:r>
            <a:r>
              <a:rPr lang="en-US" dirty="0"/>
              <a:t>: A German Masonic Newspaper in the USA”, in </a:t>
            </a:r>
            <a:r>
              <a:rPr lang="en-US" i="1" dirty="0"/>
              <a:t>Freemasonry on the Frontier</a:t>
            </a:r>
            <a:r>
              <a:rPr lang="en-US" dirty="0"/>
              <a:t> (Ed. John Wade), London: Lewis Masonic, 2021, 115–132</a:t>
            </a:r>
            <a:r>
              <a:rPr lang="sv-SE" dirty="0"/>
              <a:t> </a:t>
            </a:r>
            <a:endParaRPr lang="en-GB" dirty="0"/>
          </a:p>
        </p:txBody>
      </p:sp>
    </p:spTree>
    <p:extLst>
      <p:ext uri="{BB962C8B-B14F-4D97-AF65-F5344CB8AC3E}">
        <p14:creationId xmlns:p14="http://schemas.microsoft.com/office/powerpoint/2010/main" val="241953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12F5DE-C188-DC42-B937-DCA6ED30F607}"/>
              </a:ext>
            </a:extLst>
          </p:cNvPr>
          <p:cNvSpPr>
            <a:spLocks noGrp="1"/>
          </p:cNvSpPr>
          <p:nvPr>
            <p:ph type="title"/>
          </p:nvPr>
        </p:nvSpPr>
        <p:spPr/>
        <p:txBody>
          <a:bodyPr/>
          <a:lstStyle/>
          <a:p>
            <a:r>
              <a:rPr lang="en-GB" dirty="0"/>
              <a:t>Scope</a:t>
            </a:r>
          </a:p>
        </p:txBody>
      </p:sp>
      <p:sp>
        <p:nvSpPr>
          <p:cNvPr id="3" name="Platshållare för innehåll 2">
            <a:extLst>
              <a:ext uri="{FF2B5EF4-FFF2-40B4-BE49-F238E27FC236}">
                <a16:creationId xmlns:a16="http://schemas.microsoft.com/office/drawing/2014/main" id="{27CB5AB6-24B4-6444-BEEF-44EFC37BE9DA}"/>
              </a:ext>
            </a:extLst>
          </p:cNvPr>
          <p:cNvSpPr>
            <a:spLocks noGrp="1"/>
          </p:cNvSpPr>
          <p:nvPr>
            <p:ph idx="1"/>
          </p:nvPr>
        </p:nvSpPr>
        <p:spPr>
          <a:xfrm>
            <a:off x="308113" y="1949450"/>
            <a:ext cx="6758609" cy="4195763"/>
          </a:xfrm>
        </p:spPr>
        <p:txBody>
          <a:bodyPr/>
          <a:lstStyle/>
          <a:p>
            <a:r>
              <a:rPr lang="en-GB" dirty="0"/>
              <a:t>(I) Trans-Atlantic entanglements in Freemasonry</a:t>
            </a:r>
          </a:p>
          <a:p>
            <a:r>
              <a:rPr lang="en-GB" dirty="0"/>
              <a:t>(II) German immigration and Freemasonry in the USA </a:t>
            </a:r>
          </a:p>
          <a:p>
            <a:r>
              <a:rPr lang="en-GB" dirty="0"/>
              <a:t>(III) The intersection of immigration and identity-formation exemplified by Freemasonry</a:t>
            </a:r>
          </a:p>
          <a:p>
            <a:endParaRPr lang="en-GB" dirty="0"/>
          </a:p>
        </p:txBody>
      </p:sp>
      <p:pic>
        <p:nvPicPr>
          <p:cNvPr id="5" name="Bildobjekt 4">
            <a:extLst>
              <a:ext uri="{FF2B5EF4-FFF2-40B4-BE49-F238E27FC236}">
                <a16:creationId xmlns:a16="http://schemas.microsoft.com/office/drawing/2014/main" id="{FF037F2D-B31C-404E-B73F-9B3F1499AFE5}"/>
              </a:ext>
            </a:extLst>
          </p:cNvPr>
          <p:cNvPicPr>
            <a:picLocks noChangeAspect="1"/>
          </p:cNvPicPr>
          <p:nvPr/>
        </p:nvPicPr>
        <p:blipFill>
          <a:blip r:embed="rId2"/>
          <a:stretch>
            <a:fillRect/>
          </a:stretch>
        </p:blipFill>
        <p:spPr>
          <a:xfrm>
            <a:off x="7284880" y="0"/>
            <a:ext cx="4907120" cy="6858000"/>
          </a:xfrm>
          <a:prstGeom prst="rect">
            <a:avLst/>
          </a:prstGeom>
        </p:spPr>
      </p:pic>
    </p:spTree>
    <p:extLst>
      <p:ext uri="{BB962C8B-B14F-4D97-AF65-F5344CB8AC3E}">
        <p14:creationId xmlns:p14="http://schemas.microsoft.com/office/powerpoint/2010/main" val="355411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latshållare för innehåll 3">
            <a:extLst>
              <a:ext uri="{FF2B5EF4-FFF2-40B4-BE49-F238E27FC236}">
                <a16:creationId xmlns:a16="http://schemas.microsoft.com/office/drawing/2014/main" id="{33E75658-C747-6B45-9285-F999790816A1}"/>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15099" r="13332" b="1"/>
          <a:stretch/>
        </p:blipFill>
        <p:spPr>
          <a:xfrm>
            <a:off x="20" y="1376"/>
            <a:ext cx="12191980" cy="6856624"/>
          </a:xfrm>
          <a:prstGeom prst="rect">
            <a:avLst/>
          </a:prstGeom>
        </p:spPr>
      </p:pic>
      <p:sp>
        <p:nvSpPr>
          <p:cNvPr id="17" name="Rectangle 16">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7570123-1217-EB4A-AAB0-6C61B158B8B3}"/>
              </a:ext>
            </a:extLst>
          </p:cNvPr>
          <p:cNvSpPr>
            <a:spLocks noGrp="1"/>
          </p:cNvSpPr>
          <p:nvPr>
            <p:ph type="title"/>
          </p:nvPr>
        </p:nvSpPr>
        <p:spPr>
          <a:xfrm>
            <a:off x="996275" y="156477"/>
            <a:ext cx="10190071" cy="1515091"/>
          </a:xfrm>
        </p:spPr>
        <p:txBody>
          <a:bodyPr vert="horz" lIns="91440" tIns="45720" rIns="91440" bIns="45720" rtlCol="0" anchor="b">
            <a:normAutofit/>
          </a:bodyPr>
          <a:lstStyle/>
          <a:p>
            <a:pPr algn="ctr"/>
            <a:r>
              <a:rPr lang="en-US" sz="5000">
                <a:solidFill>
                  <a:srgbClr val="FFFFFF"/>
                </a:solidFill>
              </a:rPr>
              <a:t>(I) Trans-Atlantic Entanglements</a:t>
            </a:r>
          </a:p>
        </p:txBody>
      </p:sp>
      <p:sp>
        <p:nvSpPr>
          <p:cNvPr id="5" name="textruta 4">
            <a:extLst>
              <a:ext uri="{FF2B5EF4-FFF2-40B4-BE49-F238E27FC236}">
                <a16:creationId xmlns:a16="http://schemas.microsoft.com/office/drawing/2014/main" id="{BAB270CA-580C-184E-B813-5F1F7FA7AB0E}"/>
              </a:ext>
            </a:extLst>
          </p:cNvPr>
          <p:cNvSpPr txBox="1"/>
          <p:nvPr/>
        </p:nvSpPr>
        <p:spPr>
          <a:xfrm>
            <a:off x="1313938" y="1817814"/>
            <a:ext cx="10066636" cy="5262979"/>
          </a:xfrm>
          <a:prstGeom prst="rect">
            <a:avLst/>
          </a:prstGeom>
          <a:noFill/>
        </p:spPr>
        <p:txBody>
          <a:bodyPr wrap="square" rtlCol="0">
            <a:spAutoFit/>
          </a:bodyPr>
          <a:lstStyle/>
          <a:p>
            <a:r>
              <a:rPr lang="en-GB" sz="2400" b="1" dirty="0"/>
              <a:t>Consecration of lodge Pythagoras No. 1 in Brooklyn 2 May 1851</a:t>
            </a:r>
          </a:p>
          <a:p>
            <a:endParaRPr lang="en-GB" sz="2400" b="1" dirty="0"/>
          </a:p>
          <a:p>
            <a:r>
              <a:rPr lang="en-GB" sz="2400" b="1" dirty="0"/>
              <a:t>”to facilitate this more intimate union between our German and American brothers, in order to further the best of freemasonry in general” and </a:t>
            </a:r>
          </a:p>
          <a:p>
            <a:endParaRPr lang="en-GB" sz="2400" b="1" dirty="0"/>
          </a:p>
          <a:p>
            <a:endParaRPr lang="en-GB" sz="2400" b="1" dirty="0"/>
          </a:p>
          <a:p>
            <a:r>
              <a:rPr lang="en-GB" sz="2400" b="1" dirty="0"/>
              <a:t>“become the binding force of the Arch uniting the basic pillars, the Grand lodges on this and that side of the Atlantic, or the chain of union, through which the life-giving spark flows from the one to the other.” </a:t>
            </a:r>
          </a:p>
          <a:p>
            <a:r>
              <a:rPr lang="en-GB" sz="2400" b="1" dirty="0"/>
              <a:t>But what was behind the rhetoric? </a:t>
            </a:r>
          </a:p>
          <a:p>
            <a:endParaRPr lang="en-GB" sz="2400" b="1" dirty="0"/>
          </a:p>
          <a:p>
            <a:endParaRPr lang="en-GB" sz="2400" b="1" dirty="0"/>
          </a:p>
        </p:txBody>
      </p:sp>
    </p:spTree>
    <p:extLst>
      <p:ext uri="{BB962C8B-B14F-4D97-AF65-F5344CB8AC3E}">
        <p14:creationId xmlns:p14="http://schemas.microsoft.com/office/powerpoint/2010/main" val="1690186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Teubnersquestio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5549" y="0"/>
            <a:ext cx="5143500" cy="6858000"/>
          </a:xfrm>
          <a:prstGeom prst="rect">
            <a:avLst/>
          </a:prstGeom>
        </p:spPr>
      </p:pic>
      <p:pic>
        <p:nvPicPr>
          <p:cNvPr id="4" name="Bildobjekt 3" descr="Interview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385" y="2026508"/>
            <a:ext cx="6441989" cy="4831492"/>
          </a:xfrm>
          <a:prstGeom prst="rect">
            <a:avLst/>
          </a:prstGeom>
        </p:spPr>
      </p:pic>
      <p:pic>
        <p:nvPicPr>
          <p:cNvPr id="5" name="Bildobjekt 4">
            <a:extLst>
              <a:ext uri="{FF2B5EF4-FFF2-40B4-BE49-F238E27FC236}">
                <a16:creationId xmlns:a16="http://schemas.microsoft.com/office/drawing/2014/main" id="{D0AFA1E3-F5E6-9548-9410-B52EF9614C3F}"/>
              </a:ext>
            </a:extLst>
          </p:cNvPr>
          <p:cNvPicPr>
            <a:picLocks noChangeAspect="1"/>
          </p:cNvPicPr>
          <p:nvPr/>
        </p:nvPicPr>
        <p:blipFill>
          <a:blip r:embed="rId4"/>
          <a:stretch>
            <a:fillRect/>
          </a:stretch>
        </p:blipFill>
        <p:spPr>
          <a:xfrm>
            <a:off x="0" y="0"/>
            <a:ext cx="4676172" cy="2769291"/>
          </a:xfrm>
          <a:prstGeom prst="rect">
            <a:avLst/>
          </a:prstGeom>
          <a:ln>
            <a:solidFill>
              <a:schemeClr val="accent1"/>
            </a:solidFill>
          </a:ln>
        </p:spPr>
      </p:pic>
      <p:pic>
        <p:nvPicPr>
          <p:cNvPr id="6" name="Bildobjekt 5">
            <a:extLst>
              <a:ext uri="{FF2B5EF4-FFF2-40B4-BE49-F238E27FC236}">
                <a16:creationId xmlns:a16="http://schemas.microsoft.com/office/drawing/2014/main" id="{0D087617-A64D-5C4E-B1E8-D56AA1DC4577}"/>
              </a:ext>
            </a:extLst>
          </p:cNvPr>
          <p:cNvPicPr>
            <a:picLocks noChangeAspect="1"/>
          </p:cNvPicPr>
          <p:nvPr/>
        </p:nvPicPr>
        <p:blipFill>
          <a:blip r:embed="rId5"/>
          <a:stretch>
            <a:fillRect/>
          </a:stretch>
        </p:blipFill>
        <p:spPr>
          <a:xfrm>
            <a:off x="8736227" y="3857039"/>
            <a:ext cx="3422822" cy="3000961"/>
          </a:xfrm>
          <a:prstGeom prst="rect">
            <a:avLst/>
          </a:prstGeom>
          <a:ln>
            <a:solidFill>
              <a:schemeClr val="accent1"/>
            </a:solidFill>
          </a:ln>
        </p:spPr>
      </p:pic>
      <p:pic>
        <p:nvPicPr>
          <p:cNvPr id="7" name="Bildobjekt 6">
            <a:extLst>
              <a:ext uri="{FF2B5EF4-FFF2-40B4-BE49-F238E27FC236}">
                <a16:creationId xmlns:a16="http://schemas.microsoft.com/office/drawing/2014/main" id="{17227847-CC51-ED4E-9093-1F7E78E755A7}"/>
              </a:ext>
            </a:extLst>
          </p:cNvPr>
          <p:cNvPicPr>
            <a:picLocks noChangeAspect="1"/>
          </p:cNvPicPr>
          <p:nvPr/>
        </p:nvPicPr>
        <p:blipFill>
          <a:blip r:embed="rId6"/>
          <a:stretch>
            <a:fillRect/>
          </a:stretch>
        </p:blipFill>
        <p:spPr>
          <a:xfrm>
            <a:off x="1" y="3821795"/>
            <a:ext cx="2990334" cy="2949371"/>
          </a:xfrm>
          <a:prstGeom prst="rect">
            <a:avLst/>
          </a:prstGeom>
          <a:ln>
            <a:solidFill>
              <a:schemeClr val="accent1"/>
            </a:solidFill>
          </a:ln>
        </p:spPr>
      </p:pic>
      <p:sp>
        <p:nvSpPr>
          <p:cNvPr id="3" name="textruta 2">
            <a:extLst>
              <a:ext uri="{FF2B5EF4-FFF2-40B4-BE49-F238E27FC236}">
                <a16:creationId xmlns:a16="http://schemas.microsoft.com/office/drawing/2014/main" id="{0185EE23-3C16-F246-A525-163BF569B9FD}"/>
              </a:ext>
            </a:extLst>
          </p:cNvPr>
          <p:cNvSpPr txBox="1"/>
          <p:nvPr/>
        </p:nvSpPr>
        <p:spPr>
          <a:xfrm>
            <a:off x="439922" y="136092"/>
            <a:ext cx="10779426" cy="584775"/>
          </a:xfrm>
          <a:prstGeom prst="rect">
            <a:avLst/>
          </a:prstGeom>
          <a:noFill/>
        </p:spPr>
        <p:txBody>
          <a:bodyPr wrap="none" rtlCol="0">
            <a:spAutoFit/>
          </a:bodyPr>
          <a:lstStyle/>
          <a:p>
            <a:r>
              <a:rPr lang="en-GB" sz="3200" b="1" dirty="0">
                <a:solidFill>
                  <a:schemeClr val="bg1"/>
                </a:solidFill>
              </a:rPr>
              <a:t>(II) German immigration and Freemasonry in the USA </a:t>
            </a:r>
          </a:p>
        </p:txBody>
      </p:sp>
    </p:spTree>
    <p:extLst>
      <p:ext uri="{BB962C8B-B14F-4D97-AF65-F5344CB8AC3E}">
        <p14:creationId xmlns:p14="http://schemas.microsoft.com/office/powerpoint/2010/main" val="252171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F70FD4-DB46-A548-8630-3899BBEA82E4}"/>
              </a:ext>
            </a:extLst>
          </p:cNvPr>
          <p:cNvSpPr>
            <a:spLocks noGrp="1"/>
          </p:cNvSpPr>
          <p:nvPr>
            <p:ph type="title"/>
          </p:nvPr>
        </p:nvSpPr>
        <p:spPr/>
        <p:txBody>
          <a:bodyPr/>
          <a:lstStyle/>
          <a:p>
            <a:r>
              <a:rPr lang="en-GB" dirty="0"/>
              <a:t>Timeline NY Freemasonry</a:t>
            </a:r>
          </a:p>
        </p:txBody>
      </p:sp>
      <p:sp>
        <p:nvSpPr>
          <p:cNvPr id="3" name="Platshållare för innehåll 2">
            <a:extLst>
              <a:ext uri="{FF2B5EF4-FFF2-40B4-BE49-F238E27FC236}">
                <a16:creationId xmlns:a16="http://schemas.microsoft.com/office/drawing/2014/main" id="{FB9F20A7-1886-B845-B581-9A0778688AF8}"/>
              </a:ext>
            </a:extLst>
          </p:cNvPr>
          <p:cNvSpPr>
            <a:spLocks noGrp="1"/>
          </p:cNvSpPr>
          <p:nvPr>
            <p:ph idx="1"/>
          </p:nvPr>
        </p:nvSpPr>
        <p:spPr>
          <a:xfrm>
            <a:off x="367748" y="1949450"/>
            <a:ext cx="10986052" cy="4195763"/>
          </a:xfrm>
        </p:spPr>
        <p:txBody>
          <a:bodyPr>
            <a:normAutofit fontScale="92500" lnSpcReduction="10000"/>
          </a:bodyPr>
          <a:lstStyle/>
          <a:p>
            <a:r>
              <a:rPr lang="en-GB" dirty="0"/>
              <a:t>PGL NY (</a:t>
            </a:r>
            <a:r>
              <a:rPr lang="en-GB" dirty="0" err="1"/>
              <a:t>Antients</a:t>
            </a:r>
            <a:r>
              <a:rPr lang="en-GB" dirty="0"/>
              <a:t>) 1781 =&gt; 1784 GLNY</a:t>
            </a:r>
          </a:p>
          <a:p>
            <a:r>
              <a:rPr lang="en-GB" dirty="0"/>
              <a:t>1822 – 1827: split between country and city GL </a:t>
            </a:r>
          </a:p>
          <a:p>
            <a:r>
              <a:rPr lang="en-GB" dirty="0"/>
              <a:t>Morgan-affair 1826: decrease from 480 to 79 lodges in 1840 in NYC and NY state</a:t>
            </a:r>
          </a:p>
          <a:p>
            <a:r>
              <a:rPr lang="en-GB" dirty="0"/>
              <a:t>1837 – 1859, four GL: St. John’s Grand Lodge (1837-1850), Phillips Grand Lodge (1849-1858), St. John’s Grand Lodge (revived, 1853-1859), </a:t>
            </a:r>
            <a:r>
              <a:rPr lang="en-GB" dirty="0" err="1"/>
              <a:t>Willards</a:t>
            </a:r>
            <a:r>
              <a:rPr lang="en-GB" dirty="0"/>
              <a:t> (1837 – 1859) </a:t>
            </a:r>
          </a:p>
          <a:p>
            <a:r>
              <a:rPr lang="en-GB" dirty="0"/>
              <a:t>Trinity No. 10 (1790s), </a:t>
            </a:r>
            <a:r>
              <a:rPr lang="en-GB" i="1" dirty="0" err="1"/>
              <a:t>L’Union</a:t>
            </a:r>
            <a:r>
              <a:rPr lang="en-GB" i="1" dirty="0"/>
              <a:t> </a:t>
            </a:r>
            <a:r>
              <a:rPr lang="en-GB" i="1" dirty="0" err="1"/>
              <a:t>française</a:t>
            </a:r>
            <a:r>
              <a:rPr lang="en-GB" i="1" dirty="0"/>
              <a:t> No. 17 </a:t>
            </a:r>
            <a:r>
              <a:rPr lang="en-GB" dirty="0"/>
              <a:t>(1797), </a:t>
            </a:r>
            <a:r>
              <a:rPr lang="en-GB" i="1" dirty="0"/>
              <a:t>German Union No. 322</a:t>
            </a:r>
            <a:r>
              <a:rPr lang="en-GB" dirty="0"/>
              <a:t> =&gt; </a:t>
            </a:r>
            <a:r>
              <a:rPr lang="en-GB" i="1" dirty="0"/>
              <a:t>Pythagoras No. 86 </a:t>
            </a:r>
            <a:r>
              <a:rPr lang="en-GB" dirty="0"/>
              <a:t>(1841)    </a:t>
            </a:r>
          </a:p>
          <a:p>
            <a:endParaRPr lang="en-GB" dirty="0"/>
          </a:p>
          <a:p>
            <a:endParaRPr lang="en-GB" dirty="0"/>
          </a:p>
          <a:p>
            <a:endParaRPr lang="en-GB" dirty="0"/>
          </a:p>
        </p:txBody>
      </p:sp>
    </p:spTree>
    <p:extLst>
      <p:ext uri="{BB962C8B-B14F-4D97-AF65-F5344CB8AC3E}">
        <p14:creationId xmlns:p14="http://schemas.microsoft.com/office/powerpoint/2010/main" val="2269878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C9D70CD-BB34-244B-9809-7CB10087A2FD}"/>
              </a:ext>
            </a:extLst>
          </p:cNvPr>
          <p:cNvSpPr>
            <a:spLocks noGrp="1"/>
          </p:cNvSpPr>
          <p:nvPr>
            <p:ph type="title"/>
          </p:nvPr>
        </p:nvSpPr>
        <p:spPr>
          <a:xfrm>
            <a:off x="139149" y="240030"/>
            <a:ext cx="11598964" cy="1234440"/>
          </a:xfrm>
        </p:spPr>
        <p:txBody>
          <a:bodyPr>
            <a:normAutofit fontScale="90000"/>
          </a:bodyPr>
          <a:lstStyle/>
          <a:p>
            <a:r>
              <a:rPr lang="en-GB" sz="4000" dirty="0"/>
              <a:t>1841</a:t>
            </a:r>
            <a:r>
              <a:rPr lang="en-GB" sz="4000" i="1" dirty="0"/>
              <a:t>: </a:t>
            </a:r>
            <a:r>
              <a:rPr lang="en-GB" sz="4000" dirty="0"/>
              <a:t>Mutual affiliation between </a:t>
            </a:r>
            <a:r>
              <a:rPr lang="en-GB" sz="4000" i="1" dirty="0" err="1"/>
              <a:t>L’Union</a:t>
            </a:r>
            <a:r>
              <a:rPr lang="en-GB" sz="4000" i="1" dirty="0"/>
              <a:t> </a:t>
            </a:r>
            <a:r>
              <a:rPr lang="en-GB" sz="4000" i="1" dirty="0" err="1"/>
              <a:t>française</a:t>
            </a:r>
            <a:r>
              <a:rPr lang="en-GB" sz="4000" dirty="0"/>
              <a:t> No. 17 and </a:t>
            </a:r>
            <a:r>
              <a:rPr lang="en-GB" sz="4000" i="1" dirty="0"/>
              <a:t>Pythagoras</a:t>
            </a:r>
            <a:r>
              <a:rPr lang="en-GB" sz="4000" dirty="0"/>
              <a:t> No. 86</a:t>
            </a:r>
            <a:endParaRPr lang="sv-SE" sz="4000" dirty="0"/>
          </a:p>
        </p:txBody>
      </p:sp>
      <p:pic>
        <p:nvPicPr>
          <p:cNvPr id="8" name="Platshållare för innehåll 7">
            <a:extLst>
              <a:ext uri="{FF2B5EF4-FFF2-40B4-BE49-F238E27FC236}">
                <a16:creationId xmlns:a16="http://schemas.microsoft.com/office/drawing/2014/main" id="{11A64080-FA80-9746-8679-7D9F8554F6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174" y="1584959"/>
            <a:ext cx="3954780" cy="5273041"/>
          </a:xfrm>
          <a:ln>
            <a:solidFill>
              <a:schemeClr val="accent1"/>
            </a:solidFill>
          </a:ln>
        </p:spPr>
      </p:pic>
      <p:pic>
        <p:nvPicPr>
          <p:cNvPr id="10" name="Bildobjekt 9">
            <a:extLst>
              <a:ext uri="{FF2B5EF4-FFF2-40B4-BE49-F238E27FC236}">
                <a16:creationId xmlns:a16="http://schemas.microsoft.com/office/drawing/2014/main" id="{36A2B779-7F93-BB44-B62D-EF7CAC7C9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220" y="1584959"/>
            <a:ext cx="3954780" cy="5273040"/>
          </a:xfrm>
          <a:prstGeom prst="rect">
            <a:avLst/>
          </a:prstGeom>
          <a:ln>
            <a:solidFill>
              <a:schemeClr val="accent1"/>
            </a:solidFill>
          </a:ln>
        </p:spPr>
      </p:pic>
      <p:pic>
        <p:nvPicPr>
          <p:cNvPr id="12" name="Bildobjekt 11">
            <a:extLst>
              <a:ext uri="{FF2B5EF4-FFF2-40B4-BE49-F238E27FC236}">
                <a16:creationId xmlns:a16="http://schemas.microsoft.com/office/drawing/2014/main" id="{DE052D3E-B42F-1047-A5A6-0F05F2266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678" y="2387212"/>
            <a:ext cx="3458818" cy="3458818"/>
          </a:xfrm>
          <a:prstGeom prst="rect">
            <a:avLst/>
          </a:prstGeom>
          <a:ln>
            <a:solidFill>
              <a:schemeClr val="accent1"/>
            </a:solidFill>
          </a:ln>
        </p:spPr>
      </p:pic>
    </p:spTree>
    <p:extLst>
      <p:ext uri="{BB962C8B-B14F-4D97-AF65-F5344CB8AC3E}">
        <p14:creationId xmlns:p14="http://schemas.microsoft.com/office/powerpoint/2010/main" val="165027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5" y="0"/>
            <a:ext cx="12188951" cy="6858000"/>
          </a:xfrm>
          <a:prstGeom prst="rect">
            <a:avLst/>
          </a:prstGeom>
          <a:blipFill dpi="0" rotWithShape="1">
            <a:blip r:embed="rId2">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ildobjekt 3">
            <a:extLst>
              <a:ext uri="{FF2B5EF4-FFF2-40B4-BE49-F238E27FC236}">
                <a16:creationId xmlns:a16="http://schemas.microsoft.com/office/drawing/2014/main" id="{564132B9-C6AD-5E44-B2BF-C959E6B84B13}"/>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32046" b="25765"/>
          <a:stretch/>
        </p:blipFill>
        <p:spPr>
          <a:xfrm>
            <a:off x="1524" y="1376"/>
            <a:ext cx="12188952" cy="6856624"/>
          </a:xfrm>
          <a:prstGeom prst="rect">
            <a:avLst/>
          </a:prstGeom>
        </p:spPr>
      </p:pic>
      <p:sp>
        <p:nvSpPr>
          <p:cNvPr id="2" name="Rubrik 1">
            <a:extLst>
              <a:ext uri="{FF2B5EF4-FFF2-40B4-BE49-F238E27FC236}">
                <a16:creationId xmlns:a16="http://schemas.microsoft.com/office/drawing/2014/main" id="{AB47E482-295C-F948-B1C4-F2EDB41831E9}"/>
              </a:ext>
            </a:extLst>
          </p:cNvPr>
          <p:cNvSpPr>
            <a:spLocks noGrp="1"/>
          </p:cNvSpPr>
          <p:nvPr>
            <p:ph type="title"/>
          </p:nvPr>
        </p:nvSpPr>
        <p:spPr>
          <a:xfrm>
            <a:off x="284205" y="726066"/>
            <a:ext cx="4956853" cy="5018227"/>
          </a:xfrm>
        </p:spPr>
        <p:txBody>
          <a:bodyPr anchor="ctr">
            <a:normAutofit/>
          </a:bodyPr>
          <a:lstStyle/>
          <a:p>
            <a:r>
              <a:rPr lang="en-GB" dirty="0">
                <a:solidFill>
                  <a:srgbClr val="FFFFFF"/>
                </a:solidFill>
              </a:rPr>
              <a:t>Timeline lodge(s) ‘Pythagoras’ </a:t>
            </a:r>
            <a:br>
              <a:rPr lang="en-GB" dirty="0">
                <a:solidFill>
                  <a:srgbClr val="FFFFFF"/>
                </a:solidFill>
              </a:rPr>
            </a:br>
            <a:r>
              <a:rPr lang="en-GB" dirty="0">
                <a:solidFill>
                  <a:srgbClr val="FFFFFF"/>
                </a:solidFill>
              </a:rPr>
              <a:t>in NY</a:t>
            </a:r>
          </a:p>
        </p:txBody>
      </p:sp>
      <p:sp>
        <p:nvSpPr>
          <p:cNvPr id="3" name="Platshållare för innehåll 2">
            <a:extLst>
              <a:ext uri="{FF2B5EF4-FFF2-40B4-BE49-F238E27FC236}">
                <a16:creationId xmlns:a16="http://schemas.microsoft.com/office/drawing/2014/main" id="{8CCE0655-BDCE-0146-B760-202D30FD1D43}"/>
              </a:ext>
            </a:extLst>
          </p:cNvPr>
          <p:cNvSpPr>
            <a:spLocks noGrp="1"/>
          </p:cNvSpPr>
          <p:nvPr>
            <p:ph idx="1"/>
          </p:nvPr>
        </p:nvSpPr>
        <p:spPr>
          <a:xfrm>
            <a:off x="5347251" y="1013790"/>
            <a:ext cx="6675873" cy="4923747"/>
          </a:xfrm>
        </p:spPr>
        <p:txBody>
          <a:bodyPr anchor="ctr">
            <a:noAutofit/>
          </a:bodyPr>
          <a:lstStyle/>
          <a:p>
            <a:pPr>
              <a:lnSpc>
                <a:spcPct val="100000"/>
              </a:lnSpc>
            </a:pPr>
            <a:r>
              <a:rPr lang="en-GB" sz="2400" dirty="0">
                <a:solidFill>
                  <a:srgbClr val="FFFFFF"/>
                </a:solidFill>
              </a:rPr>
              <a:t>1841-1851: Lodge Pythagoras No. 86 in GLNY (Willard?)</a:t>
            </a:r>
          </a:p>
          <a:p>
            <a:pPr>
              <a:lnSpc>
                <a:spcPct val="100000"/>
              </a:lnSpc>
            </a:pPr>
            <a:r>
              <a:rPr lang="en-GB" sz="2400" dirty="0">
                <a:solidFill>
                  <a:srgbClr val="FFFFFF"/>
                </a:solidFill>
              </a:rPr>
              <a:t>1851-1854: Lodge </a:t>
            </a:r>
            <a:r>
              <a:rPr lang="en-GB" sz="2400" i="1" dirty="0">
                <a:solidFill>
                  <a:srgbClr val="FFFFFF"/>
                </a:solidFill>
              </a:rPr>
              <a:t>Pythagoras No. 1 </a:t>
            </a:r>
            <a:r>
              <a:rPr lang="en-GB" sz="2400" dirty="0">
                <a:solidFill>
                  <a:srgbClr val="FFFFFF"/>
                </a:solidFill>
              </a:rPr>
              <a:t>in Grand Lodge of Hamburg (GLH)</a:t>
            </a:r>
          </a:p>
          <a:p>
            <a:pPr>
              <a:lnSpc>
                <a:spcPct val="100000"/>
              </a:lnSpc>
            </a:pPr>
            <a:r>
              <a:rPr lang="en-GB" sz="2400" dirty="0">
                <a:solidFill>
                  <a:srgbClr val="FFFFFF"/>
                </a:solidFill>
              </a:rPr>
              <a:t>1854: a split in Pythagoras No. 1 leads to re-establishment of No. 86 under GLNY (Willard?)</a:t>
            </a:r>
          </a:p>
          <a:p>
            <a:pPr>
              <a:lnSpc>
                <a:spcPct val="100000"/>
              </a:lnSpc>
            </a:pPr>
            <a:r>
              <a:rPr lang="en-GB" sz="2400" dirty="0">
                <a:solidFill>
                  <a:srgbClr val="FFFFFF"/>
                </a:solidFill>
              </a:rPr>
              <a:t>1854-(1884/1902): Pythagoras No. 1 in GLH</a:t>
            </a:r>
          </a:p>
          <a:p>
            <a:pPr>
              <a:lnSpc>
                <a:spcPct val="100000"/>
              </a:lnSpc>
            </a:pPr>
            <a:r>
              <a:rPr lang="en-GB" sz="2400" dirty="0">
                <a:solidFill>
                  <a:srgbClr val="FFFFFF"/>
                </a:solidFill>
              </a:rPr>
              <a:t>1853: </a:t>
            </a:r>
            <a:r>
              <a:rPr lang="en-GB" sz="2400" i="1" dirty="0">
                <a:solidFill>
                  <a:srgbClr val="FFFFFF"/>
                </a:solidFill>
              </a:rPr>
              <a:t>Franklin No. 2 </a:t>
            </a:r>
            <a:r>
              <a:rPr lang="en-GB" sz="2400" dirty="0">
                <a:solidFill>
                  <a:srgbClr val="FFFFFF"/>
                </a:solidFill>
              </a:rPr>
              <a:t>(GLH) established in Tremont in 1853.</a:t>
            </a:r>
          </a:p>
          <a:p>
            <a:pPr>
              <a:lnSpc>
                <a:spcPct val="100000"/>
              </a:lnSpc>
            </a:pPr>
            <a:r>
              <a:rPr lang="en-GB" sz="2400" dirty="0">
                <a:solidFill>
                  <a:srgbClr val="FFFFFF"/>
                </a:solidFill>
              </a:rPr>
              <a:t>1871: </a:t>
            </a:r>
            <a:r>
              <a:rPr lang="en-GB" sz="2400" i="1" dirty="0" err="1">
                <a:solidFill>
                  <a:srgbClr val="FFFFFF"/>
                </a:solidFill>
              </a:rPr>
              <a:t>Zeton</a:t>
            </a:r>
            <a:r>
              <a:rPr lang="en-GB" sz="2400" i="1" dirty="0">
                <a:solidFill>
                  <a:srgbClr val="FFFFFF"/>
                </a:solidFill>
              </a:rPr>
              <a:t> </a:t>
            </a:r>
            <a:r>
              <a:rPr lang="en-GB" sz="2400" i="1" dirty="0" err="1">
                <a:solidFill>
                  <a:srgbClr val="FFFFFF"/>
                </a:solidFill>
              </a:rPr>
              <a:t>zum</a:t>
            </a:r>
            <a:r>
              <a:rPr lang="en-GB" sz="2400" i="1" dirty="0">
                <a:solidFill>
                  <a:srgbClr val="FFFFFF"/>
                </a:solidFill>
              </a:rPr>
              <a:t> Licht No. 3 </a:t>
            </a:r>
            <a:r>
              <a:rPr lang="en-GB" sz="2400" dirty="0">
                <a:solidFill>
                  <a:srgbClr val="FFFFFF"/>
                </a:solidFill>
              </a:rPr>
              <a:t>(GLH) </a:t>
            </a:r>
            <a:r>
              <a:rPr lang="en-GB" sz="2400" dirty="0" err="1">
                <a:solidFill>
                  <a:srgbClr val="FFFFFF"/>
                </a:solidFill>
              </a:rPr>
              <a:t>etablished</a:t>
            </a:r>
            <a:r>
              <a:rPr lang="en-GB" sz="2400" dirty="0">
                <a:solidFill>
                  <a:srgbClr val="FFFFFF"/>
                </a:solidFill>
              </a:rPr>
              <a:t> in Hoboken</a:t>
            </a:r>
          </a:p>
          <a:p>
            <a:pPr>
              <a:lnSpc>
                <a:spcPct val="100000"/>
              </a:lnSpc>
            </a:pPr>
            <a:r>
              <a:rPr lang="en-GB" sz="2400" dirty="0">
                <a:solidFill>
                  <a:srgbClr val="FFFFFF"/>
                </a:solidFill>
              </a:rPr>
              <a:t>1854-(1993): Pythagoras No. 86 in GLNY, united with Trinity No. 12 in 1993 </a:t>
            </a:r>
          </a:p>
          <a:p>
            <a:pPr>
              <a:lnSpc>
                <a:spcPct val="100000"/>
              </a:lnSpc>
            </a:pPr>
            <a:r>
              <a:rPr lang="en-GB" sz="2400" dirty="0">
                <a:solidFill>
                  <a:srgbClr val="FFFFFF"/>
                </a:solidFill>
              </a:rPr>
              <a:t>GLH-lodges cease to exist in NY and U.S. at the end of the 19C </a:t>
            </a:r>
          </a:p>
        </p:txBody>
      </p:sp>
    </p:spTree>
    <p:extLst>
      <p:ext uri="{BB962C8B-B14F-4D97-AF65-F5344CB8AC3E}">
        <p14:creationId xmlns:p14="http://schemas.microsoft.com/office/powerpoint/2010/main" val="231324356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C8134F5-D8B2-4E75-AB7D-52504044E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6" y="0"/>
            <a:ext cx="12179928" cy="6858000"/>
          </a:xfrm>
          <a:prstGeom prst="rect">
            <a:avLst/>
          </a:prstGeom>
          <a:blipFill dpi="0" rotWithShape="1">
            <a:blip r:embed="rId2">
              <a:alphaModFix amt="1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ildobjekt 3">
            <a:extLst>
              <a:ext uri="{FF2B5EF4-FFF2-40B4-BE49-F238E27FC236}">
                <a16:creationId xmlns:a16="http://schemas.microsoft.com/office/drawing/2014/main" id="{40F1FF3F-A5AE-1947-83C9-B382F4A85BB4}"/>
              </a:ext>
            </a:extLst>
          </p:cNvPr>
          <p:cNvPicPr>
            <a:picLocks noChangeAspect="1"/>
          </p:cNvPicPr>
          <p:nvPr/>
        </p:nvPicPr>
        <p:blipFill rotWithShape="1">
          <a:blip r:embed="rId3">
            <a:alphaModFix amt="60000"/>
          </a:blip>
          <a:srcRect l="2685" r="2325" b="3"/>
          <a:stretch/>
        </p:blipFill>
        <p:spPr>
          <a:xfrm>
            <a:off x="20" y="10"/>
            <a:ext cx="6089884" cy="6856614"/>
          </a:xfrm>
          <a:prstGeom prst="rect">
            <a:avLst/>
          </a:prstGeom>
        </p:spPr>
      </p:pic>
      <p:pic>
        <p:nvPicPr>
          <p:cNvPr id="5" name="Bildobjekt 4">
            <a:extLst>
              <a:ext uri="{FF2B5EF4-FFF2-40B4-BE49-F238E27FC236}">
                <a16:creationId xmlns:a16="http://schemas.microsoft.com/office/drawing/2014/main" id="{82DBCE60-E4BF-DB47-956A-F1E887A026BD}"/>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l="6849" r="3465"/>
          <a:stretch/>
        </p:blipFill>
        <p:spPr>
          <a:xfrm>
            <a:off x="6092952" y="1386"/>
            <a:ext cx="6099048" cy="6856614"/>
          </a:xfrm>
          <a:prstGeom prst="rect">
            <a:avLst/>
          </a:prstGeom>
        </p:spPr>
      </p:pic>
      <p:sp>
        <p:nvSpPr>
          <p:cNvPr id="2" name="Rubrik 1">
            <a:extLst>
              <a:ext uri="{FF2B5EF4-FFF2-40B4-BE49-F238E27FC236}">
                <a16:creationId xmlns:a16="http://schemas.microsoft.com/office/drawing/2014/main" id="{F6CDFF86-BED4-A441-B809-7A5DC484D395}"/>
              </a:ext>
            </a:extLst>
          </p:cNvPr>
          <p:cNvSpPr>
            <a:spLocks noGrp="1"/>
          </p:cNvSpPr>
          <p:nvPr>
            <p:ph type="title"/>
          </p:nvPr>
        </p:nvSpPr>
        <p:spPr>
          <a:xfrm>
            <a:off x="1053507" y="388136"/>
            <a:ext cx="9372641" cy="991523"/>
          </a:xfrm>
        </p:spPr>
        <p:txBody>
          <a:bodyPr anchor="b">
            <a:normAutofit/>
          </a:bodyPr>
          <a:lstStyle/>
          <a:p>
            <a:pPr algn="ctr"/>
            <a:r>
              <a:rPr lang="en-GB" dirty="0">
                <a:solidFill>
                  <a:srgbClr val="FFFFFF"/>
                </a:solidFill>
              </a:rPr>
              <a:t>Conflict lines</a:t>
            </a:r>
          </a:p>
        </p:txBody>
      </p:sp>
      <p:sp>
        <p:nvSpPr>
          <p:cNvPr id="3" name="Platshållare för innehåll 2">
            <a:extLst>
              <a:ext uri="{FF2B5EF4-FFF2-40B4-BE49-F238E27FC236}">
                <a16:creationId xmlns:a16="http://schemas.microsoft.com/office/drawing/2014/main" id="{8AEB8663-08DF-E74D-97DA-3AAB7D4A49C3}"/>
              </a:ext>
            </a:extLst>
          </p:cNvPr>
          <p:cNvSpPr>
            <a:spLocks noGrp="1"/>
          </p:cNvSpPr>
          <p:nvPr>
            <p:ph idx="1"/>
          </p:nvPr>
        </p:nvSpPr>
        <p:spPr>
          <a:xfrm>
            <a:off x="-119269" y="2449056"/>
            <a:ext cx="12066104" cy="2514600"/>
          </a:xfrm>
        </p:spPr>
        <p:txBody>
          <a:bodyPr anchor="ctr">
            <a:noAutofit/>
          </a:bodyPr>
          <a:lstStyle/>
          <a:p>
            <a:pPr marL="514350" indent="-514350" algn="ctr">
              <a:lnSpc>
                <a:spcPct val="100000"/>
              </a:lnSpc>
              <a:buAutoNum type="arabicParenBoth"/>
            </a:pPr>
            <a:r>
              <a:rPr lang="en-GB" b="1" dirty="0">
                <a:solidFill>
                  <a:srgbClr val="FFFFFF"/>
                </a:solidFill>
              </a:rPr>
              <a:t>‘Heart’ vs ‘Form’ of Freemasonry: GLNCY voting rights; territory and authority, territorial jurisdiction </a:t>
            </a:r>
          </a:p>
          <a:p>
            <a:pPr marL="514350" indent="-514350" algn="ctr">
              <a:lnSpc>
                <a:spcPct val="100000"/>
              </a:lnSpc>
              <a:buAutoNum type="arabicParenBoth"/>
            </a:pPr>
            <a:r>
              <a:rPr lang="en-GB" b="1" dirty="0">
                <a:solidFill>
                  <a:srgbClr val="FFFFFF"/>
                </a:solidFill>
              </a:rPr>
              <a:t>Racial segregation of American Freemasonry: borders of Masonic cosmopolitanism (Monrovia – Hamburg – London – New York)</a:t>
            </a:r>
          </a:p>
          <a:p>
            <a:pPr marL="514350" indent="-514350" algn="ctr">
              <a:lnSpc>
                <a:spcPct val="100000"/>
              </a:lnSpc>
              <a:buAutoNum type="arabicParenBoth"/>
            </a:pPr>
            <a:r>
              <a:rPr lang="en-GB" b="1" dirty="0">
                <a:solidFill>
                  <a:srgbClr val="FFFFFF"/>
                </a:solidFill>
              </a:rPr>
              <a:t>What does ‘Germanness’ mean in the context of exile/migration? The ‘German mission’ vs adaptation to US-values</a:t>
            </a:r>
          </a:p>
          <a:p>
            <a:pPr marL="0" indent="0" algn="ctr">
              <a:lnSpc>
                <a:spcPct val="100000"/>
              </a:lnSpc>
              <a:buNone/>
            </a:pPr>
            <a:r>
              <a:rPr lang="en-GB" b="1" dirty="0">
                <a:solidFill>
                  <a:srgbClr val="FFFFFF"/>
                </a:solidFill>
              </a:rPr>
              <a:t>=&gt; Is lodge Pythagoras representative?  </a:t>
            </a:r>
          </a:p>
        </p:txBody>
      </p:sp>
    </p:spTree>
    <p:extLst>
      <p:ext uri="{BB962C8B-B14F-4D97-AF65-F5344CB8AC3E}">
        <p14:creationId xmlns:p14="http://schemas.microsoft.com/office/powerpoint/2010/main" val="399764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A94CA6D5-CC30-654C-9E62-4B9ABA3E88EA}"/>
              </a:ext>
            </a:extLst>
          </p:cNvPr>
          <p:cNvPicPr>
            <a:picLocks noChangeAspect="1"/>
          </p:cNvPicPr>
          <p:nvPr/>
        </p:nvPicPr>
        <p:blipFill>
          <a:blip r:embed="rId2"/>
          <a:stretch>
            <a:fillRect/>
          </a:stretch>
        </p:blipFill>
        <p:spPr>
          <a:xfrm>
            <a:off x="0" y="0"/>
            <a:ext cx="4151870" cy="3435178"/>
          </a:xfrm>
          <a:prstGeom prst="rect">
            <a:avLst/>
          </a:prstGeom>
        </p:spPr>
      </p:pic>
      <p:pic>
        <p:nvPicPr>
          <p:cNvPr id="7" name="Bildobjekt 6" descr="En bild som visar text&#10;&#10;Automatiskt genererad beskrivning">
            <a:extLst>
              <a:ext uri="{FF2B5EF4-FFF2-40B4-BE49-F238E27FC236}">
                <a16:creationId xmlns:a16="http://schemas.microsoft.com/office/drawing/2014/main" id="{ADC6EE9A-87F0-9B4F-9CA1-E1FFAE02CAB9}"/>
              </a:ext>
            </a:extLst>
          </p:cNvPr>
          <p:cNvPicPr>
            <a:picLocks noChangeAspect="1"/>
          </p:cNvPicPr>
          <p:nvPr/>
        </p:nvPicPr>
        <p:blipFill>
          <a:blip r:embed="rId3"/>
          <a:stretch>
            <a:fillRect/>
          </a:stretch>
        </p:blipFill>
        <p:spPr>
          <a:xfrm>
            <a:off x="4032392" y="0"/>
            <a:ext cx="4358678" cy="6858000"/>
          </a:xfrm>
          <a:prstGeom prst="rect">
            <a:avLst/>
          </a:prstGeom>
        </p:spPr>
      </p:pic>
      <p:pic>
        <p:nvPicPr>
          <p:cNvPr id="9" name="Bildobjekt 8" descr="En bild som visar text&#10;&#10;Automatiskt genererad beskrivning">
            <a:extLst>
              <a:ext uri="{FF2B5EF4-FFF2-40B4-BE49-F238E27FC236}">
                <a16:creationId xmlns:a16="http://schemas.microsoft.com/office/drawing/2014/main" id="{4145359D-3110-CB4D-9295-AD2F10B98C71}"/>
              </a:ext>
            </a:extLst>
          </p:cNvPr>
          <p:cNvPicPr>
            <a:picLocks noChangeAspect="1"/>
          </p:cNvPicPr>
          <p:nvPr/>
        </p:nvPicPr>
        <p:blipFill>
          <a:blip r:embed="rId4"/>
          <a:stretch>
            <a:fillRect/>
          </a:stretch>
        </p:blipFill>
        <p:spPr>
          <a:xfrm>
            <a:off x="7265773" y="4287371"/>
            <a:ext cx="4926227" cy="2570630"/>
          </a:xfrm>
          <a:prstGeom prst="rect">
            <a:avLst/>
          </a:prstGeom>
        </p:spPr>
      </p:pic>
      <p:sp>
        <p:nvSpPr>
          <p:cNvPr id="10" name="textruta 9">
            <a:extLst>
              <a:ext uri="{FF2B5EF4-FFF2-40B4-BE49-F238E27FC236}">
                <a16:creationId xmlns:a16="http://schemas.microsoft.com/office/drawing/2014/main" id="{4B966852-A9CE-564C-B8F3-06E6A9EB9927}"/>
              </a:ext>
            </a:extLst>
          </p:cNvPr>
          <p:cNvSpPr txBox="1"/>
          <p:nvPr/>
        </p:nvSpPr>
        <p:spPr>
          <a:xfrm>
            <a:off x="421070" y="3543582"/>
            <a:ext cx="3325982" cy="3046988"/>
          </a:xfrm>
          <a:prstGeom prst="rect">
            <a:avLst/>
          </a:prstGeom>
          <a:noFill/>
        </p:spPr>
        <p:txBody>
          <a:bodyPr wrap="square" rtlCol="0">
            <a:spAutoFit/>
          </a:bodyPr>
          <a:lstStyle/>
          <a:p>
            <a:pPr algn="ctr"/>
            <a:r>
              <a:rPr lang="en-GB" sz="1200" b="1" u="sng" dirty="0">
                <a:solidFill>
                  <a:schemeClr val="bg1">
                    <a:lumMod val="95000"/>
                  </a:schemeClr>
                </a:solidFill>
              </a:rPr>
              <a:t>1858 – 28 German lodges in the USA:</a:t>
            </a:r>
          </a:p>
          <a:p>
            <a:pPr marL="285750" indent="-285750" algn="ctr">
              <a:buFont typeface="Arial" panose="020B0604020202020204" pitchFamily="34" charset="0"/>
              <a:buChar char="•"/>
            </a:pPr>
            <a:r>
              <a:rPr lang="en-GB" sz="1200" b="1" dirty="0">
                <a:solidFill>
                  <a:schemeClr val="bg1">
                    <a:lumMod val="95000"/>
                  </a:schemeClr>
                </a:solidFill>
              </a:rPr>
              <a:t>12 in New York</a:t>
            </a:r>
          </a:p>
          <a:p>
            <a:pPr marL="285750" indent="-285750" algn="ctr">
              <a:buFont typeface="Arial" panose="020B0604020202020204" pitchFamily="34" charset="0"/>
              <a:buChar char="•"/>
            </a:pPr>
            <a:r>
              <a:rPr lang="en-GB" sz="1200" b="1" dirty="0">
                <a:solidFill>
                  <a:schemeClr val="bg1">
                    <a:lumMod val="95000"/>
                  </a:schemeClr>
                </a:solidFill>
              </a:rPr>
              <a:t>1 in Brooklyn</a:t>
            </a:r>
          </a:p>
          <a:p>
            <a:pPr marL="285750" indent="-285750" algn="ctr">
              <a:buFont typeface="Arial" panose="020B0604020202020204" pitchFamily="34" charset="0"/>
              <a:buChar char="•"/>
            </a:pPr>
            <a:r>
              <a:rPr lang="en-GB" sz="1200" b="1" dirty="0">
                <a:solidFill>
                  <a:schemeClr val="bg1">
                    <a:lumMod val="95000"/>
                  </a:schemeClr>
                </a:solidFill>
              </a:rPr>
              <a:t>1 in Williamsburg</a:t>
            </a:r>
          </a:p>
          <a:p>
            <a:pPr marL="285750" indent="-285750" algn="ctr">
              <a:buFont typeface="Arial" panose="020B0604020202020204" pitchFamily="34" charset="0"/>
              <a:buChar char="•"/>
            </a:pPr>
            <a:r>
              <a:rPr lang="en-GB" sz="1200" b="1" dirty="0">
                <a:solidFill>
                  <a:schemeClr val="bg1">
                    <a:lumMod val="95000"/>
                  </a:schemeClr>
                </a:solidFill>
              </a:rPr>
              <a:t>2 in Buffalo</a:t>
            </a:r>
          </a:p>
          <a:p>
            <a:pPr marL="285750" indent="-285750" algn="ctr">
              <a:buFont typeface="Arial" panose="020B0604020202020204" pitchFamily="34" charset="0"/>
              <a:buChar char="•"/>
            </a:pPr>
            <a:r>
              <a:rPr lang="en-GB" sz="1200" b="1" dirty="0">
                <a:solidFill>
                  <a:schemeClr val="bg1">
                    <a:lumMod val="95000"/>
                  </a:schemeClr>
                </a:solidFill>
              </a:rPr>
              <a:t>1 in Cincinnati</a:t>
            </a:r>
          </a:p>
          <a:p>
            <a:pPr marL="285750" indent="-285750" algn="ctr">
              <a:buFont typeface="Arial" panose="020B0604020202020204" pitchFamily="34" charset="0"/>
              <a:buChar char="•"/>
            </a:pPr>
            <a:r>
              <a:rPr lang="en-GB" sz="1200" b="1" dirty="0">
                <a:solidFill>
                  <a:schemeClr val="bg1">
                    <a:lumMod val="95000"/>
                  </a:schemeClr>
                </a:solidFill>
              </a:rPr>
              <a:t>2 in Louisville</a:t>
            </a:r>
          </a:p>
          <a:p>
            <a:pPr marL="285750" indent="-285750" algn="ctr">
              <a:buFont typeface="Arial" panose="020B0604020202020204" pitchFamily="34" charset="0"/>
              <a:buChar char="•"/>
            </a:pPr>
            <a:r>
              <a:rPr lang="en-GB" sz="1200" b="1" dirty="0">
                <a:solidFill>
                  <a:schemeClr val="bg1">
                    <a:lumMod val="95000"/>
                  </a:schemeClr>
                </a:solidFill>
              </a:rPr>
              <a:t>1 in St. Louis</a:t>
            </a:r>
          </a:p>
          <a:p>
            <a:pPr marL="285750" indent="-285750" algn="ctr">
              <a:buFont typeface="Arial" panose="020B0604020202020204" pitchFamily="34" charset="0"/>
              <a:buChar char="•"/>
            </a:pPr>
            <a:r>
              <a:rPr lang="en-GB" sz="1200" b="1" dirty="0">
                <a:solidFill>
                  <a:schemeClr val="bg1">
                    <a:lumMod val="95000"/>
                  </a:schemeClr>
                </a:solidFill>
              </a:rPr>
              <a:t>1 in Charleston</a:t>
            </a:r>
          </a:p>
          <a:p>
            <a:pPr marL="285750" indent="-285750" algn="ctr">
              <a:buFont typeface="Arial" panose="020B0604020202020204" pitchFamily="34" charset="0"/>
              <a:buChar char="•"/>
            </a:pPr>
            <a:r>
              <a:rPr lang="en-GB" sz="1200" b="1" dirty="0">
                <a:solidFill>
                  <a:schemeClr val="bg1">
                    <a:lumMod val="95000"/>
                  </a:schemeClr>
                </a:solidFill>
              </a:rPr>
              <a:t>1 in New Orleans</a:t>
            </a:r>
          </a:p>
          <a:p>
            <a:pPr marL="285750" indent="-285750" algn="ctr">
              <a:buFont typeface="Arial" panose="020B0604020202020204" pitchFamily="34" charset="0"/>
              <a:buChar char="•"/>
            </a:pPr>
            <a:r>
              <a:rPr lang="en-GB" sz="1200" b="1" dirty="0">
                <a:solidFill>
                  <a:schemeClr val="bg1">
                    <a:lumMod val="95000"/>
                  </a:schemeClr>
                </a:solidFill>
              </a:rPr>
              <a:t>1 in Philadelphia </a:t>
            </a:r>
          </a:p>
          <a:p>
            <a:pPr marL="285750" indent="-285750" algn="ctr">
              <a:buFont typeface="Arial" panose="020B0604020202020204" pitchFamily="34" charset="0"/>
              <a:buChar char="•"/>
            </a:pPr>
            <a:r>
              <a:rPr lang="en-GB" sz="1200" b="1" dirty="0">
                <a:solidFill>
                  <a:schemeClr val="bg1">
                    <a:lumMod val="95000"/>
                  </a:schemeClr>
                </a:solidFill>
              </a:rPr>
              <a:t>1 in Milwaukee</a:t>
            </a:r>
          </a:p>
          <a:p>
            <a:pPr marL="285750" indent="-285750" algn="ctr">
              <a:buFont typeface="Arial" panose="020B0604020202020204" pitchFamily="34" charset="0"/>
              <a:buChar char="•"/>
            </a:pPr>
            <a:r>
              <a:rPr lang="en-GB" sz="1200" b="1" dirty="0">
                <a:solidFill>
                  <a:schemeClr val="bg1">
                    <a:lumMod val="95000"/>
                  </a:schemeClr>
                </a:solidFill>
              </a:rPr>
              <a:t>1 in Madison</a:t>
            </a:r>
          </a:p>
          <a:p>
            <a:pPr marL="285750" indent="-285750" algn="ctr">
              <a:buFont typeface="Arial" panose="020B0604020202020204" pitchFamily="34" charset="0"/>
              <a:buChar char="•"/>
            </a:pPr>
            <a:r>
              <a:rPr lang="en-GB" sz="1200" b="1" dirty="0">
                <a:solidFill>
                  <a:schemeClr val="bg1">
                    <a:lumMod val="95000"/>
                  </a:schemeClr>
                </a:solidFill>
              </a:rPr>
              <a:t>1 in Newark</a:t>
            </a:r>
          </a:p>
          <a:p>
            <a:pPr marL="285750" indent="-285750" algn="ctr">
              <a:buFont typeface="Arial" panose="020B0604020202020204" pitchFamily="34" charset="0"/>
              <a:buChar char="•"/>
            </a:pPr>
            <a:r>
              <a:rPr lang="en-GB" sz="1200" b="1" dirty="0">
                <a:solidFill>
                  <a:schemeClr val="bg1">
                    <a:lumMod val="95000"/>
                  </a:schemeClr>
                </a:solidFill>
              </a:rPr>
              <a:t>1 in Chicago </a:t>
            </a:r>
          </a:p>
          <a:p>
            <a:pPr marL="285750" indent="-285750" algn="ctr">
              <a:buFont typeface="Arial" panose="020B0604020202020204" pitchFamily="34" charset="0"/>
              <a:buChar char="•"/>
            </a:pPr>
            <a:r>
              <a:rPr lang="en-GB" sz="1200" b="1" dirty="0">
                <a:solidFill>
                  <a:schemeClr val="bg1">
                    <a:lumMod val="95000"/>
                  </a:schemeClr>
                </a:solidFill>
              </a:rPr>
              <a:t>1 in Boston</a:t>
            </a:r>
          </a:p>
        </p:txBody>
      </p:sp>
      <p:sp>
        <p:nvSpPr>
          <p:cNvPr id="11" name="textruta 10">
            <a:extLst>
              <a:ext uri="{FF2B5EF4-FFF2-40B4-BE49-F238E27FC236}">
                <a16:creationId xmlns:a16="http://schemas.microsoft.com/office/drawing/2014/main" id="{24313417-974A-A14A-96CE-DF24B262BA1D}"/>
              </a:ext>
            </a:extLst>
          </p:cNvPr>
          <p:cNvSpPr txBox="1"/>
          <p:nvPr/>
        </p:nvSpPr>
        <p:spPr>
          <a:xfrm>
            <a:off x="8530763" y="1824050"/>
            <a:ext cx="3624134" cy="461665"/>
          </a:xfrm>
          <a:prstGeom prst="rect">
            <a:avLst/>
          </a:prstGeom>
          <a:noFill/>
        </p:spPr>
        <p:txBody>
          <a:bodyPr wrap="none" rtlCol="0">
            <a:spAutoFit/>
          </a:bodyPr>
          <a:lstStyle/>
          <a:p>
            <a:r>
              <a:rPr lang="en-GB" sz="2400" b="1" dirty="0">
                <a:solidFill>
                  <a:schemeClr val="bg1"/>
                </a:solidFill>
              </a:rPr>
              <a:t>What about California?</a:t>
            </a:r>
          </a:p>
        </p:txBody>
      </p:sp>
    </p:spTree>
    <p:extLst>
      <p:ext uri="{BB962C8B-B14F-4D97-AF65-F5344CB8AC3E}">
        <p14:creationId xmlns:p14="http://schemas.microsoft.com/office/powerpoint/2010/main" val="1481205856"/>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otalTime>162</TotalTime>
  <Words>881</Words>
  <Application>Microsoft Office PowerPoint</Application>
  <PresentationFormat>Widescreen</PresentationFormat>
  <Paragraphs>81</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Avenir Next LT Pro</vt:lpstr>
      <vt:lpstr>AvenirNext LT Pro Medium</vt:lpstr>
      <vt:lpstr>BlockprintVTI</vt:lpstr>
      <vt:lpstr>Trans-Atlantic Perspectives on Freemasonry: German Immigrant Lodges in the USA</vt:lpstr>
      <vt:lpstr>Scope</vt:lpstr>
      <vt:lpstr>(I) Trans-Atlantic Entanglements</vt:lpstr>
      <vt:lpstr>PowerPoint Presentation</vt:lpstr>
      <vt:lpstr>Timeline NY Freemasonry</vt:lpstr>
      <vt:lpstr>1841: Mutual affiliation between L’Union française No. 17 and Pythagoras No. 86</vt:lpstr>
      <vt:lpstr>Timeline lodge(s) ‘Pythagoras’  in NY</vt:lpstr>
      <vt:lpstr>Conflict lines</vt:lpstr>
      <vt:lpstr>PowerPoint Presentation</vt:lpstr>
      <vt:lpstr>PowerPoint Presentation</vt:lpstr>
      <vt:lpstr>PowerPoint Presentation</vt:lpstr>
      <vt:lpstr>PowerPoint Presentation</vt:lpstr>
      <vt:lpstr>PowerPoint Presentation</vt:lpstr>
      <vt:lpstr>(III) The intersection of immigration and identity-formation exemplified by Freemasonry</vt:lpstr>
      <vt:lpstr>PowerPoint Presentation</vt:lpstr>
      <vt:lpstr>Research agenda for a pilot project</vt:lpstr>
      <vt:lpstr>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Trans-Atlantic Perspectives on Freemasonry: German Immigrant Lodges in the USA</dc:title>
  <dc:creator>Andreas Önnerfors</dc:creator>
  <cp:lastModifiedBy>Susan Sommers</cp:lastModifiedBy>
  <cp:revision>117</cp:revision>
  <dcterms:created xsi:type="dcterms:W3CDTF">2022-04-01T20:28:47Z</dcterms:created>
  <dcterms:modified xsi:type="dcterms:W3CDTF">2022-04-01T23:20:08Z</dcterms:modified>
</cp:coreProperties>
</file>